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71" r:id="rId3"/>
    <p:sldId id="275" r:id="rId4"/>
    <p:sldId id="257" r:id="rId5"/>
    <p:sldId id="270" r:id="rId6"/>
    <p:sldId id="262" r:id="rId7"/>
    <p:sldId id="27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i Guido" initials="SG" lastIdx="1" clrIdx="0">
    <p:extLst>
      <p:ext uri="{19B8F6BF-5375-455C-9EA6-DF929625EA0E}">
        <p15:presenceInfo xmlns:p15="http://schemas.microsoft.com/office/powerpoint/2012/main" userId="S-1-5-21-1562282278-1486147335-4260460631-274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29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28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94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 co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314885" y="318790"/>
            <a:ext cx="10817047" cy="57126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SzTx/>
              <a:buNone/>
              <a:defRPr sz="20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006233" y="6419107"/>
            <a:ext cx="179536" cy="153888"/>
          </a:xfrm>
          <a:prstGeom prst="rect">
            <a:avLst/>
          </a:prstGeom>
        </p:spPr>
        <p:txBody>
          <a:bodyPr lIns="0" tIns="0" rIns="0" bIns="0"/>
          <a:lstStyle>
            <a:lvl1pPr algn="ctr" defTabSz="412750">
              <a:defRPr sz="1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  <p:pic>
        <p:nvPicPr>
          <p:cNvPr id="93" name="image2.png" descr="coni_flat_positiv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759"/>
          <a:stretch>
            <a:fillRect/>
          </a:stretch>
        </p:blipFill>
        <p:spPr>
          <a:xfrm>
            <a:off x="11378192" y="13473"/>
            <a:ext cx="644474" cy="118195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17500" y="952448"/>
            <a:ext cx="11569701" cy="5080001"/>
          </a:xfrm>
          <a:prstGeom prst="rect">
            <a:avLst/>
          </a:prstGeom>
        </p:spPr>
        <p:txBody>
          <a:bodyPr lIns="0" tIns="0" rIns="0" bIns="0"/>
          <a:lstStyle>
            <a:lvl1pPr marL="152400" indent="-152400" defTabSz="412750">
              <a:lnSpc>
                <a:spcPct val="110000"/>
              </a:lnSpc>
              <a:spcBef>
                <a:spcPts val="1500"/>
              </a:spcBef>
              <a:buSzPct val="30000"/>
              <a:buBlip>
                <a:blip r:embed="rId3"/>
              </a:buBlip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143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429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  <p:extLst>
      <p:ext uri="{BB962C8B-B14F-4D97-AF65-F5344CB8AC3E}">
        <p14:creationId xmlns:p14="http://schemas.microsoft.com/office/powerpoint/2010/main" val="36257517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69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0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86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52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24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01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846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7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48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46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45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pertina RO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flipH="1">
            <a:off x="4927600" y="2352700"/>
            <a:ext cx="335236" cy="175153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prstClr val="black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947555" y="6616700"/>
            <a:ext cx="123623" cy="123190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12750">
              <a:lnSpc>
                <a:spcPct val="120000"/>
              </a:lnSpc>
              <a:defRPr sz="9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523540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 co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314885" y="318790"/>
            <a:ext cx="10817047" cy="57126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SzTx/>
              <a:buNone/>
              <a:defRPr sz="2000" cap="all">
                <a:solidFill>
                  <a:srgbClr val="063F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046201" y="6650567"/>
            <a:ext cx="112298" cy="114301"/>
          </a:xfrm>
          <a:prstGeom prst="rect">
            <a:avLst/>
          </a:prstGeom>
        </p:spPr>
        <p:txBody>
          <a:bodyPr lIns="0" tIns="0" rIns="0" bIns="0"/>
          <a:lstStyle>
            <a:lvl1pPr algn="ctr" defTabSz="412750">
              <a:defRPr sz="75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  <p:pic>
        <p:nvPicPr>
          <p:cNvPr id="93" name="image2.png" descr="coni_flat_positive.png"/>
          <p:cNvPicPr>
            <a:picLocks noChangeAspect="1"/>
          </p:cNvPicPr>
          <p:nvPr/>
        </p:nvPicPr>
        <p:blipFill>
          <a:blip r:embed="rId2" cstate="print"/>
          <a:srcRect r="53759"/>
          <a:stretch>
            <a:fillRect/>
          </a:stretch>
        </p:blipFill>
        <p:spPr>
          <a:xfrm>
            <a:off x="11200392" y="242073"/>
            <a:ext cx="644474" cy="118195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17500" y="952448"/>
            <a:ext cx="11569701" cy="5080001"/>
          </a:xfrm>
          <a:prstGeom prst="rect">
            <a:avLst/>
          </a:prstGeom>
        </p:spPr>
        <p:txBody>
          <a:bodyPr lIns="0" tIns="0" rIns="0" bIns="0"/>
          <a:lstStyle>
            <a:lvl1pPr marL="152400" indent="-152400" defTabSz="412750">
              <a:lnSpc>
                <a:spcPct val="110000"/>
              </a:lnSpc>
              <a:spcBef>
                <a:spcPts val="1500"/>
              </a:spcBef>
              <a:buSzPct val="30000"/>
              <a:buBlip>
                <a:blip r:embed="rId3"/>
              </a:buBlip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143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429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5" name="Shape 95"/>
          <p:cNvSpPr/>
          <p:nvPr/>
        </p:nvSpPr>
        <p:spPr>
          <a:xfrm>
            <a:off x="5219096" y="6427573"/>
            <a:ext cx="176651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2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000"/>
              <a:t>Direzione Marketing e Sviluppo</a:t>
            </a:r>
          </a:p>
        </p:txBody>
      </p:sp>
    </p:spTree>
    <p:extLst>
      <p:ext uri="{BB962C8B-B14F-4D97-AF65-F5344CB8AC3E}">
        <p14:creationId xmlns:p14="http://schemas.microsoft.com/office/powerpoint/2010/main" val="155719502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ice">
    <p:bg>
      <p:bgPr>
        <a:solidFill>
          <a:srgbClr val="162C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 hasCustomPrompt="1"/>
          </p:nvPr>
        </p:nvSpPr>
        <p:spPr>
          <a:xfrm>
            <a:off x="472303" y="2857500"/>
            <a:ext cx="10972800" cy="1143000"/>
          </a:xfrm>
        </p:spPr>
        <p:txBody>
          <a:bodyPr>
            <a:normAutofit/>
          </a:bodyPr>
          <a:lstStyle>
            <a:lvl1pPr algn="l">
              <a:defRPr sz="2667" i="1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165980088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5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47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40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00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13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1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19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8E26-657C-465D-875D-8774287B26E8}" type="datetimeFigureOut">
              <a:rPr lang="it-IT" smtClean="0"/>
              <a:t>04/06/2019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D01E-1ECA-4CB4-8849-85B8594CD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5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04/06/2019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0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tx2"/>
                </a:solidFill>
                <a:latin typeface="Calibri" pitchFamily="34" charset="0"/>
              </a:rPr>
              <a:t>Corso </a:t>
            </a:r>
            <a:r>
              <a:rPr lang="it-IT" b="1" dirty="0" err="1">
                <a:solidFill>
                  <a:schemeClr val="tx2"/>
                </a:solidFill>
                <a:latin typeface="Calibri" pitchFamily="34" charset="0"/>
              </a:rPr>
              <a:t>Educamp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Presentazione tutorial</a:t>
            </a:r>
          </a:p>
          <a:p>
            <a:endParaRPr lang="it-IT" sz="4000" dirty="0">
              <a:solidFill>
                <a:srgbClr val="FF0000"/>
              </a:solidFill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0"/>
            <a:ext cx="3168352" cy="190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2639616" y="5085184"/>
            <a:ext cx="5688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itchFamily="34" charset="0"/>
              </a:rPr>
              <a:t>A cura di </a:t>
            </a:r>
            <a:r>
              <a:rPr lang="it-IT" sz="2800" dirty="0">
                <a:latin typeface="Calibri" pitchFamily="34" charset="0"/>
              </a:rPr>
              <a:t>Cristina Caprile Angelo </a:t>
            </a:r>
            <a:r>
              <a:rPr lang="it-IT" sz="2800" dirty="0" err="1">
                <a:latin typeface="Calibri" pitchFamily="34" charset="0"/>
              </a:rPr>
              <a:t>Gadina</a:t>
            </a:r>
            <a:endParaRPr lang="it-IT" sz="2800" dirty="0">
              <a:latin typeface="Calibri" pitchFamily="34" charset="0"/>
            </a:endParaRPr>
          </a:p>
          <a:p>
            <a:pPr algn="ctr"/>
            <a:r>
              <a:rPr lang="it-IT" dirty="0">
                <a:latin typeface="Calibri" pitchFamily="34" charset="0"/>
              </a:rPr>
              <a:t>dell’Organico Didattico di </a:t>
            </a:r>
            <a:r>
              <a:rPr lang="it-IT" dirty="0" err="1">
                <a:latin typeface="Calibri" pitchFamily="34" charset="0"/>
              </a:rPr>
              <a:t>SRdS</a:t>
            </a:r>
            <a:r>
              <a:rPr lang="it-IT" dirty="0">
                <a:latin typeface="Calibri" pitchFamily="34" charset="0"/>
              </a:rPr>
              <a:t> Coni Liguria</a:t>
            </a:r>
          </a:p>
          <a:p>
            <a:pPr algn="ctr"/>
            <a:r>
              <a:rPr lang="it-IT" dirty="0">
                <a:latin typeface="Calibri" pitchFamily="34" charset="0"/>
              </a:rPr>
              <a:t>Genova</a:t>
            </a:r>
            <a:r>
              <a:rPr lang="it-IT">
                <a:latin typeface="Calibri" pitchFamily="34" charset="0"/>
              </a:rPr>
              <a:t>, giugno </a:t>
            </a:r>
            <a:r>
              <a:rPr lang="it-IT" dirty="0">
                <a:latin typeface="Calibri" pitchFamily="34" charset="0"/>
              </a:rPr>
              <a:t>2019</a:t>
            </a:r>
          </a:p>
          <a:p>
            <a:pPr algn="ctr"/>
            <a:r>
              <a:rPr lang="it-IT" dirty="0"/>
              <a:t> http://liguria.coni/scuola-regionale</a:t>
            </a:r>
            <a:endParaRPr lang="it-IT" dirty="0">
              <a:latin typeface="Calibri" pitchFamily="34" charset="0"/>
            </a:endParaRPr>
          </a:p>
          <a:p>
            <a:pPr algn="ctr"/>
            <a:endParaRPr lang="it-IT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B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5264371" y="3075018"/>
            <a:ext cx="6153647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algn="ctr">
              <a:lnSpc>
                <a:spcPct val="90000"/>
              </a:lnSpc>
              <a:defRPr sz="58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/>
            <a:r>
              <a:rPr lang="it-IT" sz="2400" i="0" dirty="0">
                <a:latin typeface="Gotham Medium"/>
                <a:cs typeface="Gotham Medium"/>
              </a:rPr>
              <a:t>Comitato Olimpico Nazionale Italiano</a:t>
            </a:r>
          </a:p>
        </p:txBody>
      </p:sp>
      <p:pic>
        <p:nvPicPr>
          <p:cNvPr id="5" name="italiateam-cerchioro.png"/>
          <p:cNvPicPr>
            <a:picLocks noChangeAspect="1"/>
          </p:cNvPicPr>
          <p:nvPr/>
        </p:nvPicPr>
        <p:blipFill rotWithShape="1">
          <a:blip r:embed="rId2" cstate="print"/>
          <a:srcRect b="27158"/>
          <a:stretch/>
        </p:blipFill>
        <p:spPr>
          <a:xfrm>
            <a:off x="2901232" y="1795043"/>
            <a:ext cx="1858750" cy="255995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297"/>
          <p:cNvSpPr/>
          <p:nvPr/>
        </p:nvSpPr>
        <p:spPr>
          <a:xfrm>
            <a:off x="5264371" y="3713431"/>
            <a:ext cx="6893762" cy="328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algn="ctr">
              <a:lnSpc>
                <a:spcPct val="90000"/>
              </a:lnSpc>
              <a:defRPr sz="58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it-IT" sz="1400" i="0" spc="-10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lang="it-IT" sz="1800" i="0" spc="-10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Per Gioco, Per Sport – I Nuovi Video tutorial</a:t>
            </a:r>
            <a:endParaRPr lang="it-IT" sz="1800" i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sym typeface="Gill Sans" charset="0"/>
            </a:endParaRPr>
          </a:p>
        </p:txBody>
      </p:sp>
      <p:sp>
        <p:nvSpPr>
          <p:cNvPr id="6" name="Shape 297"/>
          <p:cNvSpPr/>
          <p:nvPr/>
        </p:nvSpPr>
        <p:spPr>
          <a:xfrm>
            <a:off x="5264371" y="4562386"/>
            <a:ext cx="6893762" cy="2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algn="ctr">
              <a:lnSpc>
                <a:spcPct val="90000"/>
              </a:lnSpc>
              <a:defRPr sz="58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it-IT" sz="1400" i="0" spc="-10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Docenti Formatori Nazionali</a:t>
            </a:r>
            <a:endParaRPr lang="it-IT" sz="1800" i="0" cap="small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8916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o 28"/>
          <p:cNvGrpSpPr/>
          <p:nvPr/>
        </p:nvGrpSpPr>
        <p:grpSpPr>
          <a:xfrm>
            <a:off x="5706533" y="188928"/>
            <a:ext cx="778933" cy="966474"/>
            <a:chOff x="0" y="0"/>
            <a:chExt cx="1188042" cy="1659339"/>
          </a:xfrm>
        </p:grpSpPr>
        <p:pic>
          <p:nvPicPr>
            <p:cNvPr id="30" name="Immagin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88042" cy="1075012"/>
            </a:xfrm>
            <a:prstGeom prst="rect">
              <a:avLst/>
            </a:prstGeom>
          </p:spPr>
        </p:pic>
        <p:pic>
          <p:nvPicPr>
            <p:cNvPr id="31" name="Immagine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944" y="711075"/>
              <a:ext cx="948264" cy="948264"/>
            </a:xfrm>
            <a:prstGeom prst="rect">
              <a:avLst/>
            </a:prstGeom>
          </p:spPr>
        </p:pic>
      </p:grpSp>
      <p:sp>
        <p:nvSpPr>
          <p:cNvPr id="2" name="CasellaDiTesto 1"/>
          <p:cNvSpPr txBox="1"/>
          <p:nvPr/>
        </p:nvSpPr>
        <p:spPr>
          <a:xfrm>
            <a:off x="724648" y="2589147"/>
            <a:ext cx="10761133" cy="34163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La persona al centro #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Relazione tra chi insegna e chi impara #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Attenzione alle risposte di chi impara - osservazione continua #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Il gioco come strumento privilegiato di apprendimento #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Apprendimento di abilità motorie #</a:t>
            </a:r>
          </a:p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# Variabilità della pratica #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570" r="2882" b="20504"/>
          <a:stretch/>
        </p:blipFill>
        <p:spPr>
          <a:xfrm>
            <a:off x="7849996" y="295040"/>
            <a:ext cx="1107737" cy="78227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0" y="138188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2060"/>
                </a:solidFill>
              </a:rPr>
              <a:t>La proposta Formativa</a:t>
            </a:r>
          </a:p>
          <a:p>
            <a:pPr algn="ctr"/>
            <a:r>
              <a:rPr lang="it-IT" sz="2400" b="1" dirty="0">
                <a:solidFill>
                  <a:srgbClr val="002060"/>
                </a:solidFill>
              </a:rPr>
              <a:t>Punti chiave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294" y="54976"/>
            <a:ext cx="1373971" cy="12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309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 flipV="1">
            <a:off x="6096000" y="1905632"/>
            <a:ext cx="0" cy="7325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Risultati immagini per apprendimen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7"/>
          <a:stretch/>
        </p:blipFill>
        <p:spPr bwMode="auto">
          <a:xfrm>
            <a:off x="4259719" y="676692"/>
            <a:ext cx="3695837" cy="1285587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516466" y="5141829"/>
            <a:ext cx="11159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Lo sport ha ambiti educativi e culturali in continua evoluzione che non possono essere trascurati;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l’operatore sportivo deve essere aperto al cambiamento, ricercare soluzioni innovative, abbandonando vecchi e rassicuranti percorsi</a:t>
            </a:r>
          </a:p>
        </p:txBody>
      </p:sp>
      <p:cxnSp>
        <p:nvCxnSpPr>
          <p:cNvPr id="10" name="Connettore 1 9"/>
          <p:cNvCxnSpPr/>
          <p:nvPr/>
        </p:nvCxnSpPr>
        <p:spPr>
          <a:xfrm flipH="1">
            <a:off x="2442635" y="1533201"/>
            <a:ext cx="1744132" cy="577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7992533" y="1539919"/>
            <a:ext cx="1888067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729133" y="2288858"/>
            <a:ext cx="23029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>
                <a:solidFill>
                  <a:srgbClr val="002060"/>
                </a:solidFill>
              </a:rPr>
              <a:t>ASPETTI COGNITIVI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537861" y="967997"/>
            <a:ext cx="3139551" cy="46487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002060"/>
                </a:solidFill>
              </a:rPr>
              <a:t># La persona al centro #</a:t>
            </a: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2446863" y="1546163"/>
            <a:ext cx="0" cy="7325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9885360" y="1533201"/>
            <a:ext cx="0" cy="73258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956171" y="2288858"/>
            <a:ext cx="23029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ASPETTI EMOTIVI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-143933" y="3979503"/>
            <a:ext cx="1247986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Learning by </a:t>
            </a:r>
            <a:r>
              <a:rPr lang="it-IT" b="1" dirty="0" err="1">
                <a:solidFill>
                  <a:srgbClr val="002060"/>
                </a:solidFill>
              </a:rPr>
              <a:t>Doing</a:t>
            </a:r>
            <a:r>
              <a:rPr lang="it-IT" b="1" dirty="0">
                <a:solidFill>
                  <a:srgbClr val="002060"/>
                </a:solidFill>
              </a:rPr>
              <a:t> </a:t>
            </a:r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i="1" dirty="0">
                <a:solidFill>
                  <a:srgbClr val="002060"/>
                </a:solidFill>
              </a:rPr>
              <a:t>Partire dalla pratica e «fare» in laboratorio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171700" y="3062710"/>
            <a:ext cx="8360833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Attraverso un fare comunicabile, sperimentabile  e validabile riferito alle risposte della persona che sta imparando 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291168" y="2288952"/>
            <a:ext cx="23029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dirty="0">
                <a:solidFill>
                  <a:srgbClr val="002060"/>
                </a:solidFill>
              </a:rPr>
              <a:t>ASPETTI RELAZIONALI</a:t>
            </a:r>
          </a:p>
        </p:txBody>
      </p:sp>
    </p:spTree>
    <p:extLst>
      <p:ext uri="{BB962C8B-B14F-4D97-AF65-F5344CB8AC3E}">
        <p14:creationId xmlns:p14="http://schemas.microsoft.com/office/powerpoint/2010/main" val="21696316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87867"/>
            <a:ext cx="1219199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sz="2400" b="1" dirty="0">
                <a:solidFill>
                  <a:srgbClr val="002060"/>
                </a:solidFill>
              </a:rPr>
              <a:t># Relazione tra chi insegna e chi impara #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400176" y="3438635"/>
            <a:ext cx="4425716" cy="19267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94556" tIns="47279" rIns="94556" bIns="47279" rtlCol="0">
            <a:spAutoFit/>
          </a:bodyPr>
          <a:lstStyle/>
          <a:p>
            <a:pPr marL="247107" indent="-247107" algn="ctr" defTabSz="857435">
              <a:lnSpc>
                <a:spcPct val="150000"/>
              </a:lnSpc>
            </a:pPr>
            <a:r>
              <a:rPr lang="it-IT" sz="1400" dirty="0">
                <a:solidFill>
                  <a:srgbClr val="002060"/>
                </a:solidFill>
              </a:rPr>
              <a:t>Deve saper </a:t>
            </a:r>
            <a:r>
              <a:rPr lang="it-IT" sz="1400" b="1" dirty="0">
                <a:solidFill>
                  <a:srgbClr val="002060"/>
                </a:solidFill>
              </a:rPr>
              <a:t>osservare</a:t>
            </a:r>
            <a:r>
              <a:rPr lang="it-IT" sz="1400" dirty="0">
                <a:solidFill>
                  <a:srgbClr val="002060"/>
                </a:solidFill>
              </a:rPr>
              <a:t>, </a:t>
            </a:r>
            <a:r>
              <a:rPr lang="it-IT" sz="1400" b="1" dirty="0">
                <a:solidFill>
                  <a:srgbClr val="002060"/>
                </a:solidFill>
              </a:rPr>
              <a:t>valutare le risposte e modificare, variare </a:t>
            </a:r>
            <a:r>
              <a:rPr lang="it-IT" sz="1400" dirty="0">
                <a:solidFill>
                  <a:srgbClr val="002060"/>
                </a:solidFill>
              </a:rPr>
              <a:t>il gioco in base:</a:t>
            </a:r>
          </a:p>
          <a:p>
            <a:pPr marL="285750" indent="-285750" defTabSz="857435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002060"/>
                </a:solidFill>
              </a:rPr>
              <a:t>Alla risposta di chi impara e in relazione agli obiettivi di apprendimento ipotizzati</a:t>
            </a:r>
          </a:p>
          <a:p>
            <a:pPr marL="285750" indent="-285750" defTabSz="857435">
              <a:buFont typeface="Wingdings" panose="05000000000000000000" pitchFamily="2" charset="2"/>
              <a:buChar char="ü"/>
            </a:pPr>
            <a:endParaRPr lang="it-IT" sz="1400" dirty="0">
              <a:solidFill>
                <a:srgbClr val="002060"/>
              </a:solidFill>
            </a:endParaRPr>
          </a:p>
          <a:p>
            <a:pPr defTabSz="857435">
              <a:lnSpc>
                <a:spcPct val="150000"/>
              </a:lnSpc>
            </a:pPr>
            <a:endParaRPr lang="it-IT" sz="1400" dirty="0">
              <a:solidFill>
                <a:srgbClr val="002060"/>
              </a:solidFill>
            </a:endParaRPr>
          </a:p>
          <a:p>
            <a:pPr marL="285750" indent="-285750" defTabSz="857435">
              <a:buFont typeface="Wingdings" panose="05000000000000000000" pitchFamily="2" charset="2"/>
              <a:buChar char="ü"/>
            </a:pP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10" name="Freccia circolare in giù 9"/>
          <p:cNvSpPr/>
          <p:nvPr/>
        </p:nvSpPr>
        <p:spPr>
          <a:xfrm rot="10800000">
            <a:off x="4212161" y="5294847"/>
            <a:ext cx="3833286" cy="12752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11712" y="1507551"/>
            <a:ext cx="1096433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Il </a:t>
            </a:r>
            <a:r>
              <a:rPr lang="it-IT" b="1" dirty="0">
                <a:solidFill>
                  <a:srgbClr val="002060"/>
                </a:solidFill>
              </a:rPr>
              <a:t>processo di insegnamento </a:t>
            </a:r>
            <a:r>
              <a:rPr lang="it-IT" dirty="0">
                <a:solidFill>
                  <a:srgbClr val="002060"/>
                </a:solidFill>
              </a:rPr>
              <a:t>è influenzato dalla </a:t>
            </a:r>
            <a:r>
              <a:rPr lang="it-IT" b="1" dirty="0">
                <a:solidFill>
                  <a:srgbClr val="002060"/>
                </a:solidFill>
              </a:rPr>
              <a:t>relazione</a:t>
            </a:r>
            <a:r>
              <a:rPr lang="it-IT" dirty="0">
                <a:solidFill>
                  <a:srgbClr val="002060"/>
                </a:solidFill>
              </a:rPr>
              <a:t> che si instaura </a:t>
            </a:r>
            <a:r>
              <a:rPr lang="it-IT" b="1" dirty="0">
                <a:solidFill>
                  <a:srgbClr val="002060"/>
                </a:solidFill>
              </a:rPr>
              <a:t>tra chi insegna e chi impara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10775" y="2909029"/>
            <a:ext cx="15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Chi insegna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81583" y="2983052"/>
            <a:ext cx="1566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Chi impara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364816" y="3429000"/>
            <a:ext cx="4425716" cy="19267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lIns="94556" tIns="47279" rIns="94556" bIns="47279" rtlCol="0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</a:rPr>
              <a:t>Mette in atto un processo esperienziale:</a:t>
            </a:r>
          </a:p>
          <a:p>
            <a:endParaRPr lang="it-IT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002060"/>
                </a:solidFill>
              </a:rPr>
              <a:t> Cosa devo fare?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002060"/>
                </a:solidFill>
              </a:rPr>
              <a:t> Cosa so fare?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002060"/>
                </a:solidFill>
              </a:rPr>
              <a:t>Come devo farlo per riuscire?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400" dirty="0">
              <a:solidFill>
                <a:srgbClr val="002060"/>
              </a:solidFill>
            </a:endParaRPr>
          </a:p>
          <a:p>
            <a:pPr defTabSz="857435">
              <a:lnSpc>
                <a:spcPct val="150000"/>
              </a:lnSpc>
            </a:pPr>
            <a:endParaRPr lang="it-IT" sz="1400" dirty="0">
              <a:solidFill>
                <a:srgbClr val="002060"/>
              </a:solidFill>
            </a:endParaRPr>
          </a:p>
          <a:p>
            <a:pPr marL="285750" indent="-285750" defTabSz="857435">
              <a:buFont typeface="Wingdings" panose="05000000000000000000" pitchFamily="2" charset="2"/>
              <a:buChar char="ü"/>
            </a:pP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9" name="Freccia circolare in giù 8"/>
          <p:cNvSpPr/>
          <p:nvPr/>
        </p:nvSpPr>
        <p:spPr>
          <a:xfrm>
            <a:off x="4212160" y="2133600"/>
            <a:ext cx="4034369" cy="13181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211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ttore 1 43"/>
          <p:cNvCxnSpPr/>
          <p:nvPr/>
        </p:nvCxnSpPr>
        <p:spPr>
          <a:xfrm>
            <a:off x="7104847" y="3762331"/>
            <a:ext cx="2013075" cy="114613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0" y="28786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lnSpc>
                <a:spcPct val="150000"/>
              </a:lnSpc>
              <a:defRPr b="1">
                <a:solidFill>
                  <a:srgbClr val="002060"/>
                </a:solidFill>
              </a:defRPr>
            </a:lvl1pPr>
          </a:lstStyle>
          <a:p>
            <a:r>
              <a:rPr lang="it-IT" sz="2400" dirty="0"/>
              <a:t># Il gioco come strumento privilegiato di apprendimento #</a:t>
            </a:r>
          </a:p>
        </p:txBody>
      </p:sp>
      <p:cxnSp>
        <p:nvCxnSpPr>
          <p:cNvPr id="28" name="Connettore 1 27"/>
          <p:cNvCxnSpPr/>
          <p:nvPr/>
        </p:nvCxnSpPr>
        <p:spPr>
          <a:xfrm>
            <a:off x="2252314" y="3420533"/>
            <a:ext cx="2912533" cy="84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7577847" y="3420533"/>
            <a:ext cx="2912533" cy="84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93159" y="2965695"/>
            <a:ext cx="3578257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Attraverso l’introduzione delle diverse variabili conduce l’allievo al raggiungimento degli obiettivi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8448160" y="2954180"/>
            <a:ext cx="3578256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sym typeface="Arial"/>
              </a:rPr>
              <a:t>Tutti partecipano, nessuno escluso</a:t>
            </a:r>
          </a:p>
          <a:p>
            <a:pPr algn="ctr"/>
            <a:endParaRPr lang="it-IT" dirty="0">
              <a:solidFill>
                <a:srgbClr val="002060"/>
              </a:solidFill>
              <a:sym typeface="Arial"/>
            </a:endParaRP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238541" y="4479520"/>
            <a:ext cx="4133125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  <a:sym typeface="Arial"/>
              </a:rPr>
              <a:t>E’ adattabile, è un vissuto e perciò permette di attribuire un significato individuale  alle esperienze e conoscenze  di chi lo pratica 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cxnSp>
        <p:nvCxnSpPr>
          <p:cNvPr id="33" name="Connettore 1 32"/>
          <p:cNvCxnSpPr/>
          <p:nvPr/>
        </p:nvCxnSpPr>
        <p:spPr>
          <a:xfrm>
            <a:off x="3014133" y="2023533"/>
            <a:ext cx="2752401" cy="15905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6408608" y="2159000"/>
            <a:ext cx="2524404" cy="14550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V="1">
            <a:off x="3339060" y="3586023"/>
            <a:ext cx="2309519" cy="100574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1602950" y="4479520"/>
            <a:ext cx="4412283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Rende possibile l’apprendimento  di abilità generali, speciali e specifiche e sviluppa le capacità motorie nel rispetto dei ritmi individuali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59933" y="1372501"/>
            <a:ext cx="4855300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Trasforma ogni occasione di apprendimento in una situazione ludica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470401" y="2945713"/>
            <a:ext cx="33697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GIOCO</a:t>
            </a:r>
          </a:p>
          <a:p>
            <a:pPr algn="ctr"/>
            <a:r>
              <a:rPr lang="it-IT" altLang="it-IT" b="1" dirty="0">
                <a:solidFill>
                  <a:srgbClr val="002060"/>
                </a:solidFill>
                <a:sym typeface="Arial"/>
              </a:rPr>
              <a:t>strumento didattico per eccellenza</a:t>
            </a:r>
            <a:endParaRPr lang="it-IT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207678" y="1353889"/>
            <a:ext cx="4759659" cy="92333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altLang="it-IT" dirty="0">
                <a:solidFill>
                  <a:srgbClr val="002060"/>
                </a:solidFill>
                <a:sym typeface="Arial"/>
              </a:rPr>
              <a:t>Coinvolge pienamente chi lo pratica sul piano emotivo, affettivo relazionale e cognitivo</a:t>
            </a:r>
          </a:p>
          <a:p>
            <a:pPr algn="ctr"/>
            <a:r>
              <a:rPr lang="it-IT" altLang="it-IT" dirty="0">
                <a:solidFill>
                  <a:srgbClr val="002060"/>
                </a:solidFill>
                <a:sym typeface="Arial"/>
              </a:rPr>
              <a:t>(</a:t>
            </a:r>
            <a:r>
              <a:rPr lang="it-IT" altLang="it-IT" dirty="0" err="1">
                <a:solidFill>
                  <a:srgbClr val="002060"/>
                </a:solidFill>
                <a:sym typeface="Arial"/>
              </a:rPr>
              <a:t>problem</a:t>
            </a:r>
            <a:r>
              <a:rPr lang="it-IT" altLang="it-IT" dirty="0">
                <a:solidFill>
                  <a:srgbClr val="002060"/>
                </a:solidFill>
                <a:sym typeface="Arial"/>
              </a:rPr>
              <a:t> </a:t>
            </a:r>
            <a:r>
              <a:rPr lang="it-IT" altLang="it-IT" dirty="0" err="1">
                <a:solidFill>
                  <a:srgbClr val="002060"/>
                </a:solidFill>
                <a:sym typeface="Arial"/>
              </a:rPr>
              <a:t>solving</a:t>
            </a:r>
            <a:r>
              <a:rPr lang="it-IT" altLang="it-IT" dirty="0">
                <a:solidFill>
                  <a:srgbClr val="002060"/>
                </a:solidFill>
                <a:sym typeface="Arial"/>
              </a:rPr>
              <a:t> e </a:t>
            </a:r>
            <a:r>
              <a:rPr lang="it-IT" altLang="it-IT" dirty="0" err="1">
                <a:solidFill>
                  <a:srgbClr val="002060"/>
                </a:solidFill>
                <a:sym typeface="Arial"/>
              </a:rPr>
              <a:t>decision</a:t>
            </a:r>
            <a:r>
              <a:rPr lang="it-IT" altLang="it-IT" dirty="0">
                <a:solidFill>
                  <a:srgbClr val="002060"/>
                </a:solidFill>
                <a:sym typeface="Arial"/>
              </a:rPr>
              <a:t> </a:t>
            </a:r>
            <a:r>
              <a:rPr lang="it-IT" altLang="it-IT" dirty="0" err="1">
                <a:solidFill>
                  <a:srgbClr val="002060"/>
                </a:solidFill>
                <a:sym typeface="Arial"/>
              </a:rPr>
              <a:t>making</a:t>
            </a:r>
            <a:r>
              <a:rPr lang="it-IT" altLang="it-IT" dirty="0">
                <a:solidFill>
                  <a:srgbClr val="002060"/>
                </a:solidFill>
                <a:sym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9280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87867"/>
            <a:ext cx="12191999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lnSpc>
                <a:spcPct val="150000"/>
              </a:lnSpc>
              <a:defRPr sz="2400" b="1">
                <a:solidFill>
                  <a:srgbClr val="002060"/>
                </a:solidFill>
              </a:defRPr>
            </a:lvl1pPr>
          </a:lstStyle>
          <a:p>
            <a:r>
              <a:rPr lang="it-IT" dirty="0"/>
              <a:t># Variabilità della pratica #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-287867" y="4954194"/>
            <a:ext cx="1271693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</a:rPr>
              <a:t>L’importante non è il gioco, ma l’utilizzo e il significato che il tecnico gli attribuisce come strumento di apprendimento</a:t>
            </a:r>
          </a:p>
          <a:p>
            <a:pPr algn="ctr"/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214967" y="1992236"/>
            <a:ext cx="9762066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 L’</a:t>
            </a:r>
            <a:r>
              <a:rPr lang="it-IT" b="1" dirty="0">
                <a:solidFill>
                  <a:srgbClr val="002060"/>
                </a:solidFill>
              </a:rPr>
              <a:t>Apprendimento</a:t>
            </a:r>
            <a:r>
              <a:rPr lang="it-IT" dirty="0">
                <a:solidFill>
                  <a:srgbClr val="002060"/>
                </a:solidFill>
              </a:rPr>
              <a:t> attraverso il gioco rende indispensabile la </a:t>
            </a:r>
            <a:r>
              <a:rPr lang="it-IT" b="1" dirty="0">
                <a:solidFill>
                  <a:srgbClr val="002060"/>
                </a:solidFill>
              </a:rPr>
              <a:t>variabilità continua dell’attività</a:t>
            </a:r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dirty="0">
                <a:solidFill>
                  <a:srgbClr val="002060"/>
                </a:solidFill>
              </a:rPr>
              <a:t>  Chi impara può </a:t>
            </a:r>
            <a:r>
              <a:rPr lang="it-IT" b="1" dirty="0">
                <a:solidFill>
                  <a:srgbClr val="002060"/>
                </a:solidFill>
              </a:rPr>
              <a:t>adattarsi </a:t>
            </a:r>
            <a:r>
              <a:rPr lang="it-IT" dirty="0">
                <a:solidFill>
                  <a:srgbClr val="002060"/>
                </a:solidFill>
              </a:rPr>
              <a:t>e </a:t>
            </a:r>
            <a:r>
              <a:rPr lang="it-IT" b="1" dirty="0">
                <a:solidFill>
                  <a:srgbClr val="002060"/>
                </a:solidFill>
              </a:rPr>
              <a:t>risolvere situazioni </a:t>
            </a:r>
            <a:r>
              <a:rPr lang="it-IT" dirty="0">
                <a:solidFill>
                  <a:srgbClr val="002060"/>
                </a:solidFill>
              </a:rPr>
              <a:t>che </a:t>
            </a:r>
            <a:r>
              <a:rPr lang="it-IT" b="1" dirty="0">
                <a:solidFill>
                  <a:srgbClr val="002060"/>
                </a:solidFill>
              </a:rPr>
              <a:t>cambiano continuamente 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 Le abilità sono tante quante si ha occasione di impararne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325032" y="3002297"/>
            <a:ext cx="9541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Utilizzando lo </a:t>
            </a:r>
            <a:r>
              <a:rPr lang="it-IT" b="1" dirty="0">
                <a:solidFill>
                  <a:srgbClr val="002060"/>
                </a:solidFill>
              </a:rPr>
              <a:t>stesso gioco </a:t>
            </a:r>
            <a:r>
              <a:rPr lang="it-IT" dirty="0">
                <a:solidFill>
                  <a:srgbClr val="002060"/>
                </a:solidFill>
              </a:rPr>
              <a:t>si possono raggiungere </a:t>
            </a:r>
            <a:r>
              <a:rPr lang="it-IT" b="1" dirty="0">
                <a:solidFill>
                  <a:srgbClr val="002060"/>
                </a:solidFill>
              </a:rPr>
              <a:t>obiettivi di apprendimento differenti a seconda delle scelte tecniche o tattiche </a:t>
            </a:r>
            <a:r>
              <a:rPr lang="it-IT" dirty="0">
                <a:solidFill>
                  <a:srgbClr val="002060"/>
                </a:solidFill>
              </a:rPr>
              <a:t>che l’atleta effettua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68400" y="3765069"/>
            <a:ext cx="985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>
                <a:solidFill>
                  <a:srgbClr val="002060"/>
                </a:solidFill>
              </a:defRPr>
            </a:lvl1pPr>
          </a:lstStyle>
          <a:p>
            <a:pPr algn="ctr"/>
            <a:r>
              <a:rPr lang="it-IT" b="1" dirty="0"/>
              <a:t>Con giochi vari</a:t>
            </a:r>
            <a:r>
              <a:rPr lang="it-IT" dirty="0"/>
              <a:t>, anche propedeutici a «discipline» differenti, </a:t>
            </a:r>
            <a:r>
              <a:rPr lang="it-IT" b="1" dirty="0"/>
              <a:t>si possono raggiungere obiettivi tecnici e/o tattici simili</a:t>
            </a:r>
          </a:p>
        </p:txBody>
      </p:sp>
    </p:spTree>
    <p:extLst>
      <p:ext uri="{BB962C8B-B14F-4D97-AF65-F5344CB8AC3E}">
        <p14:creationId xmlns:p14="http://schemas.microsoft.com/office/powerpoint/2010/main" val="15138778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457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Gotham Medium</vt:lpstr>
      <vt:lpstr>Helvetica</vt:lpstr>
      <vt:lpstr>Helvetica Neue</vt:lpstr>
      <vt:lpstr>Myriad Pro</vt:lpstr>
      <vt:lpstr>Wingdings</vt:lpstr>
      <vt:lpstr>Tema di Office</vt:lpstr>
      <vt:lpstr>1_Tema di Office</vt:lpstr>
      <vt:lpstr>Corso Educamp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Simoni Guido</dc:creator>
  <cp:lastModifiedBy>Cristina Caprile</cp:lastModifiedBy>
  <cp:revision>60</cp:revision>
  <dcterms:created xsi:type="dcterms:W3CDTF">2019-03-05T15:16:33Z</dcterms:created>
  <dcterms:modified xsi:type="dcterms:W3CDTF">2019-06-04T15:25:18Z</dcterms:modified>
</cp:coreProperties>
</file>