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AF0A0-D2F1-48F2-8F85-658AD5330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BB5883-8979-48D8-A84A-EABF0ABB5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63AF21-B78D-4605-8623-84D0684C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3E04CB-E756-4F3C-A5B2-FD252528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1564AB-2EDE-43E9-A3DC-181B2D7D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45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BEDC59-B39A-4C94-8808-B0EC1468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4B96D1-2933-4FB7-B34D-B7B4523B1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60A38B-17FE-42FA-A127-09B48530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006DF4-D2FB-4F91-8AB0-5F6DC3C3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586CC6-17B7-45B1-9948-5D92576C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28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3949F9D-265D-4C3E-8433-3A7F6AD6D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4F078A-BC97-41F5-87EC-CA20C78D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7F4648-C974-4C62-A6F8-633FABC9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232FB5-0953-402A-9BC2-30F9FB8D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4F4679-656D-42AD-B7F2-6439CE55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64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D7987-265B-4AB4-8565-8D91E586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A7A631-591A-4694-97E6-1A8D0C5B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B79ABE-000C-4E5C-A395-1501B952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37A84B-7BE5-4D3F-B0E4-CAFB4D19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9C088D-9179-4AC6-B753-1D1B47AB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27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85FF02-F10D-4D68-B100-AE72ACD6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81B3FC-AC59-4069-8C1F-3817180EE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80659D-9834-4EBB-B599-62241DA0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A80E50-D85F-46E5-8D2A-7DEFF275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E414C7-0EA3-4C56-B82A-8A690787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9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6CB50-CE06-44BC-A584-11A0E9FC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5191FF-B253-43AD-AF41-F8B01BBDF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D3D6F1-39AC-4458-89D3-CFD76DD27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489B0C-0713-429E-A5A5-1FAB5559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BA7B15-8D21-4050-A1DE-AE2EEE07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18E055-4053-4219-A713-A86E8333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5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A6C18-0959-485B-B457-D9DECDAB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2B391B-08E2-46B3-B15F-A1B65916A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1460AA-5107-49CB-A72B-5FBACCE65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1189A5-BCDB-4EEF-8E9C-BAD01ACB5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7564E6-51C8-4A84-9EE2-47BD1D730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DC6E7E-9BA5-4DFB-99AE-C6EB9CEE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ECBD182-94F5-48C9-A829-447BA6C7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3377B8-3163-4171-A6A3-1F2ADD94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9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C9657C-12FA-4D3D-8F7E-4D7769B8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C5B726-47A5-42DA-9AA0-F530A7CD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2EA55E-0459-4307-8A93-C72424B4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2FC1A8-957C-4E1A-AFF9-7267E6ED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52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70D46A-2660-493E-B16D-3E1DF547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DF07FA-5E5F-4A39-89F9-0D0A81C7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EC363F-99B2-4BB5-87ED-EE7D9540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75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9CED47-0369-4C92-A1FC-961047B2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FB26E1-B277-4857-909E-2E41F8A6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C6F22E-9600-4ECC-A873-779CD2623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3BE0A2-D025-4F9C-9CD7-F76030DB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F5B2EE-1007-4DE7-B019-AE514CA3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BDC377-90D8-46FE-86B7-4A66681E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0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DD246-4A9D-44BE-AD7F-503387A17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0CFAD78-F215-44F2-A6C5-EA1FF3218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0E03ED-ABE3-4003-AF8C-C0856FAEA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A1384E-5E99-46EB-85C3-527653A3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AE906F-E6BB-4FAF-9469-FAB0CFE6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454E66-E2A5-4E20-B9AC-A863A9CD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524889-FCB1-4FBD-80AC-A66599C33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4EE56C-BD7E-4CE0-BEF8-8E6EDDEB4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6C11F6-945D-4195-BECE-4295DE347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C754-DDDA-4BC2-BE1E-59912F597228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F239BC-47B8-462D-9E9A-F053BFA10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639097-F370-4C4E-8EFE-9E53ED1EF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249E-F458-4170-BC26-178B530D7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43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tx2"/>
                </a:solidFill>
                <a:latin typeface="Calibri" pitchFamily="34" charset="0"/>
              </a:rPr>
              <a:t>Corso Educatore sportivo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Le abilità motorie e il gioco</a:t>
            </a:r>
          </a:p>
          <a:p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0"/>
            <a:ext cx="3168352" cy="190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2639616" y="5085184"/>
            <a:ext cx="5688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itchFamily="34" charset="0"/>
              </a:rPr>
              <a:t>A cura di </a:t>
            </a:r>
            <a:r>
              <a:rPr lang="it-IT" sz="2800" dirty="0">
                <a:latin typeface="Calibri" pitchFamily="34" charset="0"/>
              </a:rPr>
              <a:t>Cristina Caprile Angelo </a:t>
            </a:r>
            <a:r>
              <a:rPr lang="it-IT" sz="2800" dirty="0" err="1">
                <a:latin typeface="Calibri" pitchFamily="34" charset="0"/>
              </a:rPr>
              <a:t>Gadina</a:t>
            </a:r>
            <a:endParaRPr lang="it-IT" sz="2800" dirty="0">
              <a:latin typeface="Calibri" pitchFamily="34" charset="0"/>
            </a:endParaRPr>
          </a:p>
          <a:p>
            <a:pPr algn="ctr"/>
            <a:r>
              <a:rPr lang="it-IT" dirty="0">
                <a:latin typeface="Calibri" pitchFamily="34" charset="0"/>
              </a:rPr>
              <a:t>dell’Organico Didattico di </a:t>
            </a:r>
            <a:r>
              <a:rPr lang="it-IT" dirty="0" err="1">
                <a:latin typeface="Calibri" pitchFamily="34" charset="0"/>
              </a:rPr>
              <a:t>SRdS</a:t>
            </a:r>
            <a:r>
              <a:rPr lang="it-IT" dirty="0">
                <a:latin typeface="Calibri" pitchFamily="34" charset="0"/>
              </a:rPr>
              <a:t> Coni Liguria</a:t>
            </a:r>
          </a:p>
          <a:p>
            <a:pPr algn="ctr"/>
            <a:r>
              <a:rPr lang="it-IT" dirty="0">
                <a:latin typeface="Calibri" pitchFamily="34" charset="0"/>
              </a:rPr>
              <a:t>Genova, maggio/giugno 2019</a:t>
            </a:r>
          </a:p>
          <a:p>
            <a:pPr algn="ctr"/>
            <a:r>
              <a:rPr lang="it-IT" dirty="0"/>
              <a:t> http://liguria.coni/scuola-regionale</a:t>
            </a:r>
            <a:endParaRPr lang="it-IT" dirty="0">
              <a:latin typeface="Calibri" pitchFamily="34" charset="0"/>
            </a:endParaRPr>
          </a:p>
          <a:p>
            <a:pPr algn="ctr"/>
            <a:endParaRPr lang="it-IT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Abilità motorie di base</a:t>
            </a:r>
            <a:b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b="1" dirty="0">
                <a:latin typeface="Times New Roman" pitchFamily="18" charset="0"/>
                <a:cs typeface="Times New Roman" pitchFamily="18" charset="0"/>
              </a:rPr>
              <a:t>Sono le unità di base del movimento (</a:t>
            </a:r>
            <a:r>
              <a:rPr lang="it-IT" altLang="it-IT" i="1" dirty="0">
                <a:latin typeface="Times New Roman" pitchFamily="18" charset="0"/>
                <a:cs typeface="Times New Roman" pitchFamily="18" charset="0"/>
              </a:rPr>
              <a:t>camminare, correre, saltare, afferrare, lanciare, calciare,rotolare, strisciare, arrampicarsi, colpire; flettere, piegare, estendere,ruotare...)  che</a:t>
            </a:r>
            <a:r>
              <a:rPr lang="it-IT" altLang="it-IT" b="1" dirty="0">
                <a:latin typeface="Times New Roman" pitchFamily="18" charset="0"/>
                <a:cs typeface="Times New Roman" pitchFamily="18" charset="0"/>
              </a:rPr>
              <a:t> si affinano e divengono più efficienti ed efficaci attraverso le opportunità offerte dall'ambiente per esercitarle 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attraverso</a:t>
            </a:r>
            <a:r>
              <a:rPr lang="it-IT" altLang="it-IT" i="1" dirty="0">
                <a:latin typeface="Times New Roman" pitchFamily="18" charset="0"/>
                <a:cs typeface="Times New Roman" pitchFamily="18" charset="0"/>
              </a:rPr>
              <a:t> l’esperienza quotidiana  e situazioni organizzate di apprendimento:</a:t>
            </a:r>
            <a:endParaRPr lang="it-IT" altLang="it-IT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altLang="it-IT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altLang="it-IT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altLang="it-IT" b="1" dirty="0">
                <a:latin typeface="Times New Roman" pitchFamily="18" charset="0"/>
                <a:cs typeface="Times New Roman" pitchFamily="18" charset="0"/>
              </a:rPr>
              <a:t>Di base perché appaiono per prime nelle fasi iniziali della crescita, affinandosi  e diventando più efficienti ed efficaci durante la vita, fino all'età adulta formando il patrimonio originario individuale.</a:t>
            </a:r>
            <a:endParaRPr lang="it-IT" alt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4A6E38BA-0544-4248-8808-2BFD1B7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4312" y="0"/>
            <a:ext cx="17636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gioco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E' un fenomeno essenzialmente umano, che si manifesta con attività che hanno origine da un bisogno naturale di fare, mettersi alla prova, affrontare difficoltà, di riuscire e raggiungere uno scopo, di mettersi a confronto e contrapporsi, di risolvere problemi posti dall'ambiente naturale ed umano, di esprimersi con razionalità e fantasia, di conoscere le proprie possibilità e i propri limiti, in una parola di vivere pienamente la propria umanità.</a:t>
            </a:r>
          </a:p>
          <a:p>
            <a:pPr algn="just"/>
            <a:endParaRPr lang="it-IT" altLang="it-IT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E' lo </a:t>
            </a:r>
            <a:r>
              <a:rPr lang="it-IT" altLang="it-IT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strumento didattico 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per eccellenza perché sollecita le capacità cognitive del </a:t>
            </a:r>
            <a:r>
              <a:rPr lang="it-IT" altLang="it-IT" dirty="0" err="1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dirty="0" err="1">
                <a:latin typeface="Times New Roman" pitchFamily="18" charset="0"/>
                <a:cs typeface="Times New Roman" pitchFamily="18" charset="0"/>
              </a:rPr>
              <a:t>solving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altLang="it-IT" dirty="0" err="1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dirty="0" err="1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it-IT" altLang="it-IT" dirty="0">
                <a:latin typeface="Times New Roman" pitchFamily="18" charset="0"/>
                <a:cs typeface="Times New Roman" pitchFamily="18" charset="0"/>
              </a:rPr>
              <a:t> ed è adeguato alle necessità primarie del bambino, ma può essere adattato al bisogno di movimento tipico di tutta la vita</a:t>
            </a:r>
          </a:p>
          <a:p>
            <a:endParaRPr lang="it-IT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4A6E38BA-0544-4248-8808-2BFD1B7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4312" y="0"/>
            <a:ext cx="17636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146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Gioco – imparo – mi diverto</a:t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9608" y="1268760"/>
            <a:ext cx="2128280" cy="4979640"/>
          </a:xfrm>
        </p:spPr>
        <p:txBody>
          <a:bodyPr>
            <a:normAutofit fontScale="70000" lnSpcReduction="20000"/>
          </a:bodyPr>
          <a:lstStyle/>
          <a:p>
            <a:pPr defTabSz="829178">
              <a:buNone/>
              <a:defRPr/>
            </a:pPr>
            <a:endParaRPr lang="it-IT" sz="4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38964" indent="-238964" defTabSz="829178">
              <a:defRPr/>
            </a:pPr>
            <a:endParaRPr lang="it-IT" kern="0" dirty="0">
              <a:latin typeface="Times New Roman" pitchFamily="18" charset="0"/>
              <a:cs typeface="Times New Roman" pitchFamily="18" charset="0"/>
            </a:endParaRPr>
          </a:p>
          <a:p>
            <a:pPr defTabSz="829178">
              <a:buNone/>
              <a:defRPr/>
            </a:pPr>
            <a:r>
              <a:rPr lang="it-IT" sz="4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insegna</a:t>
            </a:r>
          </a:p>
          <a:p>
            <a:pPr marL="238964" indent="-238964" defTabSz="829178">
              <a:defRPr/>
            </a:pPr>
            <a:endParaRPr lang="it-IT" kern="0" dirty="0">
              <a:latin typeface="Times New Roman" pitchFamily="18" charset="0"/>
              <a:cs typeface="Times New Roman" pitchFamily="18" charset="0"/>
            </a:endParaRPr>
          </a:p>
          <a:p>
            <a:pPr marL="238964" indent="-238964" defTabSz="829178">
              <a:buNone/>
              <a:defRPr/>
            </a:pPr>
            <a:r>
              <a:rPr lang="it-IT" kern="0" dirty="0">
                <a:latin typeface="Times New Roman" pitchFamily="18" charset="0"/>
                <a:cs typeface="Times New Roman" pitchFamily="18" charset="0"/>
              </a:rPr>
              <a:t>Modificare il gioco in base</a:t>
            </a:r>
            <a:r>
              <a:rPr lang="it-IT" b="1" kern="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38964" indent="-238964" defTabSz="829178">
              <a:buNone/>
              <a:defRPr/>
            </a:pPr>
            <a:r>
              <a:rPr lang="it-IT" b="1" kern="0" dirty="0">
                <a:latin typeface="Times New Roman" pitchFamily="18" charset="0"/>
                <a:cs typeface="Times New Roman" pitchFamily="18" charset="0"/>
              </a:rPr>
              <a:t>risposta</a:t>
            </a:r>
            <a:r>
              <a:rPr lang="it-IT" kern="0" dirty="0">
                <a:latin typeface="Times New Roman" pitchFamily="18" charset="0"/>
                <a:cs typeface="Times New Roman" pitchFamily="18" charset="0"/>
              </a:rPr>
              <a:t> e a che cosa vogliamo che faccia</a:t>
            </a:r>
          </a:p>
          <a:p>
            <a:pPr marL="238964" indent="-238964" defTabSz="829178">
              <a:defRPr/>
            </a:pPr>
            <a:endParaRPr lang="it-IT" kern="0" dirty="0">
              <a:latin typeface="Times New Roman" pitchFamily="18" charset="0"/>
              <a:cs typeface="Times New Roman" pitchFamily="18" charset="0"/>
            </a:endParaRPr>
          </a:p>
          <a:p>
            <a:pPr marL="238964" indent="-238964" defTabSz="829178">
              <a:buNone/>
              <a:defRPr/>
            </a:pPr>
            <a:r>
              <a:rPr lang="it-IT" kern="0" dirty="0">
                <a:latin typeface="Times New Roman" pitchFamily="18" charset="0"/>
                <a:cs typeface="Times New Roman" pitchFamily="18" charset="0"/>
              </a:rPr>
              <a:t>Dal più facile al più difficile</a:t>
            </a:r>
          </a:p>
          <a:p>
            <a:pPr marL="238964" indent="-238964" defTabSz="829178">
              <a:buNone/>
              <a:defRPr/>
            </a:pPr>
            <a:r>
              <a:rPr lang="it-IT" b="1" kern="0" dirty="0">
                <a:latin typeface="Times New Roman" pitchFamily="18" charset="0"/>
                <a:cs typeface="Times New Roman" pitchFamily="18" charset="0"/>
              </a:rPr>
              <a:t>Riuscire</a:t>
            </a:r>
          </a:p>
          <a:p>
            <a:pPr marL="238964" indent="-238964" defTabSz="829178">
              <a:buNone/>
              <a:defRPr/>
            </a:pPr>
            <a:r>
              <a:rPr lang="it-IT" kern="0" dirty="0">
                <a:latin typeface="Times New Roman" pitchFamily="18" charset="0"/>
                <a:cs typeface="Times New Roman" pitchFamily="18" charset="0"/>
              </a:rPr>
              <a:t>Dal gioco allo sport</a:t>
            </a:r>
            <a:endParaRPr lang="it-IT" b="1" kern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dirty="0"/>
          </a:p>
          <a:p>
            <a:pPr marL="238964" indent="-238964" defTabSz="829178">
              <a:defRPr/>
            </a:pPr>
            <a:endParaRPr lang="it-IT" kern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12024" y="1988841"/>
            <a:ext cx="25202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>
              <a:defRPr/>
            </a:pPr>
            <a:r>
              <a:rPr lang="it-IT" sz="24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impara</a:t>
            </a:r>
          </a:p>
          <a:p>
            <a:pPr defTabSz="829178">
              <a:defRPr/>
            </a:pPr>
            <a:endParaRPr lang="it-IT" kern="0" dirty="0">
              <a:latin typeface="Times New Roman" pitchFamily="18" charset="0"/>
              <a:cs typeface="Times New Roman" pitchFamily="18" charset="0"/>
            </a:endParaRPr>
          </a:p>
          <a:p>
            <a:pPr defTabSz="829178">
              <a:defRPr/>
            </a:pPr>
            <a:r>
              <a:rPr lang="it-IT" sz="2400" kern="0" dirty="0">
                <a:latin typeface="Times New Roman" pitchFamily="18" charset="0"/>
                <a:cs typeface="Times New Roman" pitchFamily="18" charset="0"/>
              </a:rPr>
              <a:t>Gioca: dove sono, con chi</a:t>
            </a:r>
          </a:p>
          <a:p>
            <a:pPr defTabSz="829178">
              <a:defRPr/>
            </a:pPr>
            <a:r>
              <a:rPr lang="it-IT" sz="2400" kern="0" dirty="0">
                <a:latin typeface="Times New Roman" pitchFamily="18" charset="0"/>
                <a:cs typeface="Times New Roman" pitchFamily="18" charset="0"/>
              </a:rPr>
              <a:t>sono, </a:t>
            </a:r>
            <a:r>
              <a:rPr lang="it-IT" sz="2400" b="1" kern="0" dirty="0">
                <a:latin typeface="Times New Roman" pitchFamily="18" charset="0"/>
                <a:cs typeface="Times New Roman" pitchFamily="18" charset="0"/>
              </a:rPr>
              <a:t>cosa</a:t>
            </a:r>
            <a:r>
              <a:rPr lang="it-IT" sz="2400" kern="0" dirty="0">
                <a:latin typeface="Times New Roman" pitchFamily="18" charset="0"/>
                <a:cs typeface="Times New Roman" pitchFamily="18" charset="0"/>
              </a:rPr>
              <a:t> so fare, che cosa devo fare </a:t>
            </a:r>
          </a:p>
          <a:p>
            <a:pPr defTabSz="829178">
              <a:defRPr/>
            </a:pPr>
            <a:endParaRPr lang="it-IT" sz="2400" kern="0" dirty="0">
              <a:latin typeface="Times New Roman" pitchFamily="18" charset="0"/>
              <a:cs typeface="Times New Roman" pitchFamily="18" charset="0"/>
            </a:endParaRPr>
          </a:p>
          <a:p>
            <a:pPr defTabSz="829178">
              <a:defRPr/>
            </a:pPr>
            <a:endParaRPr lang="it-IT" sz="2400" kern="0" dirty="0">
              <a:latin typeface="Times New Roman" pitchFamily="18" charset="0"/>
              <a:cs typeface="Times New Roman" pitchFamily="18" charset="0"/>
            </a:endParaRPr>
          </a:p>
          <a:p>
            <a:pPr defTabSz="829178">
              <a:defRPr/>
            </a:pPr>
            <a:r>
              <a:rPr lang="it-IT" sz="2400" b="1" kern="0" dirty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it-IT" sz="2400" kern="0" dirty="0">
                <a:latin typeface="Times New Roman" pitchFamily="18" charset="0"/>
                <a:cs typeface="Times New Roman" pitchFamily="18" charset="0"/>
              </a:rPr>
              <a:t> devo farlo per giocare meglio e divertirmi </a:t>
            </a:r>
          </a:p>
          <a:p>
            <a:pPr defTabSz="829178">
              <a:defRPr/>
            </a:pPr>
            <a:r>
              <a:rPr lang="it-IT" sz="2400" b="1" kern="0" dirty="0">
                <a:latin typeface="Times New Roman" pitchFamily="18" charset="0"/>
                <a:cs typeface="Times New Roman" pitchFamily="18" charset="0"/>
              </a:rPr>
              <a:t>Riesco</a:t>
            </a:r>
          </a:p>
          <a:p>
            <a:endParaRPr lang="it-IT" dirty="0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4A6E38BA-0544-4248-8808-2BFD1B7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4312" y="0"/>
            <a:ext cx="17636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476672"/>
            <a:ext cx="9144000" cy="1070992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Caratteristiche e modalità di somministrazione dei giochi</a:t>
            </a:r>
            <a:br>
              <a:rPr lang="it-IT" sz="3600" dirty="0">
                <a:solidFill>
                  <a:srgbClr val="FF0000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spiegazioni brevi, pochissime regole iniziali, per far si che i giocatori comincino il gioco subito, </a:t>
            </a:r>
            <a:r>
              <a:rPr lang="it-IT" b="1" dirty="0"/>
              <a:t>il fine è  muoversi  il più presto possibile</a:t>
            </a:r>
            <a:endParaRPr lang="it-IT" dirty="0"/>
          </a:p>
          <a:p>
            <a:pPr lvl="0"/>
            <a:r>
              <a:rPr lang="it-IT" dirty="0"/>
              <a:t>cambiando le regole, cambia la situazione e perciò cambia il gioco e l'obiettivo di apprendimento.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fare - Come fare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1800" dirty="0"/>
              <a:t>Utilizzando  le variabili esecutive, temporali, spaziali,... si produce </a:t>
            </a:r>
            <a:r>
              <a:rPr lang="it-IT" sz="1800" b="1" dirty="0"/>
              <a:t>un cambiamento del comportamento motorio </a:t>
            </a:r>
            <a:r>
              <a:rPr lang="it-IT" sz="1800" dirty="0"/>
              <a:t>che si vuol produrre, per questo il giocatore deve comprendere inizialmente  </a:t>
            </a:r>
            <a:r>
              <a:rPr lang="it-IT" sz="1800" b="1" dirty="0"/>
              <a:t>COSA</a:t>
            </a:r>
            <a:r>
              <a:rPr lang="it-IT" sz="1800" dirty="0"/>
              <a:t> deve fare , quali sono le richieste che la situazione gli pone (devo spostarmi, devo correre, devo lanciare la palla, devo spostarmi lanciando...)</a:t>
            </a:r>
          </a:p>
          <a:p>
            <a:r>
              <a:rPr lang="it-IT" sz="1800" dirty="0"/>
              <a:t>Avendo chiaro </a:t>
            </a:r>
            <a:r>
              <a:rPr lang="it-IT" sz="1800" b="1" dirty="0"/>
              <a:t>cosa</a:t>
            </a:r>
            <a:r>
              <a:rPr lang="it-IT" sz="1800" dirty="0"/>
              <a:t> fare ci sarà </a:t>
            </a:r>
            <a:r>
              <a:rPr lang="it-IT" sz="1800" b="1" dirty="0"/>
              <a:t>risposta</a:t>
            </a:r>
            <a:r>
              <a:rPr lang="it-IT" sz="1800" dirty="0"/>
              <a:t> che è il fare del giocatore, che può essere adeguato o no, rispetto agli obiettivi didattici, ma che è il significato reale che la persona attribuisce allo stimolo e indice di quello che ha compreso ed è in grado di fare</a:t>
            </a:r>
          </a:p>
          <a:p>
            <a:r>
              <a:rPr lang="it-IT" sz="1800" b="1" dirty="0"/>
              <a:t>Il come fare</a:t>
            </a:r>
            <a:r>
              <a:rPr lang="it-IT" sz="1800" dirty="0"/>
              <a:t> sarà il comportamento motorio in risposta alla situazione</a:t>
            </a:r>
          </a:p>
          <a:p>
            <a:r>
              <a:rPr lang="it-IT" sz="1800" dirty="0"/>
              <a:t>La modificazione del </a:t>
            </a:r>
            <a:r>
              <a:rPr lang="it-IT" sz="1800" b="1" dirty="0"/>
              <a:t>come fare</a:t>
            </a:r>
            <a:r>
              <a:rPr lang="it-IT" sz="1800" dirty="0"/>
              <a:t>  sarà “indotta”dalle  modificazioni del </a:t>
            </a:r>
            <a:r>
              <a:rPr lang="it-IT" sz="1800" b="1" dirty="0"/>
              <a:t>cosa</a:t>
            </a:r>
          </a:p>
          <a:p>
            <a:pPr lvl="0"/>
            <a:r>
              <a:rPr lang="it-IT" sz="1800" dirty="0"/>
              <a:t>Le variabili del gioco devono consolidare e migliorare il </a:t>
            </a:r>
            <a:r>
              <a:rPr lang="it-IT" sz="1800" b="1" dirty="0"/>
              <a:t>come</a:t>
            </a:r>
            <a:r>
              <a:rPr lang="it-IT" sz="1800" dirty="0"/>
              <a:t> </a:t>
            </a:r>
          </a:p>
          <a:p>
            <a:pPr>
              <a:buNone/>
            </a:pPr>
            <a:r>
              <a:rPr lang="it-IT" sz="1800" b="1" dirty="0"/>
              <a:t>Le ripetizioni riguarderanno il “mettere alla prova” il come che è sempre lo stesso, ma adattato e adattabile alle situazioni che cambia</a:t>
            </a:r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pPr lvl="0"/>
            <a:endParaRPr lang="it-IT" sz="1800" dirty="0"/>
          </a:p>
          <a:p>
            <a:endParaRPr lang="it-IT" sz="1800" dirty="0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4A6E38BA-0544-4248-8808-2BFD1B7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4312" y="0"/>
            <a:ext cx="17636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Obiettivo della PRATICA: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Fornire più sensazioni possibili rispetto al </a:t>
            </a:r>
            <a:r>
              <a:rPr lang="it-IT" b="1" dirty="0"/>
              <a:t>come</a:t>
            </a:r>
            <a:r>
              <a:rPr lang="it-IT" dirty="0"/>
              <a:t> (multilateralità)</a:t>
            </a:r>
          </a:p>
          <a:p>
            <a:pPr lvl="0"/>
            <a:r>
              <a:rPr lang="it-IT" dirty="0"/>
              <a:t>Sollecitare la partecipazione del soggetto (aspetti cognitivi/ affettivo relazionali)</a:t>
            </a:r>
          </a:p>
          <a:p>
            <a:pPr lvl="0"/>
            <a:r>
              <a:rPr lang="it-IT" dirty="0"/>
              <a:t>Fornire </a:t>
            </a:r>
            <a:r>
              <a:rPr lang="it-IT" b="1" dirty="0"/>
              <a:t>feedback intrinseci </a:t>
            </a:r>
            <a:r>
              <a:rPr lang="it-IT" dirty="0"/>
              <a:t>(aspetti cognitivi e </a:t>
            </a:r>
            <a:r>
              <a:rPr lang="it-IT" dirty="0" err="1"/>
              <a:t>metacognitivi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Creare </a:t>
            </a:r>
            <a:r>
              <a:rPr lang="it-IT" b="1" dirty="0"/>
              <a:t>un'atmosfera ludica e partecipata </a:t>
            </a:r>
            <a:r>
              <a:rPr lang="it-IT" dirty="0"/>
              <a:t>(aspetti emotivi/affettivi)</a:t>
            </a:r>
          </a:p>
          <a:p>
            <a:pPr lvl="0"/>
            <a:r>
              <a:rPr lang="it-IT" b="1" dirty="0"/>
              <a:t>Migliorare</a:t>
            </a:r>
            <a:r>
              <a:rPr lang="it-IT" dirty="0"/>
              <a:t> nel tempo </a:t>
            </a:r>
            <a:r>
              <a:rPr lang="it-IT" b="1" dirty="0"/>
              <a:t>l'esecuzione del compito </a:t>
            </a:r>
            <a:r>
              <a:rPr lang="it-IT" dirty="0"/>
              <a:t>( aspetti riguardanti l'apprendimento di abilità motorie e sportive)</a:t>
            </a:r>
          </a:p>
          <a:p>
            <a:endParaRPr lang="it-IT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4A6E38BA-0544-4248-8808-2BFD1B781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4312" y="0"/>
            <a:ext cx="17636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567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Corso Educatore sportivo </vt:lpstr>
      <vt:lpstr>Abilità motorie di base </vt:lpstr>
      <vt:lpstr>il gioco</vt:lpstr>
      <vt:lpstr>Gioco – imparo – mi diverto </vt:lpstr>
      <vt:lpstr>Caratteristiche e modalità di somministrazione dei giochi </vt:lpstr>
      <vt:lpstr>Cosa fare - Come fare</vt:lpstr>
      <vt:lpstr>Obiettivo della PRATICA: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Educatore sportivo </dc:title>
  <dc:creator>Cristina Caprile</dc:creator>
  <cp:lastModifiedBy>Cristina Caprile</cp:lastModifiedBy>
  <cp:revision>1</cp:revision>
  <dcterms:created xsi:type="dcterms:W3CDTF">2019-05-16T20:46:32Z</dcterms:created>
  <dcterms:modified xsi:type="dcterms:W3CDTF">2019-05-16T20:50:15Z</dcterms:modified>
</cp:coreProperties>
</file>