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365" r:id="rId2"/>
    <p:sldId id="684" r:id="rId3"/>
    <p:sldId id="685" r:id="rId4"/>
    <p:sldId id="686" r:id="rId5"/>
    <p:sldId id="687" r:id="rId6"/>
    <p:sldId id="333" r:id="rId7"/>
    <p:sldId id="693" r:id="rId8"/>
    <p:sldId id="692" r:id="rId9"/>
    <p:sldId id="694" r:id="rId10"/>
    <p:sldId id="695" r:id="rId11"/>
    <p:sldId id="696" r:id="rId12"/>
    <p:sldId id="697" r:id="rId13"/>
    <p:sldId id="698" r:id="rId14"/>
    <p:sldId id="702" r:id="rId15"/>
    <p:sldId id="701" r:id="rId16"/>
    <p:sldId id="700" r:id="rId17"/>
    <p:sldId id="703" r:id="rId18"/>
    <p:sldId id="711" r:id="rId19"/>
    <p:sldId id="710" r:id="rId20"/>
    <p:sldId id="709" r:id="rId21"/>
    <p:sldId id="708" r:id="rId22"/>
    <p:sldId id="707" r:id="rId23"/>
    <p:sldId id="706" r:id="rId24"/>
    <p:sldId id="712" r:id="rId25"/>
    <p:sldId id="705" r:id="rId26"/>
    <p:sldId id="704" r:id="rId27"/>
    <p:sldId id="716" r:id="rId28"/>
    <p:sldId id="717" r:id="rId29"/>
    <p:sldId id="718" r:id="rId30"/>
    <p:sldId id="713" r:id="rId31"/>
    <p:sldId id="714" r:id="rId32"/>
    <p:sldId id="722" r:id="rId33"/>
    <p:sldId id="721" r:id="rId34"/>
    <p:sldId id="720" r:id="rId35"/>
    <p:sldId id="715" r:id="rId36"/>
    <p:sldId id="723" r:id="rId37"/>
    <p:sldId id="731" r:id="rId38"/>
    <p:sldId id="730" r:id="rId39"/>
    <p:sldId id="732" r:id="rId40"/>
    <p:sldId id="733" r:id="rId41"/>
    <p:sldId id="729" r:id="rId42"/>
    <p:sldId id="728" r:id="rId43"/>
    <p:sldId id="724" r:id="rId44"/>
    <p:sldId id="725" r:id="rId45"/>
    <p:sldId id="727" r:id="rId46"/>
    <p:sldId id="699" r:id="rId47"/>
  </p:sldIdLst>
  <p:sldSz cx="9144000" cy="6858000" type="screen4x3"/>
  <p:notesSz cx="7315200" cy="9601200"/>
  <p:defaultTextStyle>
    <a:defPPr>
      <a:defRPr lang="it-IT"/>
    </a:defPPr>
    <a:lvl1pPr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1pPr>
    <a:lvl2pPr marL="4572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2pPr>
    <a:lvl3pPr marL="9144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3pPr>
    <a:lvl4pPr marL="13716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4pPr>
    <a:lvl5pPr marL="1828800" algn="l" rtl="0" fontAlgn="base">
      <a:spcBef>
        <a:spcPct val="0"/>
      </a:spcBef>
      <a:spcAft>
        <a:spcPct val="0"/>
      </a:spcAft>
      <a:defRPr kumimoji="1" sz="2400" kern="1200">
        <a:solidFill>
          <a:schemeClr val="tx1"/>
        </a:solidFill>
        <a:latin typeface="Times New Roman" pitchFamily="-1" charset="0"/>
        <a:ea typeface="ＭＳ Ｐゴシック" pitchFamily="-1" charset="-128"/>
        <a:cs typeface="+mn-cs"/>
      </a:defRPr>
    </a:lvl5pPr>
    <a:lvl6pPr marL="2286000" algn="l" defTabSz="914400" rtl="0" eaLnBrk="1" latinLnBrk="0" hangingPunct="1">
      <a:defRPr kumimoji="1" sz="2400" kern="1200">
        <a:solidFill>
          <a:schemeClr val="tx1"/>
        </a:solidFill>
        <a:latin typeface="Times New Roman" pitchFamily="-1" charset="0"/>
        <a:ea typeface="ＭＳ Ｐゴシック" pitchFamily="-1" charset="-128"/>
        <a:cs typeface="+mn-cs"/>
      </a:defRPr>
    </a:lvl6pPr>
    <a:lvl7pPr marL="2743200" algn="l" defTabSz="914400" rtl="0" eaLnBrk="1" latinLnBrk="0" hangingPunct="1">
      <a:defRPr kumimoji="1" sz="2400" kern="1200">
        <a:solidFill>
          <a:schemeClr val="tx1"/>
        </a:solidFill>
        <a:latin typeface="Times New Roman" pitchFamily="-1" charset="0"/>
        <a:ea typeface="ＭＳ Ｐゴシック" pitchFamily="-1" charset="-128"/>
        <a:cs typeface="+mn-cs"/>
      </a:defRPr>
    </a:lvl7pPr>
    <a:lvl8pPr marL="3200400" algn="l" defTabSz="914400" rtl="0" eaLnBrk="1" latinLnBrk="0" hangingPunct="1">
      <a:defRPr kumimoji="1" sz="2400" kern="1200">
        <a:solidFill>
          <a:schemeClr val="tx1"/>
        </a:solidFill>
        <a:latin typeface="Times New Roman" pitchFamily="-1" charset="0"/>
        <a:ea typeface="ＭＳ Ｐゴシック" pitchFamily="-1" charset="-128"/>
        <a:cs typeface="+mn-cs"/>
      </a:defRPr>
    </a:lvl8pPr>
    <a:lvl9pPr marL="3657600" algn="l" defTabSz="914400" rtl="0" eaLnBrk="1" latinLnBrk="0" hangingPunct="1">
      <a:defRPr kumimoji="1" sz="2400" kern="1200">
        <a:solidFill>
          <a:schemeClr val="tx1"/>
        </a:solidFill>
        <a:latin typeface="Times New Roman" pitchFamily="-1"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C00000"/>
    <a:srgbClr val="FD200F"/>
    <a:srgbClr val="0000CC"/>
    <a:srgbClr val="A6A6CB"/>
    <a:srgbClr val="91EE84"/>
    <a:srgbClr val="E0D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88604" autoAdjust="0"/>
  </p:normalViewPr>
  <p:slideViewPr>
    <p:cSldViewPr>
      <p:cViewPr varScale="1">
        <p:scale>
          <a:sx n="60" d="100"/>
          <a:sy n="60" d="100"/>
        </p:scale>
        <p:origin x="16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4"/>
    </p:cViewPr>
  </p:sorterViewPr>
  <p:notesViewPr>
    <p:cSldViewPr>
      <p:cViewPr varScale="1">
        <p:scale>
          <a:sx n="64" d="100"/>
          <a:sy n="64" d="100"/>
        </p:scale>
        <p:origin x="-3252"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Times New Roman" pitchFamily="18" charset="0"/>
                <a:ea typeface="+mn-ea"/>
              </a:defRPr>
            </a:lvl1pPr>
          </a:lstStyle>
          <a:p>
            <a:pPr>
              <a:defRPr/>
            </a:pPr>
            <a:endParaRPr lang="it-IT"/>
          </a:p>
        </p:txBody>
      </p:sp>
      <p:sp>
        <p:nvSpPr>
          <p:cNvPr id="3" name="Segnaposto data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45B205AF-A6E6-4660-96F3-1D70A4C28814}" type="datetime1">
              <a:rPr lang="it-IT"/>
              <a:pPr>
                <a:defRPr/>
              </a:pPr>
              <a:t>21/10/2019</a:t>
            </a:fld>
            <a:endParaRPr lang="it-IT"/>
          </a:p>
        </p:txBody>
      </p:sp>
      <p:sp>
        <p:nvSpPr>
          <p:cNvPr id="4" name="Segnaposto piè di pagina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Times New Roman" pitchFamily="18" charset="0"/>
                <a:ea typeface="+mn-ea"/>
              </a:defRPr>
            </a:lvl1pPr>
          </a:lstStyle>
          <a:p>
            <a:pPr>
              <a:defRPr/>
            </a:pPr>
            <a:r>
              <a:rPr lang="it-IT"/>
              <a:t>De Tommasi - Valle</a:t>
            </a:r>
          </a:p>
        </p:txBody>
      </p:sp>
      <p:sp>
        <p:nvSpPr>
          <p:cNvPr id="5" name="Segnaposto numero diapositiva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AB05B1CC-1867-4666-ABFE-BA943138BE2C}" type="slidenum">
              <a:rPr lang="it-IT"/>
              <a:pPr>
                <a:defRPr/>
              </a:pPr>
              <a:t>‹N›</a:t>
            </a:fld>
            <a:endParaRPr lang="it-IT"/>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kumimoji="0" sz="1300">
                <a:latin typeface="Arial" charset="0"/>
                <a:ea typeface="+mn-ea"/>
              </a:defRPr>
            </a:lvl1pPr>
          </a:lstStyle>
          <a:p>
            <a:pPr>
              <a:defRPr/>
            </a:pPr>
            <a:endParaRPr lang="it-IT"/>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kumimoji="0" sz="1300">
                <a:latin typeface="Arial" charset="0"/>
                <a:ea typeface="+mn-ea"/>
              </a:defRPr>
            </a:lvl1pPr>
          </a:lstStyle>
          <a:p>
            <a:pPr>
              <a:defRPr/>
            </a:pPr>
            <a:endParaRPr lang="it-IT"/>
          </a:p>
        </p:txBody>
      </p:sp>
      <p:sp>
        <p:nvSpPr>
          <p:cNvPr id="481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kumimoji="0" sz="1300">
                <a:latin typeface="Arial" charset="0"/>
                <a:ea typeface="+mn-ea"/>
              </a:defRPr>
            </a:lvl1pPr>
          </a:lstStyle>
          <a:p>
            <a:pPr>
              <a:defRPr/>
            </a:pPr>
            <a:r>
              <a:rPr lang="it-IT"/>
              <a:t>De Tommasi - Valle</a:t>
            </a:r>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kumimoji="0" sz="1300">
                <a:latin typeface="Arial" charset="0"/>
              </a:defRPr>
            </a:lvl1pPr>
          </a:lstStyle>
          <a:p>
            <a:pPr>
              <a:defRPr/>
            </a:pPr>
            <a:fld id="{EE1404E1-ECD5-454C-83C6-7A46C95CD61A}" type="slidenum">
              <a:rPr lang="it-IT"/>
              <a:pPr>
                <a:defRPr/>
              </a:pPr>
              <a:t>‹N›</a:t>
            </a:fld>
            <a:endParaRPr lang="it-IT"/>
          </a:p>
        </p:txBody>
      </p:sp>
    </p:spTree>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it-IT"/>
          </a:p>
        </p:txBody>
      </p:sp>
      <p:sp>
        <p:nvSpPr>
          <p:cNvPr id="49156"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37471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5270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03864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606546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8047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18288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64081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94580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658411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57153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504936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28843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009869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830679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90275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519659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461351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939801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922854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9221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624247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13459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851306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115602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007599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977275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675885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12605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4057563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52147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721993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01168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910106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4561329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802542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483635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399618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44781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149334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it-IT"/>
          </a:p>
        </p:txBody>
      </p:sp>
      <p:sp>
        <p:nvSpPr>
          <p:cNvPr id="50180" name="Segnaposto piè di pagina 3"/>
          <p:cNvSpPr>
            <a:spLocks noGrp="1"/>
          </p:cNvSpPr>
          <p:nvPr>
            <p:ph type="ftr" sz="quarter" idx="4"/>
          </p:nvPr>
        </p:nvSpPr>
        <p:spPr>
          <a:noFill/>
        </p:spPr>
        <p:txBody>
          <a:bodyPr/>
          <a:lstStyle/>
          <a:p>
            <a:r>
              <a:rPr lang="it-IT">
                <a:ea typeface="ＭＳ Ｐゴシック" pitchFamily="-1" charset="-128"/>
              </a:rPr>
              <a:t>De Tommasi - Valle</a:t>
            </a:r>
          </a:p>
        </p:txBody>
      </p:sp>
    </p:spTree>
    <p:extLst>
      <p:ext uri="{BB962C8B-B14F-4D97-AF65-F5344CB8AC3E}">
        <p14:creationId xmlns:p14="http://schemas.microsoft.com/office/powerpoint/2010/main" val="24109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it-IT">
                <a:latin typeface="Times New Roman" pitchFamily="18" charset="0"/>
                <a:ea typeface="+mn-ea"/>
              </a:endParaRPr>
            </a:p>
          </p:txBody>
        </p:sp>
        <p:sp>
          <p:nvSpPr>
            <p:cNvPr id="6"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8"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9"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0"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1"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2"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3"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4"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5"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6"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7"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8"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19"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0"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2"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3"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26"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29"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30"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sp>
        <p:nvSpPr>
          <p:cNvPr id="7197" name="Rectangle 29"/>
          <p:cNvSpPr>
            <a:spLocks noGrp="1" noChangeArrowheads="1"/>
          </p:cNvSpPr>
          <p:nvPr>
            <p:ph type="ctrTitle" sz="quarter"/>
          </p:nvPr>
        </p:nvSpPr>
        <p:spPr>
          <a:xfrm>
            <a:off x="685800" y="1868488"/>
            <a:ext cx="7772400" cy="1600200"/>
          </a:xfrm>
        </p:spPr>
        <p:txBody>
          <a:bodyPr anchorCtr="1"/>
          <a:lstStyle>
            <a:lvl1pPr>
              <a:defRPr/>
            </a:lvl1pPr>
          </a:lstStyle>
          <a:p>
            <a:r>
              <a:rPr lang="it-IT"/>
              <a:t>Fare clic per modificare lo stile del titolo dello schema</a:t>
            </a:r>
          </a:p>
        </p:txBody>
      </p:sp>
      <p:sp>
        <p:nvSpPr>
          <p:cNvPr id="7198"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it-IT"/>
              <a:t>Fare clic per modificare lo stile del sottotitolo dello schema</a:t>
            </a:r>
          </a:p>
        </p:txBody>
      </p:sp>
      <p:sp>
        <p:nvSpPr>
          <p:cNvPr id="31" name="Rectangle 31"/>
          <p:cNvSpPr>
            <a:spLocks noGrp="1" noChangeArrowheads="1"/>
          </p:cNvSpPr>
          <p:nvPr>
            <p:ph type="dt" sz="quarter" idx="10"/>
          </p:nvPr>
        </p:nvSpPr>
        <p:spPr>
          <a:xfrm>
            <a:off x="685800" y="6348413"/>
            <a:ext cx="1905000" cy="457200"/>
          </a:xfrm>
        </p:spPr>
        <p:txBody>
          <a:bodyPr/>
          <a:lstStyle>
            <a:lvl1pPr>
              <a:defRPr/>
            </a:lvl1pPr>
          </a:lstStyle>
          <a:p>
            <a:pPr>
              <a:defRPr/>
            </a:pPr>
            <a:endParaRPr lang="it-IT"/>
          </a:p>
        </p:txBody>
      </p:sp>
      <p:sp>
        <p:nvSpPr>
          <p:cNvPr id="32" name="Rectangle 32"/>
          <p:cNvSpPr>
            <a:spLocks noGrp="1" noChangeArrowheads="1"/>
          </p:cNvSpPr>
          <p:nvPr>
            <p:ph type="ftr" sz="quarter" idx="11"/>
          </p:nvPr>
        </p:nvSpPr>
        <p:spPr>
          <a:xfrm>
            <a:off x="3124200" y="6348413"/>
            <a:ext cx="2895600" cy="457200"/>
          </a:xfrm>
        </p:spPr>
        <p:txBody>
          <a:bodyPr/>
          <a:lstStyle>
            <a:lvl1pPr>
              <a:defRPr/>
            </a:lvl1pPr>
          </a:lstStyle>
          <a:p>
            <a:pPr>
              <a:defRPr/>
            </a:pPr>
            <a:r>
              <a:rPr lang="it-IT"/>
              <a:t>www.liguria.coni.it</a:t>
            </a:r>
          </a:p>
        </p:txBody>
      </p:sp>
      <p:sp>
        <p:nvSpPr>
          <p:cNvPr id="33" name="Rectangle 33"/>
          <p:cNvSpPr>
            <a:spLocks noGrp="1" noChangeArrowheads="1"/>
          </p:cNvSpPr>
          <p:nvPr>
            <p:ph type="sldNum" sz="quarter" idx="12"/>
          </p:nvPr>
        </p:nvSpPr>
        <p:spPr>
          <a:xfrm>
            <a:off x="6553200" y="6348413"/>
            <a:ext cx="1905000" cy="457200"/>
          </a:xfrm>
        </p:spPr>
        <p:txBody>
          <a:bodyPr/>
          <a:lstStyle>
            <a:lvl1pPr>
              <a:defRPr/>
            </a:lvl1pPr>
          </a:lstStyle>
          <a:p>
            <a:pPr>
              <a:defRPr/>
            </a:pPr>
            <a:fld id="{E0D3365D-1FC1-4558-A993-A5B6FF9D0F4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97F1A5DF-A88B-438A-BBE6-62F560E3A90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768350"/>
            <a:ext cx="1943100" cy="53276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768350"/>
            <a:ext cx="5676900" cy="53276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BA46D100-CEA3-4882-85F8-CEA0F2FAA7D8}"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768350"/>
            <a:ext cx="7772400" cy="1143000"/>
          </a:xfrm>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E8384984-ACD3-4BE2-A7C9-F71613A5E50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52E8F679-854F-4FB3-AE96-540889C844D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31"/>
          <p:cNvSpPr>
            <a:spLocks noGrp="1" noChangeArrowheads="1"/>
          </p:cNvSpPr>
          <p:nvPr>
            <p:ph type="dt" sz="half" idx="10"/>
          </p:nvPr>
        </p:nvSpPr>
        <p:spPr>
          <a:ln/>
        </p:spPr>
        <p:txBody>
          <a:bodyPr/>
          <a:lstStyle>
            <a:lvl1pPr>
              <a:defRPr/>
            </a:lvl1pPr>
          </a:lstStyle>
          <a:p>
            <a:pPr>
              <a:defRPr/>
            </a:pPr>
            <a:endParaRPr lang="it-IT"/>
          </a:p>
        </p:txBody>
      </p:sp>
      <p:sp>
        <p:nvSpPr>
          <p:cNvPr id="5"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6" name="Rectangle 33"/>
          <p:cNvSpPr>
            <a:spLocks noGrp="1" noChangeArrowheads="1"/>
          </p:cNvSpPr>
          <p:nvPr>
            <p:ph type="sldNum" sz="quarter" idx="12"/>
          </p:nvPr>
        </p:nvSpPr>
        <p:spPr>
          <a:ln/>
        </p:spPr>
        <p:txBody>
          <a:bodyPr/>
          <a:lstStyle>
            <a:lvl1pPr>
              <a:defRPr/>
            </a:lvl1pPr>
          </a:lstStyle>
          <a:p>
            <a:pPr>
              <a:defRPr/>
            </a:pPr>
            <a:fld id="{097DE52D-BED8-468E-A46A-FCE6042798C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B56EBFFC-911C-4C69-AFF6-51768998D6A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1"/>
          <p:cNvSpPr>
            <a:spLocks noGrp="1" noChangeArrowheads="1"/>
          </p:cNvSpPr>
          <p:nvPr>
            <p:ph type="dt" sz="half" idx="10"/>
          </p:nvPr>
        </p:nvSpPr>
        <p:spPr>
          <a:ln/>
        </p:spPr>
        <p:txBody>
          <a:bodyPr/>
          <a:lstStyle>
            <a:lvl1pPr>
              <a:defRPr/>
            </a:lvl1pPr>
          </a:lstStyle>
          <a:p>
            <a:pPr>
              <a:defRPr/>
            </a:pPr>
            <a:endParaRPr lang="it-IT"/>
          </a:p>
        </p:txBody>
      </p:sp>
      <p:sp>
        <p:nvSpPr>
          <p:cNvPr id="8"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9" name="Rectangle 33"/>
          <p:cNvSpPr>
            <a:spLocks noGrp="1" noChangeArrowheads="1"/>
          </p:cNvSpPr>
          <p:nvPr>
            <p:ph type="sldNum" sz="quarter" idx="12"/>
          </p:nvPr>
        </p:nvSpPr>
        <p:spPr>
          <a:ln/>
        </p:spPr>
        <p:txBody>
          <a:bodyPr/>
          <a:lstStyle>
            <a:lvl1pPr>
              <a:defRPr/>
            </a:lvl1pPr>
          </a:lstStyle>
          <a:p>
            <a:pPr>
              <a:defRPr/>
            </a:pPr>
            <a:fld id="{B7B62FA0-8C34-4947-8FB0-1AA2D97A2D9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1"/>
          <p:cNvSpPr>
            <a:spLocks noGrp="1" noChangeArrowheads="1"/>
          </p:cNvSpPr>
          <p:nvPr>
            <p:ph type="dt" sz="half" idx="10"/>
          </p:nvPr>
        </p:nvSpPr>
        <p:spPr>
          <a:ln/>
        </p:spPr>
        <p:txBody>
          <a:bodyPr/>
          <a:lstStyle>
            <a:lvl1pPr>
              <a:defRPr/>
            </a:lvl1pPr>
          </a:lstStyle>
          <a:p>
            <a:pPr>
              <a:defRPr/>
            </a:pPr>
            <a:endParaRPr lang="it-IT"/>
          </a:p>
        </p:txBody>
      </p:sp>
      <p:sp>
        <p:nvSpPr>
          <p:cNvPr id="4"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5" name="Rectangle 33"/>
          <p:cNvSpPr>
            <a:spLocks noGrp="1" noChangeArrowheads="1"/>
          </p:cNvSpPr>
          <p:nvPr>
            <p:ph type="sldNum" sz="quarter" idx="12"/>
          </p:nvPr>
        </p:nvSpPr>
        <p:spPr>
          <a:ln/>
        </p:spPr>
        <p:txBody>
          <a:bodyPr/>
          <a:lstStyle>
            <a:lvl1pPr>
              <a:defRPr/>
            </a:lvl1pPr>
          </a:lstStyle>
          <a:p>
            <a:pPr>
              <a:defRPr/>
            </a:pPr>
            <a:fld id="{5F661A53-7C15-44AA-8835-6C65C266A158}"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it-IT"/>
          </a:p>
        </p:txBody>
      </p:sp>
      <p:sp>
        <p:nvSpPr>
          <p:cNvPr id="3"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4" name="Rectangle 33"/>
          <p:cNvSpPr>
            <a:spLocks noGrp="1" noChangeArrowheads="1"/>
          </p:cNvSpPr>
          <p:nvPr>
            <p:ph type="sldNum" sz="quarter" idx="12"/>
          </p:nvPr>
        </p:nvSpPr>
        <p:spPr>
          <a:ln/>
        </p:spPr>
        <p:txBody>
          <a:bodyPr/>
          <a:lstStyle>
            <a:lvl1pPr>
              <a:defRPr/>
            </a:lvl1pPr>
          </a:lstStyle>
          <a:p>
            <a:pPr>
              <a:defRPr/>
            </a:pPr>
            <a:fld id="{497AC3E2-76C6-44F2-8022-F59F29895D8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A330B11F-945B-4D63-AFAF-D04BF1EF252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31"/>
          <p:cNvSpPr>
            <a:spLocks noGrp="1" noChangeArrowheads="1"/>
          </p:cNvSpPr>
          <p:nvPr>
            <p:ph type="dt" sz="half" idx="10"/>
          </p:nvPr>
        </p:nvSpPr>
        <p:spPr>
          <a:ln/>
        </p:spPr>
        <p:txBody>
          <a:bodyPr/>
          <a:lstStyle>
            <a:lvl1pPr>
              <a:defRPr/>
            </a:lvl1pPr>
          </a:lstStyle>
          <a:p>
            <a:pPr>
              <a:defRPr/>
            </a:pPr>
            <a:endParaRPr lang="it-IT"/>
          </a:p>
        </p:txBody>
      </p:sp>
      <p:sp>
        <p:nvSpPr>
          <p:cNvPr id="6" name="Rectangle 32"/>
          <p:cNvSpPr>
            <a:spLocks noGrp="1" noChangeArrowheads="1"/>
          </p:cNvSpPr>
          <p:nvPr>
            <p:ph type="ftr" sz="quarter" idx="11"/>
          </p:nvPr>
        </p:nvSpPr>
        <p:spPr>
          <a:ln/>
        </p:spPr>
        <p:txBody>
          <a:bodyPr/>
          <a:lstStyle>
            <a:lvl1pPr>
              <a:defRPr/>
            </a:lvl1pPr>
          </a:lstStyle>
          <a:p>
            <a:pPr>
              <a:defRPr/>
            </a:pPr>
            <a:r>
              <a:rPr lang="it-IT"/>
              <a:t>www.liguria.coni.it</a:t>
            </a:r>
          </a:p>
        </p:txBody>
      </p:sp>
      <p:sp>
        <p:nvSpPr>
          <p:cNvPr id="7" name="Rectangle 33"/>
          <p:cNvSpPr>
            <a:spLocks noGrp="1" noChangeArrowheads="1"/>
          </p:cNvSpPr>
          <p:nvPr>
            <p:ph type="sldNum" sz="quarter" idx="12"/>
          </p:nvPr>
        </p:nvSpPr>
        <p:spPr>
          <a:ln/>
        </p:spPr>
        <p:txBody>
          <a:bodyPr/>
          <a:lstStyle>
            <a:lvl1pPr>
              <a:defRPr/>
            </a:lvl1pPr>
          </a:lstStyle>
          <a:p>
            <a:pPr>
              <a:defRPr/>
            </a:pPr>
            <a:fld id="{9127BF4E-9B7F-42F0-B53E-1409B14F364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6700" cy="757238"/>
            <a:chOff x="0" y="0"/>
            <a:chExt cx="5768" cy="477"/>
          </a:xfrm>
        </p:grpSpPr>
        <p:sp>
          <p:nvSpPr>
            <p:cNvPr id="2"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it-IT">
                <a:latin typeface="Times New Roman" pitchFamily="18" charset="0"/>
                <a:ea typeface="+mn-ea"/>
              </a:endParaRPr>
            </a:p>
          </p:txBody>
        </p:sp>
        <p:sp>
          <p:nvSpPr>
            <p:cNvPr id="3"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4"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5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6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616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it-IT">
                <a:latin typeface="Times New Roman" pitchFamily="18" charset="0"/>
                <a:ea typeface="+mn-ea"/>
              </a:endParaRPr>
            </a:p>
          </p:txBody>
        </p:sp>
        <p:sp>
          <p:nvSpPr>
            <p:cNvPr id="616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grpSp>
        <p:nvGrpSpPr>
          <p:cNvPr id="1027" name="Group 25"/>
          <p:cNvGrpSpPr>
            <a:grpSpLocks/>
          </p:cNvGrpSpPr>
          <p:nvPr/>
        </p:nvGrpSpPr>
        <p:grpSpPr bwMode="auto">
          <a:xfrm>
            <a:off x="0" y="6180138"/>
            <a:ext cx="9169400" cy="138112"/>
            <a:chOff x="0" y="4032"/>
            <a:chExt cx="5776" cy="87"/>
          </a:xfrm>
        </p:grpSpPr>
        <p:sp>
          <p:nvSpPr>
            <p:cNvPr id="617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7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sp>
          <p:nvSpPr>
            <p:cNvPr id="617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it-IT">
                <a:latin typeface="Times New Roman" pitchFamily="18" charset="0"/>
                <a:ea typeface="+mn-ea"/>
              </a:endParaRPr>
            </a:p>
          </p:txBody>
        </p:sp>
      </p:grpSp>
      <p:sp>
        <p:nvSpPr>
          <p:cNvPr id="1028" name="Rectangle 29"/>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9" name="Rectangle 3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175" name="Rectangle 31"/>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pitchFamily="18" charset="0"/>
                <a:ea typeface="+mn-ea"/>
              </a:defRPr>
            </a:lvl1pPr>
          </a:lstStyle>
          <a:p>
            <a:pPr>
              <a:defRPr/>
            </a:pPr>
            <a:endParaRPr lang="it-IT"/>
          </a:p>
        </p:txBody>
      </p:sp>
      <p:sp>
        <p:nvSpPr>
          <p:cNvPr id="6176" name="Rectangle 32"/>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pitchFamily="18" charset="0"/>
                <a:ea typeface="+mn-ea"/>
              </a:defRPr>
            </a:lvl1pPr>
          </a:lstStyle>
          <a:p>
            <a:pPr>
              <a:defRPr/>
            </a:pPr>
            <a:r>
              <a:rPr lang="it-IT"/>
              <a:t>www.liguria.coni.it</a:t>
            </a:r>
          </a:p>
        </p:txBody>
      </p:sp>
      <p:sp>
        <p:nvSpPr>
          <p:cNvPr id="6177" name="Rectangle 33"/>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pPr>
              <a:defRPr/>
            </a:pPr>
            <a:fld id="{F89B20FE-4E72-4477-B17F-8B94174F08C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20"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ea typeface="ＭＳ Ｐゴシック" pitchFamily="-1" charset="-128"/>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www.liguria.coni.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ctrTitle" sz="quarter"/>
          </p:nvPr>
        </p:nvSpPr>
        <p:spPr>
          <a:xfrm>
            <a:off x="678656" y="2060848"/>
            <a:ext cx="7786688" cy="3286125"/>
          </a:xfrm>
        </p:spPr>
        <p:txBody>
          <a:bodyPr/>
          <a:lstStyle/>
          <a:p>
            <a:pPr eaLnBrk="1" hangingPunct="1"/>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dirty="0"/>
            </a:br>
            <a:br>
              <a:rPr lang="it-IT" sz="2800" dirty="0"/>
            </a:br>
            <a:br>
              <a:rPr lang="it-IT" sz="2800" dirty="0"/>
            </a:br>
            <a:br>
              <a:rPr lang="it-IT" sz="2800" dirty="0"/>
            </a:br>
            <a:br>
              <a:rPr lang="it-IT" sz="2800" dirty="0"/>
            </a:br>
            <a:br>
              <a:rPr lang="it-IT" sz="2800" dirty="0"/>
            </a:br>
            <a:r>
              <a:rPr lang="it-IT" sz="4000" b="1" dirty="0">
                <a:solidFill>
                  <a:schemeClr val="tx1"/>
                </a:solidFill>
              </a:rPr>
              <a:t>Corso per istruttori di base</a:t>
            </a:r>
            <a:br>
              <a:rPr lang="it-IT" sz="4000" b="1" dirty="0">
                <a:solidFill>
                  <a:schemeClr val="tx1"/>
                </a:solidFill>
              </a:rPr>
            </a:br>
            <a:r>
              <a:rPr lang="it-IT" sz="4000" b="1" dirty="0">
                <a:solidFill>
                  <a:schemeClr val="tx1"/>
                </a:solidFill>
              </a:rPr>
              <a:t> </a:t>
            </a:r>
            <a:r>
              <a:rPr lang="it-IT" sz="4000" b="1" dirty="0" err="1">
                <a:solidFill>
                  <a:schemeClr val="tx1"/>
                </a:solidFill>
              </a:rPr>
              <a:t>Fijlkam</a:t>
            </a:r>
            <a:r>
              <a:rPr lang="it-IT" sz="4000" b="1" dirty="0">
                <a:solidFill>
                  <a:schemeClr val="tx1"/>
                </a:solidFill>
              </a:rPr>
              <a:t> </a:t>
            </a:r>
            <a:br>
              <a:rPr lang="it-IT" sz="4000" b="1" dirty="0">
                <a:solidFill>
                  <a:schemeClr val="tx1"/>
                </a:solidFill>
              </a:rPr>
            </a:br>
            <a:r>
              <a:rPr lang="it-IT" sz="4000" b="1" dirty="0">
                <a:solidFill>
                  <a:srgbClr val="FF0000"/>
                </a:solidFill>
              </a:rPr>
              <a:t> Mobilità articolare </a:t>
            </a:r>
            <a:br>
              <a:rPr lang="it-IT" sz="4000" b="1" dirty="0">
                <a:solidFill>
                  <a:schemeClr val="tx1"/>
                </a:solidFill>
              </a:rPr>
            </a:br>
            <a:br>
              <a:rPr lang="it-IT" sz="2400" b="1" dirty="0">
                <a:solidFill>
                  <a:srgbClr val="C00000"/>
                </a:solidFill>
              </a:rPr>
            </a:br>
            <a:r>
              <a:rPr lang="it-IT" sz="2400" b="1" dirty="0">
                <a:solidFill>
                  <a:schemeClr val="tx1"/>
                </a:solidFill>
              </a:rPr>
              <a:t>Luca Plutino</a:t>
            </a:r>
            <a:br>
              <a:rPr lang="it-IT" sz="2400" b="1" dirty="0">
                <a:solidFill>
                  <a:schemeClr val="tx1"/>
                </a:solidFill>
              </a:rPr>
            </a:br>
            <a:r>
              <a:rPr lang="it-IT" sz="2400" b="1" dirty="0">
                <a:solidFill>
                  <a:schemeClr val="tx1"/>
                </a:solidFill>
              </a:rPr>
              <a:t>Genova, 26 ottobre 2019</a:t>
            </a:r>
          </a:p>
        </p:txBody>
      </p:sp>
      <p:sp>
        <p:nvSpPr>
          <p:cNvPr id="3075" name="Segnaposto numero diapositiva 3"/>
          <p:cNvSpPr>
            <a:spLocks noGrp="1"/>
          </p:cNvSpPr>
          <p:nvPr>
            <p:ph type="sldNum" sz="quarter" idx="12"/>
          </p:nvPr>
        </p:nvSpPr>
        <p:spPr>
          <a:noFill/>
        </p:spPr>
        <p:txBody>
          <a:bodyPr/>
          <a:lstStyle/>
          <a:p>
            <a:fld id="{0433BA6E-E99E-4A4B-8CA8-73AD6C2D67B4}" type="slidenum">
              <a:rPr lang="it-IT" smtClean="0"/>
              <a:pPr/>
              <a:t>1</a:t>
            </a:fld>
            <a:endParaRPr lang="it-IT"/>
          </a:p>
        </p:txBody>
      </p:sp>
      <p:sp>
        <p:nvSpPr>
          <p:cNvPr id="3076" name="Segnaposto piè di pagina 5"/>
          <p:cNvSpPr>
            <a:spLocks noGrp="1"/>
          </p:cNvSpPr>
          <p:nvPr>
            <p:ph type="ftr" sz="quarter" idx="11"/>
          </p:nvPr>
        </p:nvSpPr>
        <p:spPr>
          <a:noFill/>
        </p:spPr>
        <p:txBody>
          <a:bodyPr/>
          <a:lstStyle/>
          <a:p>
            <a:r>
              <a:rPr lang="it-IT">
                <a:latin typeface="Times New Roman" pitchFamily="-1" charset="0"/>
                <a:ea typeface="ＭＳ Ｐゴシック" pitchFamily="-1" charset="-128"/>
              </a:rPr>
              <a:t>www.liguria.coni.it</a:t>
            </a:r>
          </a:p>
        </p:txBody>
      </p:sp>
      <p:pic>
        <p:nvPicPr>
          <p:cNvPr id="3077" name="Immagine 7"/>
          <p:cNvPicPr>
            <a:picLocks noChangeAspect="1"/>
          </p:cNvPicPr>
          <p:nvPr/>
        </p:nvPicPr>
        <p:blipFill>
          <a:blip r:embed="rId3"/>
          <a:srcRect/>
          <a:stretch>
            <a:fillRect/>
          </a:stretch>
        </p:blipFill>
        <p:spPr bwMode="auto">
          <a:xfrm>
            <a:off x="3214688" y="214313"/>
            <a:ext cx="2862262" cy="1677987"/>
          </a:xfrm>
          <a:prstGeom prst="rect">
            <a:avLst/>
          </a:prstGeom>
          <a:noFill/>
          <a:ln w="9525">
            <a:noFill/>
            <a:miter lim="800000"/>
            <a:headEnd/>
            <a:tailEnd/>
          </a:ln>
        </p:spPr>
      </p:pic>
      <p:sp>
        <p:nvSpPr>
          <p:cNvPr id="3078" name="CasellaDiTesto 5"/>
          <p:cNvSpPr txBox="1">
            <a:spLocks noChangeArrowheads="1"/>
          </p:cNvSpPr>
          <p:nvPr/>
        </p:nvSpPr>
        <p:spPr bwMode="auto">
          <a:xfrm>
            <a:off x="2420938" y="-711200"/>
            <a:ext cx="185737" cy="461962"/>
          </a:xfrm>
          <a:prstGeom prst="rect">
            <a:avLst/>
          </a:prstGeom>
          <a:noFill/>
          <a:ln w="9525">
            <a:noFill/>
            <a:miter lim="800000"/>
            <a:headEnd/>
            <a:tailEnd/>
          </a:ln>
        </p:spPr>
        <p:txBody>
          <a:bodyPr wrap="none">
            <a:spAutoFit/>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10</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L’importanza della M.A.</a:t>
            </a:r>
          </a:p>
        </p:txBody>
      </p:sp>
      <p:sp>
        <p:nvSpPr>
          <p:cNvPr id="4100" name="Rectangle 3"/>
          <p:cNvSpPr>
            <a:spLocks noGrp="1" noChangeArrowheads="1"/>
          </p:cNvSpPr>
          <p:nvPr>
            <p:ph type="body" idx="1"/>
          </p:nvPr>
        </p:nvSpPr>
        <p:spPr>
          <a:xfrm>
            <a:off x="0" y="1000108"/>
            <a:ext cx="9036496" cy="5165196"/>
          </a:xfrm>
        </p:spPr>
        <p:txBody>
          <a:bodyPr/>
          <a:lstStyle/>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Miglioramento qualitativo e quantitativo dell’esecuzione </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Miglioramento capacità di prestazione coordinativa e tecnica sia del processo di apprendimento motorio</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Miglioramento delle forme principali organico-muscolari</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Forza e velocità: allungamento della traiettoria di accelerazione, diminuzione della resistenza dei muscoli antagonisti coinvolgendo un numero superiore di fibre</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Resistenza: aumento della economicità</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Prevenzione dei traumi e delle lesioni </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Prevenzione posturale e degli squilibri muscolari</a:t>
            </a:r>
          </a:p>
          <a:p>
            <a:pPr marL="0" indent="0" eaLnBrk="1" hangingPunct="1">
              <a:spcBef>
                <a:spcPts val="600"/>
              </a:spcBef>
              <a:spcAft>
                <a:spcPts val="600"/>
              </a:spcAft>
              <a:buNone/>
              <a:tabLst>
                <a:tab pos="2962275" algn="l"/>
                <a:tab pos="3143250" algn="l"/>
                <a:tab pos="3228975" algn="l"/>
                <a:tab pos="3590925" algn="l"/>
                <a:tab pos="3676650" algn="l"/>
                <a:tab pos="3943350" algn="l"/>
              </a:tabLst>
            </a:pPr>
            <a:endParaRPr lang="it-IT" sz="2800" dirty="0"/>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169775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11</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L’importanza della M.A.</a:t>
            </a:r>
          </a:p>
        </p:txBody>
      </p:sp>
      <p:sp>
        <p:nvSpPr>
          <p:cNvPr id="4100" name="Rectangle 3"/>
          <p:cNvSpPr>
            <a:spLocks noGrp="1" noChangeArrowheads="1"/>
          </p:cNvSpPr>
          <p:nvPr>
            <p:ph type="body" idx="1"/>
          </p:nvPr>
        </p:nvSpPr>
        <p:spPr>
          <a:xfrm>
            <a:off x="0" y="1000107"/>
            <a:ext cx="9144000" cy="3220981"/>
          </a:xfrm>
        </p:spPr>
        <p:txBody>
          <a:bodyPr/>
          <a:lstStyle/>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Miglioramento della capacità di ripristino dell’omeostasi </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Regolazione psichica</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Miglioramento dell’atteggiamento verso l’allenamento/sfruttamento del potenziale di prestazione (per via della prevenzione)</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Recupero più rapido dopo l’infortunio</a:t>
            </a:r>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Font typeface="Arial" panose="020B0604020202020204" pitchFamily="34" charset="0"/>
              <a:buChar char="•"/>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a:extLst>
              <a:ext uri="{FF2B5EF4-FFF2-40B4-BE49-F238E27FC236}">
                <a16:creationId xmlns:a16="http://schemas.microsoft.com/office/drawing/2014/main" id="{33E7721B-810B-4EE5-9B0E-0C6F286AD5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092541"/>
            <a:ext cx="3492450" cy="2298734"/>
          </a:xfrm>
          <a:prstGeom prst="rect">
            <a:avLst/>
          </a:prstGeom>
        </p:spPr>
      </p:pic>
    </p:spTree>
    <p:extLst>
      <p:ext uri="{BB962C8B-B14F-4D97-AF65-F5344CB8AC3E}">
        <p14:creationId xmlns:p14="http://schemas.microsoft.com/office/powerpoint/2010/main" val="931667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12</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Allenamento della M.A.</a:t>
            </a:r>
          </a:p>
        </p:txBody>
      </p:sp>
      <p:sp>
        <p:nvSpPr>
          <p:cNvPr id="4100" name="Rectangle 3"/>
          <p:cNvSpPr>
            <a:spLocks noGrp="1" noChangeArrowheads="1"/>
          </p:cNvSpPr>
          <p:nvPr>
            <p:ph type="body" idx="1"/>
          </p:nvPr>
        </p:nvSpPr>
        <p:spPr>
          <a:xfrm>
            <a:off x="0" y="1000108"/>
            <a:ext cx="9144000" cy="5165196"/>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Periodo di maggiore </a:t>
            </a:r>
            <a:r>
              <a:rPr lang="it-IT" sz="2800" dirty="0" err="1"/>
              <a:t>allenabilità</a:t>
            </a:r>
            <a:r>
              <a:rPr lang="it-IT" sz="2800" dirty="0"/>
              <a:t> è l’età infantile (fino 11 anni) sviluppabile con grande efficacia se allenata 2 volte al giorno, in età adulta può essere mantenuta elevata con sessioni settimanali.</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Ricerca di </a:t>
            </a:r>
            <a:r>
              <a:rPr lang="it-IT" sz="2800" dirty="0" err="1"/>
              <a:t>Malliaropoulos</a:t>
            </a:r>
            <a:r>
              <a:rPr lang="it-IT" sz="2800" dirty="0"/>
              <a:t>: lavoro intensivo composto da 4 sedute alla settimana per 4 serie da 30’’</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letto, parete, interni, abbigliamento&#10;&#10;Descrizione generata automaticamente">
            <a:extLst>
              <a:ext uri="{FF2B5EF4-FFF2-40B4-BE49-F238E27FC236}">
                <a16:creationId xmlns:a16="http://schemas.microsoft.com/office/drawing/2014/main" id="{FA2C84DC-658A-41DF-9F17-5B8EB8FB69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768" y="3789040"/>
            <a:ext cx="4022321" cy="2634620"/>
          </a:xfrm>
          <a:prstGeom prst="rect">
            <a:avLst/>
          </a:prstGeom>
        </p:spPr>
      </p:pic>
    </p:spTree>
    <p:extLst>
      <p:ext uri="{BB962C8B-B14F-4D97-AF65-F5344CB8AC3E}">
        <p14:creationId xmlns:p14="http://schemas.microsoft.com/office/powerpoint/2010/main" val="409843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13</a:t>
            </a:fld>
            <a:endParaRPr lang="it-IT"/>
          </a:p>
        </p:txBody>
      </p:sp>
      <p:sp>
        <p:nvSpPr>
          <p:cNvPr id="4099" name="Rectangle 2"/>
          <p:cNvSpPr>
            <a:spLocks noGrp="1" noChangeArrowheads="1"/>
          </p:cNvSpPr>
          <p:nvPr>
            <p:ph type="title"/>
          </p:nvPr>
        </p:nvSpPr>
        <p:spPr>
          <a:xfrm>
            <a:off x="0" y="0"/>
            <a:ext cx="9144000" cy="711200"/>
          </a:xfrm>
        </p:spPr>
        <p:txBody>
          <a:bodyPr/>
          <a:lstStyle/>
          <a:p>
            <a:pPr eaLnBrk="1" hangingPunct="1"/>
            <a:r>
              <a:rPr lang="it-IT" b="1" dirty="0">
                <a:solidFill>
                  <a:srgbClr val="C00000"/>
                </a:solidFill>
              </a:rPr>
              <a:t>M.A. e tono muscolare</a:t>
            </a:r>
          </a:p>
        </p:txBody>
      </p:sp>
      <p:sp>
        <p:nvSpPr>
          <p:cNvPr id="4100" name="Rectangle 3"/>
          <p:cNvSpPr>
            <a:spLocks noGrp="1" noChangeArrowheads="1"/>
          </p:cNvSpPr>
          <p:nvPr>
            <p:ph type="body" idx="1"/>
          </p:nvPr>
        </p:nvSpPr>
        <p:spPr>
          <a:xfrm>
            <a:off x="0" y="1000108"/>
            <a:ext cx="9144000" cy="5165196"/>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err="1"/>
              <a:t>Herre</a:t>
            </a:r>
            <a:r>
              <a:rPr lang="it-IT" sz="2800" dirty="0"/>
              <a:t> (197,171) dimostrò che se si allena adeguatamente la M.A., la capacità di allungamento della muscolatura non viene danneggiata dall’aumento della sua massa.</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 fattori che limitano la capacità di allungamento sono, da un lato, la resistenza che è opposta a essa dalle strutture muscolari e, dall’altro, il tono o la capacità di rilassamento del muscolo stesso</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Lo stato del muscolo, il grado di stiramento o allungamento è registrato attraverso il fuso neuromuscolare he ne regola la tensione </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71506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14</a:t>
            </a:fld>
            <a:endParaRPr lang="it-IT"/>
          </a:p>
        </p:txBody>
      </p:sp>
      <p:sp>
        <p:nvSpPr>
          <p:cNvPr id="4099" name="Rectangle 2"/>
          <p:cNvSpPr>
            <a:spLocks noGrp="1" noChangeArrowheads="1"/>
          </p:cNvSpPr>
          <p:nvPr>
            <p:ph type="title"/>
          </p:nvPr>
        </p:nvSpPr>
        <p:spPr>
          <a:xfrm>
            <a:off x="0" y="0"/>
            <a:ext cx="9144000" cy="711200"/>
          </a:xfrm>
        </p:spPr>
        <p:txBody>
          <a:bodyPr/>
          <a:lstStyle/>
          <a:p>
            <a:pPr eaLnBrk="1" hangingPunct="1"/>
            <a:r>
              <a:rPr lang="it-IT" b="1" dirty="0">
                <a:solidFill>
                  <a:srgbClr val="C00000"/>
                </a:solidFill>
              </a:rPr>
              <a:t>Fuso Neuromuscolare </a:t>
            </a:r>
          </a:p>
        </p:txBody>
      </p:sp>
      <p:sp>
        <p:nvSpPr>
          <p:cNvPr id="4100" name="Rectangle 3"/>
          <p:cNvSpPr>
            <a:spLocks noGrp="1" noChangeArrowheads="1"/>
          </p:cNvSpPr>
          <p:nvPr>
            <p:ph type="body" idx="1"/>
          </p:nvPr>
        </p:nvSpPr>
        <p:spPr>
          <a:xfrm>
            <a:off x="0" y="1000108"/>
            <a:ext cx="5643570"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endParaRPr lang="it-IT" sz="2800" dirty="0"/>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testo, mappa&#10;&#10;Descrizione generata automaticamente">
            <a:extLst>
              <a:ext uri="{FF2B5EF4-FFF2-40B4-BE49-F238E27FC236}">
                <a16:creationId xmlns:a16="http://schemas.microsoft.com/office/drawing/2014/main" id="{52233F43-2419-4BB2-BF2A-C5AE9C3E3E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99308"/>
            <a:ext cx="9036496" cy="5365996"/>
          </a:xfrm>
          <a:prstGeom prst="rect">
            <a:avLst/>
          </a:prstGeom>
        </p:spPr>
      </p:pic>
    </p:spTree>
    <p:extLst>
      <p:ext uri="{BB962C8B-B14F-4D97-AF65-F5344CB8AC3E}">
        <p14:creationId xmlns:p14="http://schemas.microsoft.com/office/powerpoint/2010/main" val="195555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15</a:t>
            </a:fld>
            <a:endParaRPr lang="it-IT"/>
          </a:p>
        </p:txBody>
      </p:sp>
      <p:sp>
        <p:nvSpPr>
          <p:cNvPr id="4099" name="Rectangle 2"/>
          <p:cNvSpPr>
            <a:spLocks noGrp="1" noChangeArrowheads="1"/>
          </p:cNvSpPr>
          <p:nvPr>
            <p:ph type="title"/>
          </p:nvPr>
        </p:nvSpPr>
        <p:spPr>
          <a:xfrm>
            <a:off x="0" y="0"/>
            <a:ext cx="9144000" cy="711200"/>
          </a:xfrm>
        </p:spPr>
        <p:txBody>
          <a:bodyPr/>
          <a:lstStyle/>
          <a:p>
            <a:pPr eaLnBrk="1" hangingPunct="1"/>
            <a:endParaRPr lang="it-IT" b="1" dirty="0">
              <a:solidFill>
                <a:srgbClr val="C00000"/>
              </a:solidFill>
            </a:endParaRPr>
          </a:p>
        </p:txBody>
      </p:sp>
      <p:sp>
        <p:nvSpPr>
          <p:cNvPr id="4100" name="Rectangle 3"/>
          <p:cNvSpPr>
            <a:spLocks noGrp="1" noChangeArrowheads="1"/>
          </p:cNvSpPr>
          <p:nvPr>
            <p:ph type="body" idx="1"/>
          </p:nvPr>
        </p:nvSpPr>
        <p:spPr>
          <a:xfrm>
            <a:off x="0" y="1000108"/>
            <a:ext cx="9144000" cy="52372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Uno stato di affaticamento aumenta la soglia di eccitazione del </a:t>
            </a:r>
            <a:r>
              <a:rPr lang="it-IT" sz="2800" dirty="0" err="1"/>
              <a:t>fusoneuromuscolare</a:t>
            </a:r>
            <a:r>
              <a:rPr lang="it-IT" sz="2800" dirty="0"/>
              <a:t>, ciò vuol dire che la sua sollecitazione sarà più difficile da ottenere arrivando all’inibizione dello stesso, ciò ci fa optare per un allenamento della M.A sono in condizioni di riposo post riscaldamento</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Rumore di fondo legato al fuso</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Al mattino</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Prima di una gara</a:t>
            </a:r>
          </a:p>
          <a:p>
            <a:pPr marL="0" indent="0" eaLnBrk="1" hangingPunct="1">
              <a:spcBef>
                <a:spcPts val="600"/>
              </a:spcBef>
              <a:spcAft>
                <a:spcPts val="600"/>
              </a:spcAft>
              <a:buNone/>
              <a:tabLst>
                <a:tab pos="2962275" algn="l"/>
                <a:tab pos="3143250" algn="l"/>
                <a:tab pos="3228975" algn="l"/>
                <a:tab pos="3590925" algn="l"/>
                <a:tab pos="3676650" algn="l"/>
                <a:tab pos="3943350" algn="l"/>
              </a:tabLst>
            </a:pPr>
            <a:endParaRPr lang="it-IT" sz="2800" dirty="0"/>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a:extLst>
              <a:ext uri="{FF2B5EF4-FFF2-40B4-BE49-F238E27FC236}">
                <a16:creationId xmlns:a16="http://schemas.microsoft.com/office/drawing/2014/main" id="{9B05907F-2753-418F-AB7C-1D7EA359AE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934" y="3284984"/>
            <a:ext cx="3331258" cy="2714976"/>
          </a:xfrm>
          <a:prstGeom prst="rect">
            <a:avLst/>
          </a:prstGeom>
        </p:spPr>
      </p:pic>
    </p:spTree>
    <p:extLst>
      <p:ext uri="{BB962C8B-B14F-4D97-AF65-F5344CB8AC3E}">
        <p14:creationId xmlns:p14="http://schemas.microsoft.com/office/powerpoint/2010/main" val="212597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16</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Fattori influenzano la M.A.</a:t>
            </a:r>
          </a:p>
        </p:txBody>
      </p:sp>
      <p:sp>
        <p:nvSpPr>
          <p:cNvPr id="4100" name="Rectangle 3"/>
          <p:cNvSpPr>
            <a:spLocks noGrp="1" noChangeArrowheads="1"/>
          </p:cNvSpPr>
          <p:nvPr>
            <p:ph type="body" idx="1"/>
          </p:nvPr>
        </p:nvSpPr>
        <p:spPr>
          <a:xfrm>
            <a:off x="0" y="1484784"/>
            <a:ext cx="5436096" cy="2952328"/>
          </a:xfrm>
        </p:spPr>
        <p:txBody>
          <a:bodyPr/>
          <a:lstStyle/>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Età (diminuzione elasticità tendini)</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Genere (estrogeni &gt;h2o nei tessuti, &gt;grasso, &lt;muscolo)</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Calore esterno</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Riscaldamento</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Orari</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Struttura corporea, tessuto adiposo e massa magra</a:t>
            </a:r>
          </a:p>
          <a:p>
            <a:pPr marL="0" indent="0" eaLnBrk="1" hangingPunct="1">
              <a:spcBef>
                <a:spcPts val="600"/>
              </a:spcBef>
              <a:spcAft>
                <a:spcPts val="600"/>
              </a:spcAft>
              <a:buNone/>
              <a:tabLst>
                <a:tab pos="2962275" algn="l"/>
                <a:tab pos="3143250" algn="l"/>
                <a:tab pos="3228975" algn="l"/>
                <a:tab pos="3590925" algn="l"/>
                <a:tab pos="3676650" algn="l"/>
                <a:tab pos="3943350" algn="l"/>
              </a:tabLst>
            </a:pPr>
            <a:endParaRPr lang="it-IT" sz="2800" dirty="0"/>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neve, uomo, persona, esterni&#10;&#10;Descrizione generata automaticamente">
            <a:extLst>
              <a:ext uri="{FF2B5EF4-FFF2-40B4-BE49-F238E27FC236}">
                <a16:creationId xmlns:a16="http://schemas.microsoft.com/office/drawing/2014/main" id="{3B38EB6A-FEE9-454F-BC87-81E6A2741D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209675"/>
            <a:ext cx="4438650" cy="4438650"/>
          </a:xfrm>
          <a:prstGeom prst="rect">
            <a:avLst/>
          </a:prstGeom>
        </p:spPr>
      </p:pic>
    </p:spTree>
    <p:extLst>
      <p:ext uri="{BB962C8B-B14F-4D97-AF65-F5344CB8AC3E}">
        <p14:creationId xmlns:p14="http://schemas.microsoft.com/office/powerpoint/2010/main" val="58365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17</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err="1">
                <a:solidFill>
                  <a:srgbClr val="C00000"/>
                </a:solidFill>
              </a:rPr>
              <a:t>Disallenamneto</a:t>
            </a:r>
            <a:endParaRPr lang="it-IT" b="1" dirty="0">
              <a:solidFill>
                <a:srgbClr val="C00000"/>
              </a:solidFill>
            </a:endParaRPr>
          </a:p>
        </p:txBody>
      </p:sp>
      <p:sp>
        <p:nvSpPr>
          <p:cNvPr id="4100" name="Rectangle 3"/>
          <p:cNvSpPr>
            <a:spLocks noGrp="1" noChangeArrowheads="1"/>
          </p:cNvSpPr>
          <p:nvPr>
            <p:ph type="body" idx="1"/>
          </p:nvPr>
        </p:nvSpPr>
        <p:spPr>
          <a:xfrm>
            <a:off x="0" y="1000108"/>
            <a:ext cx="8964488" cy="2140860"/>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Dopo un periodo allenante di almeno 6 settimane, la capacità di allungamento si mantiene per 2 settimane dopo di che decresce, dalla ottava settimana si torna ai livelli di </a:t>
            </a:r>
            <a:r>
              <a:rPr lang="it-IT" sz="2800" dirty="0" err="1"/>
              <a:t>pre</a:t>
            </a:r>
            <a:r>
              <a:rPr lang="it-IT" sz="2800" dirty="0"/>
              <a:t> allenamento, ciò sta ad indicare che vi è un adattamento strutturale significativo</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uomo, persona, acqua, esterni&#10;&#10;Descrizione generata automaticamente">
            <a:extLst>
              <a:ext uri="{FF2B5EF4-FFF2-40B4-BE49-F238E27FC236}">
                <a16:creationId xmlns:a16="http://schemas.microsoft.com/office/drawing/2014/main" id="{E2AAEC49-B166-44B9-A9FE-683D665DB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40968"/>
            <a:ext cx="9144000" cy="3096344"/>
          </a:xfrm>
          <a:prstGeom prst="rect">
            <a:avLst/>
          </a:prstGeom>
        </p:spPr>
      </p:pic>
    </p:spTree>
    <p:extLst>
      <p:ext uri="{BB962C8B-B14F-4D97-AF65-F5344CB8AC3E}">
        <p14:creationId xmlns:p14="http://schemas.microsoft.com/office/powerpoint/2010/main" val="418679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18</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Metodi di allenamento M.A.</a:t>
            </a:r>
          </a:p>
        </p:txBody>
      </p:sp>
      <p:sp>
        <p:nvSpPr>
          <p:cNvPr id="4100" name="Rectangle 3"/>
          <p:cNvSpPr>
            <a:spLocks noGrp="1" noChangeArrowheads="1"/>
          </p:cNvSpPr>
          <p:nvPr>
            <p:ph type="body" idx="1"/>
          </p:nvPr>
        </p:nvSpPr>
        <p:spPr>
          <a:xfrm>
            <a:off x="0" y="1000108"/>
            <a:ext cx="8964488" cy="2212868"/>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Gli esercizi di allungamento prevedono movimenti semplici tipici della ginnastica di base, mentre vi sono esercizi di scioltezza che vengono attuati durante le pause tra gli esercizi di allenamento per ottenere un risultato di rilassamento ottimale</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cielo, erba, esterni, sport&#10;&#10;Descrizione generata automaticamente">
            <a:extLst>
              <a:ext uri="{FF2B5EF4-FFF2-40B4-BE49-F238E27FC236}">
                <a16:creationId xmlns:a16="http://schemas.microsoft.com/office/drawing/2014/main" id="{490CD70E-9BF8-49E4-8733-323014651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376" y="2861829"/>
            <a:ext cx="5580112" cy="3303476"/>
          </a:xfrm>
          <a:prstGeom prst="rect">
            <a:avLst/>
          </a:prstGeom>
        </p:spPr>
      </p:pic>
    </p:spTree>
    <p:extLst>
      <p:ext uri="{BB962C8B-B14F-4D97-AF65-F5344CB8AC3E}">
        <p14:creationId xmlns:p14="http://schemas.microsoft.com/office/powerpoint/2010/main" val="389300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19</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Metodi</a:t>
            </a:r>
          </a:p>
        </p:txBody>
      </p:sp>
      <p:sp>
        <p:nvSpPr>
          <p:cNvPr id="4100" name="Rectangle 3"/>
          <p:cNvSpPr>
            <a:spLocks noGrp="1" noChangeArrowheads="1"/>
          </p:cNvSpPr>
          <p:nvPr>
            <p:ph type="body" idx="1"/>
          </p:nvPr>
        </p:nvSpPr>
        <p:spPr>
          <a:xfrm>
            <a:off x="0" y="711200"/>
            <a:ext cx="8964488" cy="3292988"/>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L’attività sportiva prevede metodiche ed esercizi diversi di allungamento che possono essere essenzialmente suddivisi in tre gruppi principali</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Metodi di allungamento attivo</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Metodi di allungamento passivo </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Metodi di allungamento statico (stretching)</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cielo&#10;&#10;Descrizione generata automaticamente">
            <a:extLst>
              <a:ext uri="{FF2B5EF4-FFF2-40B4-BE49-F238E27FC236}">
                <a16:creationId xmlns:a16="http://schemas.microsoft.com/office/drawing/2014/main" id="{A118B0DE-0A61-4B2A-AB0F-DD9CC52FD2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687" y="3717032"/>
            <a:ext cx="3300626" cy="2429768"/>
          </a:xfrm>
          <a:prstGeom prst="rect">
            <a:avLst/>
          </a:prstGeom>
        </p:spPr>
      </p:pic>
    </p:spTree>
    <p:extLst>
      <p:ext uri="{BB962C8B-B14F-4D97-AF65-F5344CB8AC3E}">
        <p14:creationId xmlns:p14="http://schemas.microsoft.com/office/powerpoint/2010/main" val="32513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Coni Liguria</a:t>
            </a:r>
          </a:p>
        </p:txBody>
      </p:sp>
      <p:sp>
        <p:nvSpPr>
          <p:cNvPr id="4100" name="Rectangle 3"/>
          <p:cNvSpPr>
            <a:spLocks noGrp="1" noChangeArrowheads="1"/>
          </p:cNvSpPr>
          <p:nvPr>
            <p:ph type="body" idx="1"/>
          </p:nvPr>
        </p:nvSpPr>
        <p:spPr>
          <a:xfrm>
            <a:off x="0" y="1000108"/>
            <a:ext cx="5286380" cy="571504"/>
          </a:xfrm>
        </p:spPr>
        <p:txBody>
          <a:bodyPr/>
          <a:lstStyle/>
          <a:p>
            <a:pPr marL="10800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http://liguria.coni.it/liguria.html</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1026" name="Picture 2" descr="C:\Users\Asus\Desktop\Coni Liguria.jpg"/>
          <p:cNvPicPr>
            <a:picLocks noChangeAspect="1" noChangeArrowheads="1"/>
          </p:cNvPicPr>
          <p:nvPr/>
        </p:nvPicPr>
        <p:blipFill>
          <a:blip r:embed="rId5"/>
          <a:srcRect/>
          <a:stretch>
            <a:fillRect/>
          </a:stretch>
        </p:blipFill>
        <p:spPr bwMode="auto">
          <a:xfrm>
            <a:off x="0" y="1500174"/>
            <a:ext cx="9144000" cy="53578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20</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Metodo di allungamento attivo</a:t>
            </a:r>
          </a:p>
        </p:txBody>
      </p:sp>
      <p:sp>
        <p:nvSpPr>
          <p:cNvPr id="4100" name="Rectangle 3"/>
          <p:cNvSpPr>
            <a:spLocks noGrp="1" noChangeArrowheads="1"/>
          </p:cNvSpPr>
          <p:nvPr>
            <p:ph type="body" idx="1"/>
          </p:nvPr>
        </p:nvSpPr>
        <p:spPr>
          <a:xfrm>
            <a:off x="0" y="711200"/>
            <a:ext cx="8964488"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Prevedono esercizi di ginnastica con i quali, grazie a movimenti di molleggio o di oscillazione, si cerca di ampliare i limiti normali di movimento delle articolazioni. Possono essere divisi in:</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 </a:t>
            </a:r>
            <a:r>
              <a:rPr lang="it-IT" sz="2800" u="sng" dirty="0"/>
              <a:t>Dinamici-attivi:</a:t>
            </a:r>
            <a:r>
              <a:rPr lang="it-IT" sz="2800" dirty="0"/>
              <a:t> chiamati anche balistici, compiuti da movimenti ripetuti di molleggio</a:t>
            </a:r>
            <a:r>
              <a:rPr lang="it-IT" sz="2800" u="sng" dirty="0"/>
              <a:t> </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 </a:t>
            </a:r>
            <a:r>
              <a:rPr lang="it-IT" sz="2800" u="sng" dirty="0"/>
              <a:t>statici-attivi:</a:t>
            </a:r>
            <a:r>
              <a:rPr lang="it-IT" sz="2800" dirty="0"/>
              <a:t> gli agonisti si contraggono portando il muscolo alla posizione isometrica finale, questo procedimento può essere anticipato da più movimenti </a:t>
            </a:r>
            <a:r>
              <a:rPr lang="it-IT" sz="2800" dirty="0" err="1"/>
              <a:t>oscilattori</a:t>
            </a:r>
            <a:r>
              <a:rPr lang="it-IT" sz="2800" dirty="0"/>
              <a:t> per ottenere il massimo allungamento</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Attenzione: rischio eccessiva sollecitazione del riflesso propriocettivo, quindi mai attuarli come esercizi di recupero</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60340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21</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Metodi passivi di allungamento</a:t>
            </a:r>
          </a:p>
        </p:txBody>
      </p:sp>
      <p:sp>
        <p:nvSpPr>
          <p:cNvPr id="4100" name="Rectangle 3"/>
          <p:cNvSpPr>
            <a:spLocks noGrp="1" noChangeArrowheads="1"/>
          </p:cNvSpPr>
          <p:nvPr>
            <p:ph type="body" idx="1"/>
          </p:nvPr>
        </p:nvSpPr>
        <p:spPr>
          <a:xfrm>
            <a:off x="-6896" y="705006"/>
            <a:ext cx="9150896"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Metodo che prevede una forza esterna si dividono anche loro in due categorie: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u="sng" dirty="0"/>
              <a:t>Dinamico passivo: </a:t>
            </a:r>
            <a:r>
              <a:rPr lang="it-IT" sz="2800" dirty="0"/>
              <a:t>alternanza ritmica tra aumento e diminuzione dell’ ampiezza del movimento</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u="sng" dirty="0"/>
              <a:t>Statico passivo: </a:t>
            </a:r>
            <a:r>
              <a:rPr lang="it-IT" sz="2800" dirty="0"/>
              <a:t>la posizione massima di allungamento viene mantenuta per alcuni secondi (5 o 6)</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Questo metodo di allungamento non deve mai essere improvviso e violento ed è da considerare come metodo integrativo non lavorando sulla muscolatura antagonista.</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Si nota un incremento dell’articolazione grazie a diversi meccanismi come la tolleranza al dolore, l’inibizione delle attività muscolari riflesse, cambiamenti strutturali </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885997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22</a:t>
            </a:fld>
            <a:endParaRPr lang="it-IT"/>
          </a:p>
        </p:txBody>
      </p:sp>
      <p:sp>
        <p:nvSpPr>
          <p:cNvPr id="4099" name="Rectangle 2"/>
          <p:cNvSpPr>
            <a:spLocks noGrp="1" noChangeArrowheads="1"/>
          </p:cNvSpPr>
          <p:nvPr>
            <p:ph type="title"/>
          </p:nvPr>
        </p:nvSpPr>
        <p:spPr>
          <a:xfrm>
            <a:off x="1187624" y="0"/>
            <a:ext cx="7956376" cy="711200"/>
          </a:xfrm>
        </p:spPr>
        <p:txBody>
          <a:bodyPr/>
          <a:lstStyle/>
          <a:p>
            <a:pPr eaLnBrk="1" hangingPunct="1"/>
            <a:r>
              <a:rPr lang="it-IT" sz="3200" b="1" dirty="0">
                <a:solidFill>
                  <a:srgbClr val="C00000"/>
                </a:solidFill>
              </a:rPr>
              <a:t>Il metodo di allungamento statico (Stretching)</a:t>
            </a:r>
          </a:p>
        </p:txBody>
      </p:sp>
      <p:sp>
        <p:nvSpPr>
          <p:cNvPr id="4100" name="Rectangle 3"/>
          <p:cNvSpPr>
            <a:spLocks noGrp="1" noChangeArrowheads="1"/>
          </p:cNvSpPr>
          <p:nvPr>
            <p:ph type="body" idx="1"/>
          </p:nvPr>
        </p:nvSpPr>
        <p:spPr>
          <a:xfrm>
            <a:off x="0" y="711200"/>
            <a:ext cx="9144000" cy="5526112"/>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Prevede l’assunzione lenta in circa 5 secondi di una posizione statica con un mantenimento della stessa per un minimo di 6 ed un massimo di 60 secondi. </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Si riduce al massimo il riflesso da stiramento e di conseguenza il rischio di infortuni. (</a:t>
            </a:r>
            <a:r>
              <a:rPr lang="it-IT" sz="2800" u="sng" dirty="0"/>
              <a:t>stretching NO riflesso da stiramento</a:t>
            </a:r>
            <a:r>
              <a:rPr lang="it-IT" sz="2800" dirty="0"/>
              <a:t>)</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Intervengono i fusi neuro-tendinei del Golgi che interrompono improvvisamente la tensione muscolare in caso di allungamento eccessivo indotta dai fusi neuromuscolari</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 fusi neuro-tendinei hanno una soglia di eccitabilità maggiore rispetto ai fusi neuromuscolari</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Il Golgi è chiamato anche riflesso inverso da stiramento attivato da una grossa contrazione o da un forte stimolo di allungamento.</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46074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23</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5 metodi di stretching</a:t>
            </a:r>
          </a:p>
        </p:txBody>
      </p:sp>
      <p:sp>
        <p:nvSpPr>
          <p:cNvPr id="4100" name="Rectangle 3"/>
          <p:cNvSpPr>
            <a:spLocks noGrp="1" noChangeArrowheads="1"/>
          </p:cNvSpPr>
          <p:nvPr>
            <p:ph type="body" idx="1"/>
          </p:nvPr>
        </p:nvSpPr>
        <p:spPr>
          <a:xfrm>
            <a:off x="69119" y="702577"/>
            <a:ext cx="8964488" cy="4143404"/>
          </a:xfrm>
        </p:spPr>
        <p:txBody>
          <a:bodyPr/>
          <a:lstStyle/>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Trazione passiva o allungamento permanente</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Metodo della contrazione-rilassamento-allungamento con utilizzo dell’</a:t>
            </a:r>
            <a:r>
              <a:rPr lang="it-IT" sz="2800" dirty="0" err="1"/>
              <a:t>autoinibizione</a:t>
            </a:r>
            <a:r>
              <a:rPr lang="it-IT" sz="2800" dirty="0"/>
              <a:t>.</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Metodo della contrazione-rilassamento-allungamento con l’utilizzo dell’inibizione reciproca</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Allungamento degli agonisti con contemporanea contrazione degli antagonisti</a:t>
            </a:r>
          </a:p>
          <a:p>
            <a:pPr marL="514350" indent="-514350" eaLnBrk="1" hangingPunct="1">
              <a:spcBef>
                <a:spcPts val="600"/>
              </a:spcBef>
              <a:spcAft>
                <a:spcPts val="600"/>
              </a:spcAft>
              <a:buFont typeface="+mj-lt"/>
              <a:buAutoNum type="arabicPeriod"/>
              <a:tabLst>
                <a:tab pos="2962275" algn="l"/>
                <a:tab pos="3143250" algn="l"/>
                <a:tab pos="3228975" algn="l"/>
                <a:tab pos="3590925" algn="l"/>
                <a:tab pos="3676650" algn="l"/>
                <a:tab pos="3943350" algn="l"/>
              </a:tabLst>
            </a:pPr>
            <a:r>
              <a:rPr lang="it-IT" sz="2800" dirty="0"/>
              <a:t>Combinazione tra contrazione-rilassamento e allungamento con contemporanea contrazione degli antagonisti</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Ricordiamo che nello stretching non è contemplato il riflesso da stiramento</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541331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24</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Specifichiamo</a:t>
            </a:r>
          </a:p>
        </p:txBody>
      </p:sp>
      <p:sp>
        <p:nvSpPr>
          <p:cNvPr id="4100" name="Rectangle 3"/>
          <p:cNvSpPr>
            <a:spLocks noGrp="1" noChangeArrowheads="1"/>
          </p:cNvSpPr>
          <p:nvPr>
            <p:ph type="body" idx="1"/>
          </p:nvPr>
        </p:nvSpPr>
        <p:spPr>
          <a:xfrm>
            <a:off x="0" y="711200"/>
            <a:ext cx="8964488"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b="1" u="sng" dirty="0"/>
              <a:t>Organo tendineo del Golgi</a:t>
            </a:r>
            <a:r>
              <a:rPr lang="it-IT" sz="2800" dirty="0"/>
              <a:t>: situato tra il tendine e le fibre muscolari</a:t>
            </a:r>
            <a:r>
              <a:rPr lang="it-IT" sz="2800" b="1" dirty="0"/>
              <a:t>, rispondono ad una tensione muscolare </a:t>
            </a:r>
            <a:r>
              <a:rPr lang="it-IT" sz="2800" dirty="0"/>
              <a:t>isometrica, detto </a:t>
            </a:r>
            <a:r>
              <a:rPr lang="it-IT" sz="2800" u="sng" dirty="0"/>
              <a:t>riflesso inverso da stiramento</a:t>
            </a:r>
            <a:r>
              <a:rPr lang="it-IT" sz="2800" dirty="0"/>
              <a:t>, questo riflesso </a:t>
            </a:r>
            <a:r>
              <a:rPr lang="it-IT" sz="2800" i="1" dirty="0"/>
              <a:t>rallenta la contrazione muscolare </a:t>
            </a:r>
            <a:r>
              <a:rPr lang="it-IT" sz="2800" dirty="0"/>
              <a:t>quando la forza di contrazione aumenta. In altri casi, gli organi tendinei del Golgi prevengono l'eccessiva contrazione che potrebbe danneggiare il muscolo. </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b="1" u="sng" dirty="0"/>
              <a:t>Fusi Neuromuscolari</a:t>
            </a:r>
            <a:r>
              <a:rPr lang="it-IT" sz="2800" dirty="0"/>
              <a:t>: si trovano all'interno dei muscoli striati, attuano il </a:t>
            </a:r>
            <a:r>
              <a:rPr lang="it-IT" sz="2800" u="sng" dirty="0"/>
              <a:t>riflesso da stiramento </a:t>
            </a:r>
            <a:r>
              <a:rPr lang="it-IT" sz="2800" dirty="0"/>
              <a:t>ossia quando </a:t>
            </a:r>
            <a:r>
              <a:rPr lang="it-IT" sz="2800" b="1" dirty="0"/>
              <a:t>lo stimolo è rappresentato dal rapido allungamento </a:t>
            </a:r>
            <a:r>
              <a:rPr lang="it-IT" sz="2800" dirty="0"/>
              <a:t>del muscolo, la risposta si manifesta con </a:t>
            </a:r>
            <a:r>
              <a:rPr lang="it-IT" sz="2800" i="1" dirty="0"/>
              <a:t>una contrazione involontaria</a:t>
            </a:r>
            <a:r>
              <a:rPr lang="it-IT" sz="2800" dirty="0"/>
              <a:t> del muscolo stesso </a:t>
            </a:r>
          </a:p>
          <a:p>
            <a:pPr marL="0" indent="0" eaLnBrk="1" hangingPunct="1">
              <a:spcBef>
                <a:spcPts val="600"/>
              </a:spcBef>
              <a:spcAft>
                <a:spcPts val="600"/>
              </a:spcAft>
              <a:buNone/>
              <a:tabLst>
                <a:tab pos="2962275" algn="l"/>
                <a:tab pos="3143250" algn="l"/>
                <a:tab pos="3228975" algn="l"/>
                <a:tab pos="3590925" algn="l"/>
                <a:tab pos="3676650" algn="l"/>
                <a:tab pos="3943350" algn="l"/>
              </a:tabLst>
            </a:pPr>
            <a:endParaRPr lang="it-IT" sz="2800" dirty="0"/>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183461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25</a:t>
            </a:fld>
            <a:endParaRPr lang="it-IT"/>
          </a:p>
        </p:txBody>
      </p:sp>
      <p:sp>
        <p:nvSpPr>
          <p:cNvPr id="4099" name="Rectangle 2"/>
          <p:cNvSpPr>
            <a:spLocks noGrp="1" noChangeArrowheads="1"/>
          </p:cNvSpPr>
          <p:nvPr>
            <p:ph type="title"/>
          </p:nvPr>
        </p:nvSpPr>
        <p:spPr>
          <a:xfrm>
            <a:off x="1043608" y="0"/>
            <a:ext cx="8100392" cy="711200"/>
          </a:xfrm>
        </p:spPr>
        <p:txBody>
          <a:bodyPr/>
          <a:lstStyle/>
          <a:p>
            <a:pPr eaLnBrk="1" hangingPunct="1"/>
            <a:r>
              <a:rPr lang="it-IT" sz="3200" dirty="0"/>
              <a:t> </a:t>
            </a:r>
            <a:r>
              <a:rPr lang="it-IT" sz="3200" dirty="0">
                <a:solidFill>
                  <a:srgbClr val="C00000"/>
                </a:solidFill>
              </a:rPr>
              <a:t>Trazione passiva o allungamento permanente</a:t>
            </a:r>
            <a:endParaRPr lang="it-IT" b="1" dirty="0">
              <a:solidFill>
                <a:srgbClr val="C00000"/>
              </a:solidFill>
            </a:endParaRPr>
          </a:p>
        </p:txBody>
      </p:sp>
      <p:sp>
        <p:nvSpPr>
          <p:cNvPr id="4100" name="Rectangle 3"/>
          <p:cNvSpPr>
            <a:spLocks noGrp="1" noChangeArrowheads="1"/>
          </p:cNvSpPr>
          <p:nvPr>
            <p:ph type="body" idx="1"/>
          </p:nvPr>
        </p:nvSpPr>
        <p:spPr>
          <a:xfrm>
            <a:off x="0" y="737700"/>
            <a:ext cx="9144000" cy="5499611"/>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Si tratta della forma originaria dello stretching dove nell’allungamento facile la posizione viene tenuta per 10 secondi mentre nell’allungamento intenso viene tenuta per un tempo tra i 10 e i 30 secondi</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Occorre evitare che si presenti una sensazione di dolore, in quanto per via riflessa tale condizione aumenterebbe la tensione del muscolo interessato, impedendo il lavoro di allungamento</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259632" cy="737701"/>
          </a:xfrm>
          <a:prstGeom prst="rect">
            <a:avLst/>
          </a:prstGeom>
          <a:noFill/>
          <a:ln w="9525">
            <a:noFill/>
            <a:miter lim="800000"/>
            <a:headEnd/>
            <a:tailEnd/>
          </a:ln>
        </p:spPr>
      </p:pic>
    </p:spTree>
    <p:extLst>
      <p:ext uri="{BB962C8B-B14F-4D97-AF65-F5344CB8AC3E}">
        <p14:creationId xmlns:p14="http://schemas.microsoft.com/office/powerpoint/2010/main" val="317250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26</a:t>
            </a:fld>
            <a:endParaRPr lang="it-IT"/>
          </a:p>
        </p:txBody>
      </p:sp>
      <p:sp>
        <p:nvSpPr>
          <p:cNvPr id="4099" name="Rectangle 2"/>
          <p:cNvSpPr>
            <a:spLocks noGrp="1" noChangeArrowheads="1"/>
          </p:cNvSpPr>
          <p:nvPr>
            <p:ph type="title"/>
          </p:nvPr>
        </p:nvSpPr>
        <p:spPr>
          <a:xfrm>
            <a:off x="1371600" y="288908"/>
            <a:ext cx="7772400" cy="711200"/>
          </a:xfrm>
        </p:spPr>
        <p:txBody>
          <a:bodyPr/>
          <a:lstStyle/>
          <a:p>
            <a:pPr eaLnBrk="1" hangingPunct="1"/>
            <a:br>
              <a:rPr lang="it-IT" b="1" dirty="0">
                <a:solidFill>
                  <a:srgbClr val="C00000"/>
                </a:solidFill>
              </a:rPr>
            </a:br>
            <a:r>
              <a:rPr lang="it-IT" sz="3200" b="1" dirty="0">
                <a:solidFill>
                  <a:srgbClr val="C00000"/>
                </a:solidFill>
              </a:rPr>
              <a:t>Metodo della contrazione-rilassamento-allungamento con utilizzo dell’</a:t>
            </a:r>
            <a:r>
              <a:rPr lang="it-IT" sz="3200" b="1" dirty="0" err="1">
                <a:solidFill>
                  <a:srgbClr val="C00000"/>
                </a:solidFill>
              </a:rPr>
              <a:t>autoinibizione</a:t>
            </a:r>
            <a:endParaRPr lang="it-IT" sz="3200" b="1" dirty="0">
              <a:solidFill>
                <a:srgbClr val="C00000"/>
              </a:solidFill>
            </a:endParaRPr>
          </a:p>
        </p:txBody>
      </p:sp>
      <p:sp>
        <p:nvSpPr>
          <p:cNvPr id="4100" name="Rectangle 3"/>
          <p:cNvSpPr>
            <a:spLocks noGrp="1" noChangeArrowheads="1"/>
          </p:cNvSpPr>
          <p:nvPr>
            <p:ph type="body" idx="1"/>
          </p:nvPr>
        </p:nvSpPr>
        <p:spPr>
          <a:xfrm>
            <a:off x="0" y="803275"/>
            <a:ext cx="9144000" cy="2769741"/>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Il muscolo che viene allungato viene precedentemente allungato, cosi da eliminare il riflesso inverso da stiramento.</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Prima di iniziare l’allungamento di un determinato gruppo muscolare, si contraggono </a:t>
            </a:r>
            <a:r>
              <a:rPr lang="it-IT" sz="2800" dirty="0" err="1"/>
              <a:t>isometricamente</a:t>
            </a:r>
            <a:r>
              <a:rPr lang="it-IT" sz="2800" dirty="0"/>
              <a:t> per 10-30 secondi i muscoli interessati che successivamente, verranno completamente rilassati  ed infine allungati per 10-30 secondi </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r>
              <a:rPr lang="it-IT" sz="2800" dirty="0"/>
              <a:t>Vedi esercizio con la </a:t>
            </a:r>
            <a:r>
              <a:rPr lang="it-IT" sz="2800" dirty="0" err="1"/>
              <a:t>fitball</a:t>
            </a: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interni, pavimento, parete, tavolo&#10;&#10;Descrizione generata automaticamente">
            <a:extLst>
              <a:ext uri="{FF2B5EF4-FFF2-40B4-BE49-F238E27FC236}">
                <a16:creationId xmlns:a16="http://schemas.microsoft.com/office/drawing/2014/main" id="{143D8520-84E7-4C3D-B8EE-E5F62AEE19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3591018"/>
            <a:ext cx="4283968" cy="2409732"/>
          </a:xfrm>
          <a:prstGeom prst="rect">
            <a:avLst/>
          </a:prstGeom>
        </p:spPr>
      </p:pic>
    </p:spTree>
    <p:extLst>
      <p:ext uri="{BB962C8B-B14F-4D97-AF65-F5344CB8AC3E}">
        <p14:creationId xmlns:p14="http://schemas.microsoft.com/office/powerpoint/2010/main" val="39592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27</a:t>
            </a:fld>
            <a:endParaRPr lang="it-IT"/>
          </a:p>
        </p:txBody>
      </p:sp>
      <p:sp>
        <p:nvSpPr>
          <p:cNvPr id="4099" name="Rectangle 2"/>
          <p:cNvSpPr>
            <a:spLocks noGrp="1" noChangeArrowheads="1"/>
          </p:cNvSpPr>
          <p:nvPr>
            <p:ph type="title"/>
          </p:nvPr>
        </p:nvSpPr>
        <p:spPr>
          <a:xfrm>
            <a:off x="1371600" y="146050"/>
            <a:ext cx="7772400" cy="711200"/>
          </a:xfrm>
        </p:spPr>
        <p:txBody>
          <a:bodyPr/>
          <a:lstStyle/>
          <a:p>
            <a:pPr eaLnBrk="1" hangingPunct="1"/>
            <a:br>
              <a:rPr lang="it-IT" b="1" dirty="0">
                <a:solidFill>
                  <a:srgbClr val="C00000"/>
                </a:solidFill>
              </a:rPr>
            </a:br>
            <a:r>
              <a:rPr lang="it-IT" sz="2800" dirty="0">
                <a:solidFill>
                  <a:srgbClr val="C00000"/>
                </a:solidFill>
              </a:rPr>
              <a:t>Metodo della contrazione-rilassamento-allungamento con l’utilizzo dell’inibizione reciproca</a:t>
            </a:r>
            <a:endParaRPr lang="it-IT" sz="2800" b="1" dirty="0">
              <a:solidFill>
                <a:srgbClr val="C00000"/>
              </a:solidFill>
            </a:endParaRPr>
          </a:p>
        </p:txBody>
      </p:sp>
      <p:sp>
        <p:nvSpPr>
          <p:cNvPr id="4100" name="Rectangle 3"/>
          <p:cNvSpPr>
            <a:spLocks noGrp="1" noChangeArrowheads="1"/>
          </p:cNvSpPr>
          <p:nvPr>
            <p:ph type="body" idx="1"/>
          </p:nvPr>
        </p:nvSpPr>
        <p:spPr>
          <a:xfrm>
            <a:off x="0" y="803275"/>
            <a:ext cx="9144000" cy="2769741"/>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L’inibizione reciproca è data dalla contrazione dei muscoli agonisti con consequenziale rilassamento per via riflessa dei muscoli antagonisti, esempio bicipite/tricipite in </a:t>
            </a:r>
            <a:r>
              <a:rPr lang="it-IT" sz="2800" dirty="0" err="1"/>
              <a:t>curl</a:t>
            </a:r>
            <a:r>
              <a:rPr lang="it-IT" sz="2800" dirty="0"/>
              <a:t>, ma attenzione su estensione/trazione al ruolo di stabilizzatori dei muscoli antagonisti</a:t>
            </a:r>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6" name="Immagine 5" descr="Immagine che contiene sport, persona, edificio, pattinaggio&#10;&#10;Descrizione generata automaticamente">
            <a:extLst>
              <a:ext uri="{FF2B5EF4-FFF2-40B4-BE49-F238E27FC236}">
                <a16:creationId xmlns:a16="http://schemas.microsoft.com/office/drawing/2014/main" id="{0C209C81-1CF0-4645-A02F-736AC03A6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856" y="2564904"/>
            <a:ext cx="5868144" cy="3600400"/>
          </a:xfrm>
          <a:prstGeom prst="rect">
            <a:avLst/>
          </a:prstGeom>
        </p:spPr>
      </p:pic>
    </p:spTree>
    <p:extLst>
      <p:ext uri="{BB962C8B-B14F-4D97-AF65-F5344CB8AC3E}">
        <p14:creationId xmlns:p14="http://schemas.microsoft.com/office/powerpoint/2010/main" val="3492380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28</a:t>
            </a:fld>
            <a:endParaRPr lang="it-IT"/>
          </a:p>
        </p:txBody>
      </p:sp>
      <p:sp>
        <p:nvSpPr>
          <p:cNvPr id="4099" name="Rectangle 2"/>
          <p:cNvSpPr>
            <a:spLocks noGrp="1" noChangeArrowheads="1"/>
          </p:cNvSpPr>
          <p:nvPr>
            <p:ph type="title"/>
          </p:nvPr>
        </p:nvSpPr>
        <p:spPr>
          <a:xfrm>
            <a:off x="827584" y="57085"/>
            <a:ext cx="8496944" cy="711200"/>
          </a:xfrm>
        </p:spPr>
        <p:txBody>
          <a:bodyPr/>
          <a:lstStyle/>
          <a:p>
            <a:pPr eaLnBrk="1" hangingPunct="1"/>
            <a:br>
              <a:rPr lang="it-IT" b="1" dirty="0">
                <a:solidFill>
                  <a:srgbClr val="C00000"/>
                </a:solidFill>
              </a:rPr>
            </a:br>
            <a:r>
              <a:rPr lang="it-IT" sz="2800" dirty="0">
                <a:solidFill>
                  <a:srgbClr val="C00000"/>
                </a:solidFill>
              </a:rPr>
              <a:t>Combinazione contrazione-rilassamento e allungamento con contemporanea contrazione degli antagonisti</a:t>
            </a:r>
            <a:endParaRPr lang="it-IT" sz="2800" b="1" dirty="0">
              <a:solidFill>
                <a:srgbClr val="C00000"/>
              </a:solidFill>
            </a:endParaRPr>
          </a:p>
        </p:txBody>
      </p:sp>
      <p:sp>
        <p:nvSpPr>
          <p:cNvPr id="4100" name="Rectangle 3"/>
          <p:cNvSpPr>
            <a:spLocks noGrp="1" noChangeArrowheads="1"/>
          </p:cNvSpPr>
          <p:nvPr>
            <p:ph type="body" idx="1"/>
          </p:nvPr>
        </p:nvSpPr>
        <p:spPr>
          <a:xfrm>
            <a:off x="0" y="803275"/>
            <a:ext cx="9144000" cy="1329581"/>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Si tenta di raggiungere un maggior allungamento per via riflessa dai meccanismi di contrazione.</a:t>
            </a:r>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971600" cy="803275"/>
          </a:xfrm>
          <a:prstGeom prst="rect">
            <a:avLst/>
          </a:prstGeom>
          <a:noFill/>
          <a:ln w="9525">
            <a:noFill/>
            <a:miter lim="800000"/>
            <a:headEnd/>
            <a:tailEnd/>
          </a:ln>
        </p:spPr>
      </p:pic>
      <p:pic>
        <p:nvPicPr>
          <p:cNvPr id="3" name="Immagine 2" descr="Immagine che contiene erba, esterni, gara di atletica, palla&#10;&#10;Descrizione generata automaticamente">
            <a:extLst>
              <a:ext uri="{FF2B5EF4-FFF2-40B4-BE49-F238E27FC236}">
                <a16:creationId xmlns:a16="http://schemas.microsoft.com/office/drawing/2014/main" id="{719B8A6E-3670-4592-A827-95E103FA8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113" y="3337118"/>
            <a:ext cx="4762500" cy="2714625"/>
          </a:xfrm>
          <a:prstGeom prst="rect">
            <a:avLst/>
          </a:prstGeom>
        </p:spPr>
      </p:pic>
    </p:spTree>
    <p:extLst>
      <p:ext uri="{BB962C8B-B14F-4D97-AF65-F5344CB8AC3E}">
        <p14:creationId xmlns:p14="http://schemas.microsoft.com/office/powerpoint/2010/main" val="3438239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29</a:t>
            </a:fld>
            <a:endParaRPr lang="it-IT"/>
          </a:p>
        </p:txBody>
      </p:sp>
      <p:sp>
        <p:nvSpPr>
          <p:cNvPr id="4099" name="Rectangle 2"/>
          <p:cNvSpPr>
            <a:spLocks noGrp="1" noChangeArrowheads="1"/>
          </p:cNvSpPr>
          <p:nvPr>
            <p:ph type="title"/>
          </p:nvPr>
        </p:nvSpPr>
        <p:spPr>
          <a:xfrm>
            <a:off x="1371600" y="146050"/>
            <a:ext cx="7772400" cy="711200"/>
          </a:xfrm>
        </p:spPr>
        <p:txBody>
          <a:bodyPr/>
          <a:lstStyle/>
          <a:p>
            <a:pPr eaLnBrk="1" hangingPunct="1"/>
            <a:br>
              <a:rPr lang="it-IT" b="1" dirty="0">
                <a:solidFill>
                  <a:srgbClr val="C00000"/>
                </a:solidFill>
              </a:rPr>
            </a:br>
            <a:r>
              <a:rPr lang="it-IT" sz="2800" dirty="0">
                <a:solidFill>
                  <a:srgbClr val="C00000"/>
                </a:solidFill>
              </a:rPr>
              <a:t>Allungamento degli agonisti con contemporanea contrazione degli antagonisti</a:t>
            </a:r>
            <a:endParaRPr lang="it-IT" sz="2800" b="1" dirty="0">
              <a:solidFill>
                <a:srgbClr val="C00000"/>
              </a:solidFill>
            </a:endParaRPr>
          </a:p>
        </p:txBody>
      </p:sp>
      <p:sp>
        <p:nvSpPr>
          <p:cNvPr id="4100" name="Rectangle 3"/>
          <p:cNvSpPr>
            <a:spLocks noGrp="1" noChangeArrowheads="1"/>
          </p:cNvSpPr>
          <p:nvPr>
            <p:ph type="body" idx="1"/>
          </p:nvPr>
        </p:nvSpPr>
        <p:spPr>
          <a:xfrm>
            <a:off x="0" y="803275"/>
            <a:ext cx="9144000" cy="1329581"/>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Grazie alla forte contrazione degli antagonisti, per via riflessa, aumenta il risultato dell’agonista che, successivamente, è particolarmente allungabile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Il lavoro compensativo nelle fasi di allenamento è fondamentale per un equilibrio della fisionomia e funzionalità dell’atleta</a:t>
            </a:r>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erba, esterni, gara di atletica, palla&#10;&#10;Descrizione generata automaticamente">
            <a:extLst>
              <a:ext uri="{FF2B5EF4-FFF2-40B4-BE49-F238E27FC236}">
                <a16:creationId xmlns:a16="http://schemas.microsoft.com/office/drawing/2014/main" id="{719B8A6E-3670-4592-A827-95E103FA8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113" y="3337118"/>
            <a:ext cx="4762500" cy="2714625"/>
          </a:xfrm>
          <a:prstGeom prst="rect">
            <a:avLst/>
          </a:prstGeom>
        </p:spPr>
      </p:pic>
    </p:spTree>
    <p:extLst>
      <p:ext uri="{BB962C8B-B14F-4D97-AF65-F5344CB8AC3E}">
        <p14:creationId xmlns:p14="http://schemas.microsoft.com/office/powerpoint/2010/main" val="2250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Scuola dello sport</a:t>
            </a:r>
          </a:p>
        </p:txBody>
      </p:sp>
      <p:sp>
        <p:nvSpPr>
          <p:cNvPr id="4100" name="Rectangle 3"/>
          <p:cNvSpPr>
            <a:spLocks noGrp="1" noChangeArrowheads="1"/>
          </p:cNvSpPr>
          <p:nvPr>
            <p:ph type="body" idx="1"/>
          </p:nvPr>
        </p:nvSpPr>
        <p:spPr>
          <a:xfrm>
            <a:off x="0" y="1000108"/>
            <a:ext cx="9001156" cy="571504"/>
          </a:xfrm>
        </p:spPr>
        <p:txBody>
          <a:bodyPr/>
          <a:lstStyle/>
          <a:p>
            <a:pPr marL="10800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http://liguria.coni.it/liguria/scuola-regionale.html</a:t>
            </a:r>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050" name="Picture 2" descr="C:\Users\Asus\Desktop\Documentazione.jpg"/>
          <p:cNvPicPr>
            <a:picLocks noChangeAspect="1" noChangeArrowheads="1"/>
          </p:cNvPicPr>
          <p:nvPr/>
        </p:nvPicPr>
        <p:blipFill>
          <a:blip r:embed="rId5"/>
          <a:srcRect/>
          <a:stretch>
            <a:fillRect/>
          </a:stretch>
        </p:blipFill>
        <p:spPr bwMode="auto">
          <a:xfrm>
            <a:off x="0" y="1428736"/>
            <a:ext cx="9144000" cy="542926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30</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In conclusione</a:t>
            </a:r>
          </a:p>
        </p:txBody>
      </p:sp>
      <p:sp>
        <p:nvSpPr>
          <p:cNvPr id="4100" name="Rectangle 3"/>
          <p:cNvSpPr>
            <a:spLocks noGrp="1" noChangeArrowheads="1"/>
          </p:cNvSpPr>
          <p:nvPr>
            <p:ph type="body" idx="1"/>
          </p:nvPr>
        </p:nvSpPr>
        <p:spPr>
          <a:xfrm>
            <a:off x="0" y="620688"/>
            <a:ext cx="9144000" cy="3384376"/>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L’allungamento duraturo che si ottiene con lo stretching produce un notevole e prolungato miglioramento della mobilità articolare, da attribuirsi ai cambiamenti intramolecolari delle componenti plastiche del muscolo. Lo stretching ha effetti determinanti sul tono muscolare, ogni seduta di forza e ipertrofia deve essere accompagnata ad esercizi di mobilità, questo perché sia la forza che l’ipertrofia causano un accorciamento muscolare  </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uomo, persona&#10;&#10;Descrizione generata automaticamente">
            <a:extLst>
              <a:ext uri="{FF2B5EF4-FFF2-40B4-BE49-F238E27FC236}">
                <a16:creationId xmlns:a16="http://schemas.microsoft.com/office/drawing/2014/main" id="{151ED1DE-32DC-4CA2-B2EB-BBC4E82177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2651" y="4091871"/>
            <a:ext cx="3779912" cy="2504192"/>
          </a:xfrm>
          <a:prstGeom prst="rect">
            <a:avLst/>
          </a:prstGeom>
        </p:spPr>
      </p:pic>
    </p:spTree>
    <p:extLst>
      <p:ext uri="{BB962C8B-B14F-4D97-AF65-F5344CB8AC3E}">
        <p14:creationId xmlns:p14="http://schemas.microsoft.com/office/powerpoint/2010/main" val="379536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31</a:t>
            </a:fld>
            <a:endParaRPr lang="it-IT"/>
          </a:p>
        </p:txBody>
      </p:sp>
      <p:sp>
        <p:nvSpPr>
          <p:cNvPr id="4099" name="Rectangle 2"/>
          <p:cNvSpPr>
            <a:spLocks noGrp="1" noChangeArrowheads="1"/>
          </p:cNvSpPr>
          <p:nvPr>
            <p:ph type="title"/>
          </p:nvPr>
        </p:nvSpPr>
        <p:spPr>
          <a:xfrm>
            <a:off x="1187624" y="288908"/>
            <a:ext cx="7956376" cy="711200"/>
          </a:xfrm>
        </p:spPr>
        <p:txBody>
          <a:bodyPr/>
          <a:lstStyle/>
          <a:p>
            <a:pPr eaLnBrk="1" hangingPunct="1"/>
            <a:r>
              <a:rPr lang="it-IT" sz="3200" b="1" dirty="0">
                <a:solidFill>
                  <a:srgbClr val="C00000"/>
                </a:solidFill>
              </a:rPr>
              <a:t>Combinazione tra stretching e allenamento vibratorio</a:t>
            </a:r>
          </a:p>
        </p:txBody>
      </p:sp>
      <p:sp>
        <p:nvSpPr>
          <p:cNvPr id="4100" name="Rectangle 3"/>
          <p:cNvSpPr>
            <a:spLocks noGrp="1" noChangeArrowheads="1"/>
          </p:cNvSpPr>
          <p:nvPr>
            <p:ph type="body" idx="1"/>
          </p:nvPr>
        </p:nvSpPr>
        <p:spPr>
          <a:xfrm>
            <a:off x="0" y="1000108"/>
            <a:ext cx="8964488"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Tale combinazione produce dei vantaggi alla mobilità articolare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Le cause sono da attribuire all’aumento della soglia del dolore, maggiore irrorazione sanguigna, con il conseguente aumento della temperatura e il rilassamento muscolare determinato dalle vibrazioni</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a:extLst>
              <a:ext uri="{FF2B5EF4-FFF2-40B4-BE49-F238E27FC236}">
                <a16:creationId xmlns:a16="http://schemas.microsoft.com/office/drawing/2014/main" id="{DCE79137-05B5-44C4-A3D6-E874E2EBC7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360" y="3333413"/>
            <a:ext cx="2895599" cy="2895599"/>
          </a:xfrm>
          <a:prstGeom prst="rect">
            <a:avLst/>
          </a:prstGeom>
        </p:spPr>
      </p:pic>
    </p:spTree>
    <p:extLst>
      <p:ext uri="{BB962C8B-B14F-4D97-AF65-F5344CB8AC3E}">
        <p14:creationId xmlns:p14="http://schemas.microsoft.com/office/powerpoint/2010/main" val="3851842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32</a:t>
            </a:fld>
            <a:endParaRPr lang="it-IT"/>
          </a:p>
        </p:txBody>
      </p:sp>
      <p:sp>
        <p:nvSpPr>
          <p:cNvPr id="4099" name="Rectangle 2"/>
          <p:cNvSpPr>
            <a:spLocks noGrp="1" noChangeArrowheads="1"/>
          </p:cNvSpPr>
          <p:nvPr>
            <p:ph type="title"/>
          </p:nvPr>
        </p:nvSpPr>
        <p:spPr>
          <a:xfrm>
            <a:off x="1370866" y="288908"/>
            <a:ext cx="7772400" cy="711200"/>
          </a:xfrm>
        </p:spPr>
        <p:txBody>
          <a:bodyPr/>
          <a:lstStyle/>
          <a:p>
            <a:pPr eaLnBrk="1" hangingPunct="1"/>
            <a:r>
              <a:rPr lang="it-IT" sz="3600" b="1" dirty="0">
                <a:solidFill>
                  <a:srgbClr val="C00000"/>
                </a:solidFill>
              </a:rPr>
              <a:t>Aumento a breve termine delle capacita di allungamento</a:t>
            </a:r>
          </a:p>
        </p:txBody>
      </p:sp>
      <p:sp>
        <p:nvSpPr>
          <p:cNvPr id="4100" name="Rectangle 3"/>
          <p:cNvSpPr>
            <a:spLocks noGrp="1" noChangeArrowheads="1"/>
          </p:cNvSpPr>
          <p:nvPr>
            <p:ph type="body" idx="1"/>
          </p:nvPr>
        </p:nvSpPr>
        <p:spPr>
          <a:xfrm>
            <a:off x="0" y="1000108"/>
            <a:ext cx="8964488" cy="1924836"/>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Lo stretching non è il metodo migliore per ottenere un aumento IMMEDIATO di allungamento, mentre le tecniche attive o passive possono essere più indicate nel breve termine. </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orologio, oggetto, edificio, parete&#10;&#10;Descrizione generata automaticamente">
            <a:extLst>
              <a:ext uri="{FF2B5EF4-FFF2-40B4-BE49-F238E27FC236}">
                <a16:creationId xmlns:a16="http://schemas.microsoft.com/office/drawing/2014/main" id="{2C863004-AE69-402E-87E1-8F69EB3D5B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2348880"/>
            <a:ext cx="6120680" cy="3783555"/>
          </a:xfrm>
          <a:prstGeom prst="rect">
            <a:avLst/>
          </a:prstGeom>
        </p:spPr>
      </p:pic>
    </p:spTree>
    <p:extLst>
      <p:ext uri="{BB962C8B-B14F-4D97-AF65-F5344CB8AC3E}">
        <p14:creationId xmlns:p14="http://schemas.microsoft.com/office/powerpoint/2010/main" val="2324680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33</a:t>
            </a:fld>
            <a:endParaRPr lang="it-IT"/>
          </a:p>
        </p:txBody>
      </p:sp>
      <p:sp>
        <p:nvSpPr>
          <p:cNvPr id="4099" name="Rectangle 2"/>
          <p:cNvSpPr>
            <a:spLocks noGrp="1" noChangeArrowheads="1"/>
          </p:cNvSpPr>
          <p:nvPr>
            <p:ph type="title"/>
          </p:nvPr>
        </p:nvSpPr>
        <p:spPr>
          <a:xfrm>
            <a:off x="1284756" y="-165108"/>
            <a:ext cx="8028384" cy="711200"/>
          </a:xfrm>
        </p:spPr>
        <p:txBody>
          <a:bodyPr/>
          <a:lstStyle/>
          <a:p>
            <a:pPr eaLnBrk="1" hangingPunct="1"/>
            <a:r>
              <a:rPr lang="it-IT" sz="3600" b="1" dirty="0">
                <a:solidFill>
                  <a:srgbClr val="C00000"/>
                </a:solidFill>
              </a:rPr>
              <a:t>Lo stretching nella preparazione alla gara</a:t>
            </a:r>
          </a:p>
        </p:txBody>
      </p:sp>
      <p:sp>
        <p:nvSpPr>
          <p:cNvPr id="4100" name="Rectangle 3"/>
          <p:cNvSpPr>
            <a:spLocks noGrp="1" noChangeArrowheads="1"/>
          </p:cNvSpPr>
          <p:nvPr>
            <p:ph type="body" idx="1"/>
          </p:nvPr>
        </p:nvSpPr>
        <p:spPr>
          <a:xfrm>
            <a:off x="0" y="803275"/>
            <a:ext cx="9144000" cy="3849861"/>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L’utilizzo dello stretching si è rivelato negativo nei programmi di riscaldamento immediatamente precedenti alla gara negli sport di forza massima, forza rapida e di velocità, come anche in quelli che richiedono una notevole misura di vigilanza, concentrazione e reattività, per esempio i giochi con la palla.</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La prassi ritiene che comunque lo stretching </a:t>
            </a:r>
            <a:r>
              <a:rPr lang="it-IT" sz="2800" dirty="0" err="1"/>
              <a:t>pre</a:t>
            </a:r>
            <a:r>
              <a:rPr lang="it-IT" sz="2800" dirty="0"/>
              <a:t> gara sia preventivo ad infortuni e di conseguenza sarebbe meglio farlo se pur per tempi ridotti</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593719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34</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sz="4000" b="1" dirty="0">
                <a:solidFill>
                  <a:srgbClr val="C00000"/>
                </a:solidFill>
              </a:rPr>
              <a:t>Grafico sulla contrazione muscolare</a:t>
            </a:r>
          </a:p>
        </p:txBody>
      </p:sp>
      <p:sp>
        <p:nvSpPr>
          <p:cNvPr id="4100" name="Rectangle 3"/>
          <p:cNvSpPr>
            <a:spLocks noGrp="1" noChangeArrowheads="1"/>
          </p:cNvSpPr>
          <p:nvPr>
            <p:ph type="body" idx="1"/>
          </p:nvPr>
        </p:nvSpPr>
        <p:spPr>
          <a:xfrm>
            <a:off x="0" y="1000108"/>
            <a:ext cx="8964488"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endParaRPr lang="it-IT" sz="2800" dirty="0"/>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7" name="Immagine 6" descr="Immagine che contiene testo&#10;&#10;Descrizione generata automaticamente">
            <a:extLst>
              <a:ext uri="{FF2B5EF4-FFF2-40B4-BE49-F238E27FC236}">
                <a16:creationId xmlns:a16="http://schemas.microsoft.com/office/drawing/2014/main" id="{039B9507-ADD1-42D6-9A1E-BAED3C7C2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799903"/>
            <a:ext cx="8333615" cy="5401524"/>
          </a:xfrm>
          <a:prstGeom prst="rect">
            <a:avLst/>
          </a:prstGeom>
        </p:spPr>
      </p:pic>
    </p:spTree>
    <p:extLst>
      <p:ext uri="{BB962C8B-B14F-4D97-AF65-F5344CB8AC3E}">
        <p14:creationId xmlns:p14="http://schemas.microsoft.com/office/powerpoint/2010/main" val="2607467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35</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Il </a:t>
            </a:r>
            <a:r>
              <a:rPr lang="it-IT" b="1" dirty="0" err="1">
                <a:solidFill>
                  <a:srgbClr val="C00000"/>
                </a:solidFill>
              </a:rPr>
              <a:t>pre</a:t>
            </a:r>
            <a:r>
              <a:rPr lang="it-IT" b="1" dirty="0">
                <a:solidFill>
                  <a:srgbClr val="C00000"/>
                </a:solidFill>
              </a:rPr>
              <a:t> gara</a:t>
            </a:r>
          </a:p>
        </p:txBody>
      </p:sp>
      <p:sp>
        <p:nvSpPr>
          <p:cNvPr id="4100" name="Rectangle 3"/>
          <p:cNvSpPr>
            <a:spLocks noGrp="1" noChangeArrowheads="1"/>
          </p:cNvSpPr>
          <p:nvPr>
            <p:ph type="body" idx="1"/>
          </p:nvPr>
        </p:nvSpPr>
        <p:spPr>
          <a:xfrm>
            <a:off x="0" y="803275"/>
            <a:ext cx="8964488"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Lo stretching porta ad uno stato di rilassamento e diminuzione del tono muscolare che in prossimità della gara causano una diminuzione dei processi </a:t>
            </a:r>
            <a:r>
              <a:rPr lang="it-IT" sz="2800" dirty="0" err="1"/>
              <a:t>attentivi</a:t>
            </a:r>
            <a:r>
              <a:rPr lang="it-IT" sz="2800" dirty="0"/>
              <a:t> e reattivi.</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Si consigli una seduta di stretching non oltre i 10’ accompagnata da esercizi </a:t>
            </a:r>
            <a:r>
              <a:rPr lang="it-IT" sz="2800" dirty="0" err="1"/>
              <a:t>pliometrici</a:t>
            </a:r>
            <a:r>
              <a:rPr lang="it-IT" sz="2800" dirty="0"/>
              <a:t>, salti, scatti </a:t>
            </a:r>
            <a:r>
              <a:rPr lang="it-IT" sz="2800" dirty="0" err="1"/>
              <a:t>etc</a:t>
            </a:r>
            <a:r>
              <a:rPr lang="it-IT" sz="2800" dirty="0"/>
              <a:t> </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strada, motocicletta, esterni, persona&#10;&#10;Descrizione generata automaticamente">
            <a:extLst>
              <a:ext uri="{FF2B5EF4-FFF2-40B4-BE49-F238E27FC236}">
                <a16:creationId xmlns:a16="http://schemas.microsoft.com/office/drawing/2014/main" id="{371949B2-09D7-4DFC-BCFD-90AC5B8279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7540" y="3140967"/>
            <a:ext cx="5004048" cy="3024337"/>
          </a:xfrm>
          <a:prstGeom prst="rect">
            <a:avLst/>
          </a:prstGeom>
        </p:spPr>
      </p:pic>
    </p:spTree>
    <p:extLst>
      <p:ext uri="{BB962C8B-B14F-4D97-AF65-F5344CB8AC3E}">
        <p14:creationId xmlns:p14="http://schemas.microsoft.com/office/powerpoint/2010/main" val="197909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36</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Stretching subito dopo la gara</a:t>
            </a:r>
          </a:p>
        </p:txBody>
      </p:sp>
      <p:sp>
        <p:nvSpPr>
          <p:cNvPr id="4100" name="Rectangle 3"/>
          <p:cNvSpPr>
            <a:spLocks noGrp="1" noChangeArrowheads="1"/>
          </p:cNvSpPr>
          <p:nvPr>
            <p:ph type="body" idx="1"/>
          </p:nvPr>
        </p:nvSpPr>
        <p:spPr>
          <a:xfrm>
            <a:off x="0" y="803275"/>
            <a:ext cx="8964488" cy="3273797"/>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Lo stretching statico, si è dimostrato essere controproducente per un recupero rapido, o una rapida eliminazione dei prodotti della fatica in quei carichi sportivi che comportano un grado elevato di acidificazione, come una cora di mezzofondo o sui 400m.</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L’allungamento porta ad una pressione dei vasi sanguigni inibendo la funzione di smaltimento dei cataboliti</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persona, uomo&#10;&#10;Descrizione generata automaticamente">
            <a:extLst>
              <a:ext uri="{FF2B5EF4-FFF2-40B4-BE49-F238E27FC236}">
                <a16:creationId xmlns:a16="http://schemas.microsoft.com/office/drawing/2014/main" id="{D3F25DE3-5ADF-4061-9AB1-FE63FAC6C8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4149080"/>
            <a:ext cx="2895600" cy="1930400"/>
          </a:xfrm>
          <a:prstGeom prst="rect">
            <a:avLst/>
          </a:prstGeom>
        </p:spPr>
      </p:pic>
    </p:spTree>
    <p:extLst>
      <p:ext uri="{BB962C8B-B14F-4D97-AF65-F5344CB8AC3E}">
        <p14:creationId xmlns:p14="http://schemas.microsoft.com/office/powerpoint/2010/main" val="2799814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37</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Considerazione</a:t>
            </a:r>
          </a:p>
        </p:txBody>
      </p:sp>
      <p:sp>
        <p:nvSpPr>
          <p:cNvPr id="4100" name="Rectangle 3"/>
          <p:cNvSpPr>
            <a:spLocks noGrp="1" noChangeArrowheads="1"/>
          </p:cNvSpPr>
          <p:nvPr>
            <p:ph type="body" idx="1"/>
          </p:nvPr>
        </p:nvSpPr>
        <p:spPr>
          <a:xfrm>
            <a:off x="0" y="711200"/>
            <a:ext cx="9144000"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Malgrado la sua elevata capacità di aumentare la mobilità articolare, il metodo dello stretching non è adatto a bambi ed adolescenti, per il suo mancato coinvolgimento in molti movimenti. Si deve tener presente che i bambini preferiscono un allenamento e un apprendimento che prevedano una impostazione ludica; per tanto lo stretching in quanto forma di allenamento funzionale, ma impersonale e scarsamente divertente non è adatto alla loro mentalità</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ginnastica, terra, sport, pavimento&#10;&#10;Descrizione generata automaticamente">
            <a:extLst>
              <a:ext uri="{FF2B5EF4-FFF2-40B4-BE49-F238E27FC236}">
                <a16:creationId xmlns:a16="http://schemas.microsoft.com/office/drawing/2014/main" id="{F18D6B16-17C3-4F1D-B9E3-402F7D5A9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6463" y="4123490"/>
            <a:ext cx="3152700" cy="2099698"/>
          </a:xfrm>
          <a:prstGeom prst="rect">
            <a:avLst/>
          </a:prstGeom>
        </p:spPr>
      </p:pic>
    </p:spTree>
    <p:extLst>
      <p:ext uri="{BB962C8B-B14F-4D97-AF65-F5344CB8AC3E}">
        <p14:creationId xmlns:p14="http://schemas.microsoft.com/office/powerpoint/2010/main" val="1149727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38</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Test per misurare la mobilità</a:t>
            </a:r>
          </a:p>
        </p:txBody>
      </p:sp>
      <p:sp>
        <p:nvSpPr>
          <p:cNvPr id="4100" name="Rectangle 3"/>
          <p:cNvSpPr>
            <a:spLocks noGrp="1" noChangeArrowheads="1"/>
          </p:cNvSpPr>
          <p:nvPr>
            <p:ph type="body" idx="1"/>
          </p:nvPr>
        </p:nvSpPr>
        <p:spPr>
          <a:xfrm>
            <a:off x="0" y="803275"/>
            <a:ext cx="8964488"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endParaRPr lang="it-IT" sz="2800" dirty="0"/>
          </a:p>
          <a:p>
            <a:pPr marL="0" indent="0"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interni, parete, pavimento, tavolo&#10;&#10;Descrizione generata automaticamente">
            <a:extLst>
              <a:ext uri="{FF2B5EF4-FFF2-40B4-BE49-F238E27FC236}">
                <a16:creationId xmlns:a16="http://schemas.microsoft.com/office/drawing/2014/main" id="{1EBD3100-E294-40FA-A0AD-9E6C20711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982210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39</a:t>
            </a:fld>
            <a:endParaRPr lang="it-IT"/>
          </a:p>
        </p:txBody>
      </p:sp>
      <p:sp>
        <p:nvSpPr>
          <p:cNvPr id="4099" name="Rectangle 2"/>
          <p:cNvSpPr>
            <a:spLocks noGrp="1" noChangeArrowheads="1"/>
          </p:cNvSpPr>
          <p:nvPr>
            <p:ph type="title"/>
          </p:nvPr>
        </p:nvSpPr>
        <p:spPr>
          <a:xfrm>
            <a:off x="1371600" y="0"/>
            <a:ext cx="7772400" cy="711200"/>
          </a:xfrm>
        </p:spPr>
        <p:txBody>
          <a:bodyPr/>
          <a:lstStyle/>
          <a:p>
            <a:pPr algn="l" eaLnBrk="1" hangingPunct="1"/>
            <a:r>
              <a:rPr lang="it-IT" b="1" dirty="0">
                <a:solidFill>
                  <a:srgbClr val="C00000"/>
                </a:solidFill>
              </a:rPr>
              <a:t>Test </a:t>
            </a:r>
            <a:r>
              <a:rPr lang="it-IT" b="1" dirty="0" err="1">
                <a:solidFill>
                  <a:srgbClr val="C00000"/>
                </a:solidFill>
              </a:rPr>
              <a:t>Janda</a:t>
            </a:r>
            <a:r>
              <a:rPr lang="it-IT" b="1" dirty="0">
                <a:solidFill>
                  <a:srgbClr val="C00000"/>
                </a:solidFill>
              </a:rPr>
              <a:t> per notare la rigidità</a:t>
            </a:r>
          </a:p>
        </p:txBody>
      </p:sp>
      <p:sp>
        <p:nvSpPr>
          <p:cNvPr id="4100" name="Rectangle 3"/>
          <p:cNvSpPr>
            <a:spLocks noGrp="1" noChangeArrowheads="1"/>
          </p:cNvSpPr>
          <p:nvPr>
            <p:ph type="body" idx="1"/>
          </p:nvPr>
        </p:nvSpPr>
        <p:spPr>
          <a:xfrm>
            <a:off x="0" y="803275"/>
            <a:ext cx="8964488" cy="4143404"/>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400" u="sng" dirty="0"/>
              <a:t>Tricipite surale</a:t>
            </a:r>
            <a:r>
              <a:rPr lang="it-IT" sz="2400" dirty="0"/>
              <a:t>: tramite lo squat, si possono verificare episodi di scarsa mobilità, compensativi come alzare i talloni </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400" u="sng" dirty="0"/>
              <a:t>Retto femorale</a:t>
            </a:r>
            <a:r>
              <a:rPr lang="it-IT" sz="2400" dirty="0"/>
              <a:t>: posizione prona flessione della gamba sul gluteo, se con una piccola pressione si sta lontani 15 cm dal gluteo vuol dire che c’è contrazione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400" u="sng" dirty="0"/>
              <a:t>Ileopsoas</a:t>
            </a:r>
            <a:r>
              <a:rPr lang="it-IT" sz="2400" dirty="0"/>
              <a:t>: decubito supino, porto una coscia al petto se l altra gamba si alza vuol dire che c’è contrazione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400" u="sng" dirty="0"/>
              <a:t>Adduttori: </a:t>
            </a:r>
            <a:r>
              <a:rPr lang="it-IT" sz="2400" dirty="0"/>
              <a:t>Decubito laterale, alzo una gamba e se l’alzata non supera i 60 gradi vuol dire che ho contrazione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400" u="sng" dirty="0" err="1"/>
              <a:t>Ischiocrurali</a:t>
            </a:r>
            <a:r>
              <a:rPr lang="it-IT" sz="2400" u="sng" dirty="0"/>
              <a:t>: </a:t>
            </a:r>
            <a:r>
              <a:rPr lang="it-IT" sz="2400" dirty="0"/>
              <a:t>posizione decubito supina alza una gamba tesa di 90 gradi senza accusare dolore oppure ho contrazione</a:t>
            </a:r>
          </a:p>
          <a:p>
            <a:pPr marL="0" indent="0" eaLnBrk="1" hangingPunct="1">
              <a:lnSpc>
                <a:spcPct val="90000"/>
              </a:lnSpc>
              <a:spcAft>
                <a:spcPts val="3000"/>
              </a:spcAft>
              <a:buNone/>
              <a:tabLst>
                <a:tab pos="2962275" algn="l"/>
                <a:tab pos="3143250" algn="l"/>
                <a:tab pos="3228975" algn="l"/>
                <a:tab pos="3590925" algn="l"/>
                <a:tab pos="3676650" algn="l"/>
                <a:tab pos="3943350" algn="l"/>
              </a:tabLst>
            </a:pPr>
            <a:r>
              <a:rPr lang="it-IT" sz="2400" u="sng" dirty="0"/>
              <a:t>Erettore del dorso:</a:t>
            </a:r>
            <a:r>
              <a:rPr lang="it-IT" sz="2400" dirty="0"/>
              <a:t> posizione seduto su una sedia fletto il busto in avanti, se la distanza tra fronte e ginocchia è maggiore a 10 cm c’è contrazione</a:t>
            </a:r>
            <a:endParaRPr lang="it-IT" sz="2400" u="sng"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dirty="0">
                <a:latin typeface="Times New Roman" pitchFamily="-1" charset="0"/>
                <a:ea typeface="ＭＳ Ｐゴシック" pitchFamily="-1" charset="-128"/>
                <a:hlinkClick r:id="rId3"/>
              </a:rPr>
              <a:t>www.liguria.coni.it</a:t>
            </a:r>
            <a:endParaRPr lang="it-IT" dirty="0">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57820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Documentazione</a:t>
            </a:r>
          </a:p>
        </p:txBody>
      </p:sp>
      <p:sp>
        <p:nvSpPr>
          <p:cNvPr id="4100" name="Rectangle 3"/>
          <p:cNvSpPr>
            <a:spLocks noGrp="1" noChangeArrowheads="1"/>
          </p:cNvSpPr>
          <p:nvPr>
            <p:ph type="body" idx="1"/>
          </p:nvPr>
        </p:nvSpPr>
        <p:spPr>
          <a:xfrm>
            <a:off x="0" y="1000108"/>
            <a:ext cx="9144000" cy="428628"/>
          </a:xfrm>
        </p:spPr>
        <p:txBody>
          <a:bodyPr/>
          <a:lstStyle/>
          <a:p>
            <a:pPr algn="ctr" eaLnBrk="1" hangingPunct="1">
              <a:lnSpc>
                <a:spcPct val="90000"/>
              </a:lnSpc>
              <a:spcAft>
                <a:spcPts val="3000"/>
              </a:spcAft>
              <a:buNone/>
              <a:tabLst>
                <a:tab pos="2962275" algn="l"/>
                <a:tab pos="3143250" algn="l"/>
                <a:tab pos="3228975" algn="l"/>
                <a:tab pos="3590925" algn="l"/>
                <a:tab pos="3676650" algn="l"/>
                <a:tab pos="3943350" algn="l"/>
              </a:tabLst>
            </a:pPr>
            <a:r>
              <a:rPr lang="it-IT" sz="2400" dirty="0"/>
              <a:t>http://liguria.coni.it/liguria/scuola-regionale/documentazione.html</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074" name="Picture 2" descr="C:\Users\Asus\Desktop\Slide documentazione.jpg"/>
          <p:cNvPicPr>
            <a:picLocks noChangeAspect="1" noChangeArrowheads="1"/>
          </p:cNvPicPr>
          <p:nvPr/>
        </p:nvPicPr>
        <p:blipFill>
          <a:blip r:embed="rId5"/>
          <a:srcRect/>
          <a:stretch>
            <a:fillRect/>
          </a:stretch>
        </p:blipFill>
        <p:spPr bwMode="auto">
          <a:xfrm>
            <a:off x="0" y="1357298"/>
            <a:ext cx="9144000" cy="550070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40</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b="1" dirty="0">
                <a:solidFill>
                  <a:srgbClr val="C00000"/>
                </a:solidFill>
              </a:rPr>
              <a:t>Stretching e periodizzazione</a:t>
            </a:r>
          </a:p>
        </p:txBody>
      </p:sp>
      <p:sp>
        <p:nvSpPr>
          <p:cNvPr id="4100" name="Rectangle 3"/>
          <p:cNvSpPr>
            <a:spLocks noGrp="1" noChangeArrowheads="1"/>
          </p:cNvSpPr>
          <p:nvPr>
            <p:ph type="body" idx="1"/>
          </p:nvPr>
        </p:nvSpPr>
        <p:spPr>
          <a:xfrm>
            <a:off x="0" y="711201"/>
            <a:ext cx="9144000" cy="3149848"/>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Nello stretching non si dovrebbe parlare di periodizzazione o cicli annuali, ma di un allenamento svolto tutto l’anno, possibilmente tutti i giorni in quanto l sua azione è tanto maggiore quanto più frequente.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La mobilità articolare è l’unica capacita che raggiunge il suo massimo nell’età infantile, dopo la quale, se non viene esercitata, regredisce.</a:t>
            </a:r>
          </a:p>
          <a:p>
            <a:pPr marL="0" indent="0" eaLnBrk="1" hangingPunct="1">
              <a:lnSpc>
                <a:spcPct val="90000"/>
              </a:lnSpc>
              <a:spcAft>
                <a:spcPts val="3000"/>
              </a:spcAft>
              <a:buNone/>
              <a:tabLst>
                <a:tab pos="2962275" algn="l"/>
                <a:tab pos="3143250" algn="l"/>
                <a:tab pos="3228975" algn="l"/>
                <a:tab pos="3590925" algn="l"/>
                <a:tab pos="3676650" algn="l"/>
                <a:tab pos="3943350" algn="l"/>
              </a:tabLst>
            </a:pP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erba, esterni, figlio, piccolo&#10;&#10;Descrizione generata automaticamente">
            <a:extLst>
              <a:ext uri="{FF2B5EF4-FFF2-40B4-BE49-F238E27FC236}">
                <a16:creationId xmlns:a16="http://schemas.microsoft.com/office/drawing/2014/main" id="{F84CB1EA-15C2-49F2-88D4-CB78065F78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0781" y="3444240"/>
            <a:ext cx="3737992" cy="2490437"/>
          </a:xfrm>
          <a:prstGeom prst="rect">
            <a:avLst/>
          </a:prstGeom>
        </p:spPr>
      </p:pic>
    </p:spTree>
    <p:extLst>
      <p:ext uri="{BB962C8B-B14F-4D97-AF65-F5344CB8AC3E}">
        <p14:creationId xmlns:p14="http://schemas.microsoft.com/office/powerpoint/2010/main" val="270283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41</a:t>
            </a:fld>
            <a:endParaRPr lang="it-IT"/>
          </a:p>
        </p:txBody>
      </p:sp>
      <p:sp>
        <p:nvSpPr>
          <p:cNvPr id="4099" name="Rectangle 2"/>
          <p:cNvSpPr>
            <a:spLocks noGrp="1" noChangeArrowheads="1"/>
          </p:cNvSpPr>
          <p:nvPr>
            <p:ph type="title"/>
          </p:nvPr>
        </p:nvSpPr>
        <p:spPr>
          <a:xfrm>
            <a:off x="1371600" y="0"/>
            <a:ext cx="7772400" cy="711200"/>
          </a:xfrm>
        </p:spPr>
        <p:txBody>
          <a:bodyPr/>
          <a:lstStyle/>
          <a:p>
            <a:pPr algn="r" eaLnBrk="1" hangingPunct="1"/>
            <a:r>
              <a:rPr lang="it-IT" sz="3600" b="1" dirty="0">
                <a:solidFill>
                  <a:srgbClr val="C00000"/>
                </a:solidFill>
              </a:rPr>
              <a:t>Allenamento della M.A. in età infantile</a:t>
            </a:r>
          </a:p>
        </p:txBody>
      </p:sp>
      <p:sp>
        <p:nvSpPr>
          <p:cNvPr id="4100" name="Rectangle 3"/>
          <p:cNvSpPr>
            <a:spLocks noGrp="1" noChangeArrowheads="1"/>
          </p:cNvSpPr>
          <p:nvPr>
            <p:ph type="body" idx="1"/>
          </p:nvPr>
        </p:nvSpPr>
        <p:spPr>
          <a:xfrm>
            <a:off x="0" y="803275"/>
            <a:ext cx="9144000" cy="3057773"/>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Si tratta di conservare la mobilità già esistente, non si lavora in precauzione infortunio, ma tutto al più per stabilire un armonia corporea che spesso ha bisogno di un lavoro compensatorio. </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Molto importante non applicare una metodica passiva sui bambini in quanto non sono in grado di regolarla al compagno a cui sottopongono eventuali pressioni </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parete, terra, sport, persona&#10;&#10;Descrizione generata automaticamente">
            <a:extLst>
              <a:ext uri="{FF2B5EF4-FFF2-40B4-BE49-F238E27FC236}">
                <a16:creationId xmlns:a16="http://schemas.microsoft.com/office/drawing/2014/main" id="{B6A500E8-DAA3-44C3-9C9B-7DCE53CE72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9280" y="3953123"/>
            <a:ext cx="3312368" cy="2195627"/>
          </a:xfrm>
          <a:prstGeom prst="rect">
            <a:avLst/>
          </a:prstGeom>
        </p:spPr>
      </p:pic>
    </p:spTree>
    <p:extLst>
      <p:ext uri="{BB962C8B-B14F-4D97-AF65-F5344CB8AC3E}">
        <p14:creationId xmlns:p14="http://schemas.microsoft.com/office/powerpoint/2010/main" val="180477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42</a:t>
            </a:fld>
            <a:endParaRPr lang="it-IT"/>
          </a:p>
        </p:txBody>
      </p:sp>
      <p:sp>
        <p:nvSpPr>
          <p:cNvPr id="4099" name="Rectangle 2"/>
          <p:cNvSpPr>
            <a:spLocks noGrp="1" noChangeArrowheads="1"/>
          </p:cNvSpPr>
          <p:nvPr>
            <p:ph type="title"/>
          </p:nvPr>
        </p:nvSpPr>
        <p:spPr>
          <a:xfrm>
            <a:off x="1371600" y="0"/>
            <a:ext cx="7772400" cy="711200"/>
          </a:xfrm>
        </p:spPr>
        <p:txBody>
          <a:bodyPr/>
          <a:lstStyle/>
          <a:p>
            <a:pPr eaLnBrk="1" hangingPunct="1"/>
            <a:r>
              <a:rPr lang="it-IT" sz="3600" b="1" dirty="0">
                <a:solidFill>
                  <a:srgbClr val="C00000"/>
                </a:solidFill>
              </a:rPr>
              <a:t>Allenamento M.A. nell’età prescolare</a:t>
            </a:r>
          </a:p>
        </p:txBody>
      </p:sp>
      <p:sp>
        <p:nvSpPr>
          <p:cNvPr id="4100" name="Rectangle 3"/>
          <p:cNvSpPr>
            <a:spLocks noGrp="1" noChangeArrowheads="1"/>
          </p:cNvSpPr>
          <p:nvPr>
            <p:ph type="body" idx="1"/>
          </p:nvPr>
        </p:nvSpPr>
        <p:spPr>
          <a:xfrm>
            <a:off x="-26210" y="711200"/>
            <a:ext cx="9170209" cy="3633837"/>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Anche la M.A. come altre capacità non va sollecitata in maniera specifica ma va orientata verso un contesto ludico di movimento, ricordando che questa capacità è già ben presente nei bambini fino ai 6 anni.</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Un allenamento forzato della M.A. quando la struttura scheletrica è ancora in crescita, e si è in presenza di un apparato locomotore e di sostegno ancora in formazione, potrebbe essere addirittura rischioso</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interni, figlio, neonato, sedendo&#10;&#10;Descrizione generata automaticamente">
            <a:extLst>
              <a:ext uri="{FF2B5EF4-FFF2-40B4-BE49-F238E27FC236}">
                <a16:creationId xmlns:a16="http://schemas.microsoft.com/office/drawing/2014/main" id="{D1EDC81A-EA73-468A-889C-08E9AC8CA4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3906154"/>
            <a:ext cx="3124572" cy="2300166"/>
          </a:xfrm>
          <a:prstGeom prst="rect">
            <a:avLst/>
          </a:prstGeom>
        </p:spPr>
      </p:pic>
    </p:spTree>
    <p:extLst>
      <p:ext uri="{BB962C8B-B14F-4D97-AF65-F5344CB8AC3E}">
        <p14:creationId xmlns:p14="http://schemas.microsoft.com/office/powerpoint/2010/main" val="3801512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43</a:t>
            </a:fld>
            <a:endParaRPr lang="it-IT"/>
          </a:p>
        </p:txBody>
      </p:sp>
      <p:sp>
        <p:nvSpPr>
          <p:cNvPr id="4099" name="Rectangle 2"/>
          <p:cNvSpPr>
            <a:spLocks noGrp="1" noChangeArrowheads="1"/>
          </p:cNvSpPr>
          <p:nvPr>
            <p:ph type="title"/>
          </p:nvPr>
        </p:nvSpPr>
        <p:spPr>
          <a:xfrm>
            <a:off x="1043608" y="0"/>
            <a:ext cx="8100392" cy="711200"/>
          </a:xfrm>
        </p:spPr>
        <p:txBody>
          <a:bodyPr/>
          <a:lstStyle/>
          <a:p>
            <a:pPr eaLnBrk="1" hangingPunct="1"/>
            <a:r>
              <a:rPr lang="it-IT" sz="4000" b="1" dirty="0">
                <a:solidFill>
                  <a:srgbClr val="C00000"/>
                </a:solidFill>
              </a:rPr>
              <a:t>Allenamento M.A. nell’età scolare</a:t>
            </a:r>
          </a:p>
        </p:txBody>
      </p:sp>
      <p:sp>
        <p:nvSpPr>
          <p:cNvPr id="4100" name="Rectangle 3"/>
          <p:cNvSpPr>
            <a:spLocks noGrp="1" noChangeArrowheads="1"/>
          </p:cNvSpPr>
          <p:nvPr>
            <p:ph type="body" idx="1"/>
          </p:nvPr>
        </p:nvSpPr>
        <p:spPr>
          <a:xfrm>
            <a:off x="0" y="803275"/>
            <a:ext cx="8964488" cy="2625725"/>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In questa età è possibile iniziare un allenamento speciale (disciplina specifica), mantenendo il generale per impedire l’unilateralità che potrebbe generare  danni specifici da sovraccarico funzionale. In questa fase di età i contenuti allenanti la M.A. dovrebbero prevedere esercizi di ginnastica o giochi sportivi ludici</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7" name="Immagine 6" descr="Immagine che contiene persona, interni, donna, parete&#10;&#10;Descrizione generata automaticamente">
            <a:extLst>
              <a:ext uri="{FF2B5EF4-FFF2-40B4-BE49-F238E27FC236}">
                <a16:creationId xmlns:a16="http://schemas.microsoft.com/office/drawing/2014/main" id="{7BF3C865-4DB2-47AC-A504-59CC0646F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59" y="3423038"/>
            <a:ext cx="4120803" cy="2736213"/>
          </a:xfrm>
          <a:prstGeom prst="rect">
            <a:avLst/>
          </a:prstGeom>
        </p:spPr>
      </p:pic>
    </p:spTree>
    <p:extLst>
      <p:ext uri="{BB962C8B-B14F-4D97-AF65-F5344CB8AC3E}">
        <p14:creationId xmlns:p14="http://schemas.microsoft.com/office/powerpoint/2010/main" val="2106200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44</a:t>
            </a:fld>
            <a:endParaRPr lang="it-IT"/>
          </a:p>
        </p:txBody>
      </p:sp>
      <p:sp>
        <p:nvSpPr>
          <p:cNvPr id="4099" name="Rectangle 2"/>
          <p:cNvSpPr>
            <a:spLocks noGrp="1" noChangeArrowheads="1"/>
          </p:cNvSpPr>
          <p:nvPr>
            <p:ph type="title"/>
          </p:nvPr>
        </p:nvSpPr>
        <p:spPr>
          <a:xfrm>
            <a:off x="395536" y="0"/>
            <a:ext cx="8748464" cy="711200"/>
          </a:xfrm>
        </p:spPr>
        <p:txBody>
          <a:bodyPr/>
          <a:lstStyle/>
          <a:p>
            <a:pPr eaLnBrk="1" hangingPunct="1"/>
            <a:r>
              <a:rPr lang="it-IT" sz="4000" b="1" dirty="0">
                <a:solidFill>
                  <a:srgbClr val="C00000"/>
                </a:solidFill>
              </a:rPr>
              <a:t>In conclusione</a:t>
            </a:r>
          </a:p>
        </p:txBody>
      </p:sp>
      <p:sp>
        <p:nvSpPr>
          <p:cNvPr id="4100" name="Rectangle 3"/>
          <p:cNvSpPr>
            <a:spLocks noGrp="1" noChangeArrowheads="1"/>
          </p:cNvSpPr>
          <p:nvPr>
            <p:ph type="body" idx="1"/>
          </p:nvPr>
        </p:nvSpPr>
        <p:spPr>
          <a:xfrm>
            <a:off x="0" y="803275"/>
            <a:ext cx="8964488" cy="3489821"/>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Il lavoro sulla M.A. rappresenta una componente integrante di ogni seduta di allenamento che ha un ruolo di prevenzione, soprattutto nella parte iniziale dell’allenamento o nel </a:t>
            </a:r>
            <a:r>
              <a:rPr lang="it-IT" sz="2800" dirty="0" err="1"/>
              <a:t>pre</a:t>
            </a:r>
            <a:r>
              <a:rPr lang="it-IT" sz="2800" dirty="0"/>
              <a:t> gara. Esso non deve essere considerato fine a se stesso ma sempre nel contesto dell’attività fisica specifica. Si devono prediligere esercizi di allungamento soprattutto per i muscoli maggiormente interessati   </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3669055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45</a:t>
            </a:fld>
            <a:endParaRPr lang="it-IT"/>
          </a:p>
        </p:txBody>
      </p:sp>
      <p:sp>
        <p:nvSpPr>
          <p:cNvPr id="4099" name="Rectangle 2"/>
          <p:cNvSpPr>
            <a:spLocks noGrp="1" noChangeArrowheads="1"/>
          </p:cNvSpPr>
          <p:nvPr>
            <p:ph type="title"/>
          </p:nvPr>
        </p:nvSpPr>
        <p:spPr>
          <a:xfrm>
            <a:off x="539552" y="0"/>
            <a:ext cx="8604448" cy="711200"/>
          </a:xfrm>
        </p:spPr>
        <p:txBody>
          <a:bodyPr/>
          <a:lstStyle/>
          <a:p>
            <a:pPr eaLnBrk="1" hangingPunct="1"/>
            <a:r>
              <a:rPr lang="it-IT" b="1" dirty="0">
                <a:solidFill>
                  <a:srgbClr val="C00000"/>
                </a:solidFill>
              </a:rPr>
              <a:t>Grazie</a:t>
            </a:r>
          </a:p>
        </p:txBody>
      </p:sp>
      <p:sp>
        <p:nvSpPr>
          <p:cNvPr id="4100" name="Rectangle 3"/>
          <p:cNvSpPr>
            <a:spLocks noGrp="1" noChangeArrowheads="1"/>
          </p:cNvSpPr>
          <p:nvPr>
            <p:ph type="body" idx="1"/>
          </p:nvPr>
        </p:nvSpPr>
        <p:spPr>
          <a:xfrm>
            <a:off x="0" y="803275"/>
            <a:ext cx="8964488" cy="4143404"/>
          </a:xfrm>
        </p:spPr>
        <p:txBody>
          <a:bodyPr/>
          <a:lstStyle/>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3" name="Immagine 2" descr="Immagine che contiene sport, pavimento, corte, persona&#10;&#10;Descrizione generata automaticamente">
            <a:extLst>
              <a:ext uri="{FF2B5EF4-FFF2-40B4-BE49-F238E27FC236}">
                <a16:creationId xmlns:a16="http://schemas.microsoft.com/office/drawing/2014/main" id="{DA3BAAD7-1D8B-437D-9C55-151011097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41015"/>
            <a:ext cx="9144000" cy="3775969"/>
          </a:xfrm>
          <a:prstGeom prst="rect">
            <a:avLst/>
          </a:prstGeom>
        </p:spPr>
      </p:pic>
    </p:spTree>
    <p:extLst>
      <p:ext uri="{BB962C8B-B14F-4D97-AF65-F5344CB8AC3E}">
        <p14:creationId xmlns:p14="http://schemas.microsoft.com/office/powerpoint/2010/main" val="2946064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46</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err="1">
                <a:solidFill>
                  <a:srgbClr val="C00000"/>
                </a:solidFill>
              </a:rPr>
              <a:t>Bibiografia</a:t>
            </a:r>
            <a:endParaRPr lang="it-IT" b="1" dirty="0">
              <a:solidFill>
                <a:srgbClr val="C00000"/>
              </a:solidFill>
            </a:endParaRPr>
          </a:p>
        </p:txBody>
      </p:sp>
      <p:sp>
        <p:nvSpPr>
          <p:cNvPr id="4100" name="Rectangle 3"/>
          <p:cNvSpPr>
            <a:spLocks noGrp="1" noChangeArrowheads="1"/>
          </p:cNvSpPr>
          <p:nvPr>
            <p:ph type="body" idx="1"/>
          </p:nvPr>
        </p:nvSpPr>
        <p:spPr>
          <a:xfrm>
            <a:off x="0" y="1000107"/>
            <a:ext cx="9144000" cy="5367355"/>
          </a:xfrm>
        </p:spPr>
        <p:txBody>
          <a:bodyPr/>
          <a:lstStyle/>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a:t>American College of sport medicine,1998, 975 e segg.</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a:t>Cfr. </a:t>
            </a:r>
            <a:r>
              <a:rPr lang="it-IT" sz="2000" dirty="0" err="1"/>
              <a:t>Chagas</a:t>
            </a:r>
            <a:r>
              <a:rPr lang="it-IT" sz="2000" dirty="0"/>
              <a:t>, </a:t>
            </a:r>
            <a:r>
              <a:rPr lang="it-IT" sz="2000" dirty="0" err="1"/>
              <a:t>Schmidtbleicher</a:t>
            </a:r>
            <a:r>
              <a:rPr lang="it-IT" sz="2000" dirty="0"/>
              <a:t> 2004, 31-32</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err="1"/>
              <a:t>Cfr</a:t>
            </a:r>
            <a:r>
              <a:rPr lang="it-IT" sz="2000" dirty="0"/>
              <a:t> anche </a:t>
            </a:r>
            <a:r>
              <a:rPr lang="it-IT" sz="2000" dirty="0" err="1"/>
              <a:t>solveborn</a:t>
            </a:r>
            <a:r>
              <a:rPr lang="it-IT" sz="2000" dirty="0"/>
              <a:t> 1983, 112-113; </a:t>
            </a:r>
            <a:r>
              <a:rPr lang="it-IT" sz="2000" dirty="0" err="1"/>
              <a:t>Wiemann</a:t>
            </a:r>
            <a:r>
              <a:rPr lang="it-IT" sz="2000" dirty="0"/>
              <a:t> 1991, 298 e segg.; </a:t>
            </a:r>
            <a:r>
              <a:rPr lang="it-IT" sz="2000" dirty="0" err="1"/>
              <a:t>Wydra</a:t>
            </a:r>
            <a:r>
              <a:rPr lang="it-IT" sz="2000" dirty="0"/>
              <a:t> 1993,104)</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000" dirty="0"/>
              <a:t>Cfr. </a:t>
            </a:r>
            <a:r>
              <a:rPr lang="it-IT" sz="2000" dirty="0" err="1"/>
              <a:t>Lusendeberg</a:t>
            </a:r>
            <a:r>
              <a:rPr lang="it-IT" sz="2000" dirty="0"/>
              <a:t>, </a:t>
            </a:r>
            <a:r>
              <a:rPr lang="it-IT" sz="2000" dirty="0" err="1"/>
              <a:t>nordeman</a:t>
            </a:r>
            <a:r>
              <a:rPr lang="it-IT" sz="2000" dirty="0"/>
              <a:t>, </a:t>
            </a:r>
            <a:r>
              <a:rPr lang="it-IT" sz="2000" dirty="0" err="1"/>
              <a:t>Ottoson</a:t>
            </a:r>
            <a:r>
              <a:rPr lang="it-IT" sz="2000" dirty="0"/>
              <a:t> 1984, 5;Issurin, Liebermann, </a:t>
            </a:r>
            <a:r>
              <a:rPr lang="it-IT" sz="2000" dirty="0" err="1"/>
              <a:t>Tenenbaum</a:t>
            </a:r>
            <a:r>
              <a:rPr lang="it-IT" sz="2000" dirty="0"/>
              <a:t> 1994, 561; Sand, </a:t>
            </a:r>
            <a:r>
              <a:rPr lang="it-IT" sz="2000" dirty="0" err="1"/>
              <a:t>McNeal</a:t>
            </a:r>
            <a:r>
              <a:rPr lang="it-IT" sz="2000" dirty="0"/>
              <a:t>, Stone et al. 2006,724</a:t>
            </a:r>
          </a:p>
          <a:p>
            <a:pPr>
              <a:buFont typeface="Arial" pitchFamily="34" charset="0"/>
              <a:buChar char="•"/>
            </a:pPr>
            <a:r>
              <a:rPr lang="it-IT" sz="2000" dirty="0" err="1"/>
              <a:t>Issurin</a:t>
            </a:r>
            <a:r>
              <a:rPr lang="it-IT" sz="2000" dirty="0"/>
              <a:t> V.,</a:t>
            </a:r>
            <a:r>
              <a:rPr lang="en-US" sz="2000" dirty="0"/>
              <a:t>New Horizons for the Methodology and </a:t>
            </a:r>
            <a:r>
              <a:rPr lang="it-IT" sz="2000" dirty="0" err="1"/>
              <a:t>Physiology</a:t>
            </a:r>
            <a:r>
              <a:rPr lang="it-IT" sz="2000" dirty="0"/>
              <a:t> of Training </a:t>
            </a:r>
            <a:r>
              <a:rPr lang="it-IT" sz="2000" dirty="0" err="1"/>
              <a:t>Periodization</a:t>
            </a:r>
            <a:r>
              <a:rPr lang="it-IT" sz="2000" dirty="0"/>
              <a:t>. Sports </a:t>
            </a:r>
            <a:r>
              <a:rPr lang="it-IT" sz="2000" dirty="0" err="1"/>
              <a:t>Med</a:t>
            </a:r>
            <a:r>
              <a:rPr lang="it-IT" sz="2000" dirty="0"/>
              <a:t> 2010, 40, 189-206.</a:t>
            </a:r>
          </a:p>
          <a:p>
            <a:pPr>
              <a:buFont typeface="Arial" pitchFamily="34" charset="0"/>
              <a:buChar char="•"/>
            </a:pPr>
            <a:r>
              <a:rPr lang="it-IT" sz="2000" dirty="0"/>
              <a:t>Jurgen </a:t>
            </a:r>
            <a:r>
              <a:rPr lang="it-IT" sz="2000" dirty="0" err="1"/>
              <a:t>Weineck:L’allenamento</a:t>
            </a:r>
            <a:r>
              <a:rPr lang="it-IT" sz="2000" dirty="0"/>
              <a:t> ottimale, quindicesima edizione, seconda edizione italiana, </a:t>
            </a:r>
            <a:r>
              <a:rPr lang="it-IT" sz="2000" dirty="0" err="1"/>
              <a:t>Belingen</a:t>
            </a:r>
            <a:r>
              <a:rPr lang="it-IT" sz="2000" dirty="0"/>
              <a:t> Germany 2007, Torgiano 2009,</a:t>
            </a:r>
          </a:p>
          <a:p>
            <a:pPr>
              <a:buFont typeface="Arial" pitchFamily="34" charset="0"/>
              <a:buChar char="•"/>
            </a:pPr>
            <a:r>
              <a:rPr lang="it-IT" sz="2000" dirty="0" err="1"/>
              <a:t>Issurin</a:t>
            </a:r>
            <a:r>
              <a:rPr lang="it-IT" sz="2000" dirty="0"/>
              <a:t> V.,</a:t>
            </a:r>
            <a:r>
              <a:rPr lang="en-US" sz="2000" dirty="0"/>
              <a:t>New Horizons for the Methodology and </a:t>
            </a:r>
            <a:r>
              <a:rPr lang="it-IT" sz="2000" dirty="0" err="1"/>
              <a:t>Physiology</a:t>
            </a:r>
            <a:r>
              <a:rPr lang="it-IT" sz="2000" dirty="0"/>
              <a:t> of Training </a:t>
            </a:r>
            <a:r>
              <a:rPr lang="it-IT" sz="2000" dirty="0" err="1"/>
              <a:t>Periodization</a:t>
            </a:r>
            <a:r>
              <a:rPr lang="it-IT" sz="2000" dirty="0"/>
              <a:t>. Sports </a:t>
            </a:r>
            <a:r>
              <a:rPr lang="it-IT" sz="2000" dirty="0" err="1"/>
              <a:t>Med</a:t>
            </a:r>
            <a:r>
              <a:rPr lang="it-IT" sz="2000" dirty="0"/>
              <a:t> 2010, 40, 189-206.</a:t>
            </a:r>
          </a:p>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endParaRPr lang="it-IT" sz="16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460472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5</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Coni Point Genova</a:t>
            </a:r>
          </a:p>
        </p:txBody>
      </p:sp>
      <p:sp>
        <p:nvSpPr>
          <p:cNvPr id="4100" name="Rectangle 3"/>
          <p:cNvSpPr>
            <a:spLocks noGrp="1" noChangeArrowheads="1"/>
          </p:cNvSpPr>
          <p:nvPr>
            <p:ph type="body" idx="1"/>
          </p:nvPr>
        </p:nvSpPr>
        <p:spPr>
          <a:xfrm>
            <a:off x="0" y="1000108"/>
            <a:ext cx="9144000" cy="428628"/>
          </a:xfrm>
        </p:spPr>
        <p:txBody>
          <a:bodyPr/>
          <a:lstStyle/>
          <a:p>
            <a:pPr algn="ctr" eaLnBrk="1" hangingPunct="1">
              <a:lnSpc>
                <a:spcPct val="90000"/>
              </a:lnSpc>
              <a:spcAft>
                <a:spcPts val="3000"/>
              </a:spcAft>
              <a:buNone/>
              <a:tabLst>
                <a:tab pos="2962275" algn="l"/>
                <a:tab pos="3143250" algn="l"/>
                <a:tab pos="3228975" algn="l"/>
                <a:tab pos="3590925" algn="l"/>
                <a:tab pos="3676650" algn="l"/>
                <a:tab pos="3943350" algn="l"/>
              </a:tabLst>
            </a:pPr>
            <a:r>
              <a:rPr lang="it-IT" sz="2800" dirty="0"/>
              <a:t>http://liguria.coni.it/liguria/liguria/coni-point/genova.html</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2" name="Picture 2" descr="C:\Users\Asus\Desktop\Coni Genova.jpg"/>
          <p:cNvPicPr>
            <a:picLocks noChangeAspect="1" noChangeArrowheads="1"/>
          </p:cNvPicPr>
          <p:nvPr/>
        </p:nvPicPr>
        <p:blipFill>
          <a:blip r:embed="rId5"/>
          <a:srcRect/>
          <a:stretch>
            <a:fillRect/>
          </a:stretch>
        </p:blipFill>
        <p:spPr bwMode="auto">
          <a:xfrm>
            <a:off x="0" y="1446598"/>
            <a:ext cx="9144000" cy="541140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6</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Definizione</a:t>
            </a:r>
          </a:p>
        </p:txBody>
      </p:sp>
      <p:sp>
        <p:nvSpPr>
          <p:cNvPr id="4100" name="Rectangle 3"/>
          <p:cNvSpPr>
            <a:spLocks noGrp="1" noChangeArrowheads="1"/>
          </p:cNvSpPr>
          <p:nvPr>
            <p:ph type="body" idx="1"/>
          </p:nvPr>
        </p:nvSpPr>
        <p:spPr>
          <a:xfrm>
            <a:off x="0" y="1000108"/>
            <a:ext cx="8748464" cy="2407488"/>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La mobilità articolare rappresenta la capacità e la qualità che permette a un atleta di eseguire movimenti di grande ampiezza di una o più articolazioni, sia volontariamente sia in presenza di forze esterne.</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tra le capacità organico-muscolari e percettivo-cinetiche</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descr="Immagine che contiene uomo, persona, cielo, esterni&#10;&#10;Descrizione generata automaticamente">
            <a:extLst>
              <a:ext uri="{FF2B5EF4-FFF2-40B4-BE49-F238E27FC236}">
                <a16:creationId xmlns:a16="http://schemas.microsoft.com/office/drawing/2014/main" id="{36D3B487-505E-4206-BFC1-A463E82BC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220" y="3407596"/>
            <a:ext cx="5953125" cy="2771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7</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Diverse tipologie di </a:t>
            </a:r>
            <a:r>
              <a:rPr lang="it-IT" b="1" dirty="0" err="1">
                <a:solidFill>
                  <a:srgbClr val="C00000"/>
                </a:solidFill>
              </a:rPr>
              <a:t>m.a</a:t>
            </a:r>
            <a:r>
              <a:rPr lang="it-IT" b="1" dirty="0">
                <a:solidFill>
                  <a:srgbClr val="C00000"/>
                </a:solidFill>
              </a:rPr>
              <a:t>.</a:t>
            </a:r>
          </a:p>
        </p:txBody>
      </p:sp>
      <p:sp>
        <p:nvSpPr>
          <p:cNvPr id="4100" name="Rectangle 3"/>
          <p:cNvSpPr>
            <a:spLocks noGrp="1" noChangeArrowheads="1"/>
          </p:cNvSpPr>
          <p:nvPr>
            <p:ph type="body" idx="1"/>
          </p:nvPr>
        </p:nvSpPr>
        <p:spPr>
          <a:xfrm>
            <a:off x="0" y="767890"/>
            <a:ext cx="8604448" cy="5397413"/>
          </a:xfrm>
        </p:spPr>
        <p:txBody>
          <a:bodyPr/>
          <a:lstStyle/>
          <a:p>
            <a:pPr eaLnBrk="1" hangingPunct="1">
              <a:spcBef>
                <a:spcPts val="600"/>
              </a:spcBef>
              <a:spcAft>
                <a:spcPts val="600"/>
              </a:spcAft>
              <a:buFont typeface="Arial" panose="020B0604020202020204" pitchFamily="34" charset="0"/>
              <a:buChar char="•"/>
              <a:tabLst>
                <a:tab pos="2962275" algn="l"/>
                <a:tab pos="3143250" algn="l"/>
                <a:tab pos="3228975" algn="l"/>
                <a:tab pos="3590925" algn="l"/>
                <a:tab pos="3676650" algn="l"/>
                <a:tab pos="3943350" algn="l"/>
              </a:tabLst>
            </a:pPr>
            <a:r>
              <a:rPr lang="it-IT" sz="2800" dirty="0"/>
              <a:t>Generale: se riguarda i principali sistemi articolari come la colonna la spalla a un livello sufficientemente sviluppato</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r>
              <a:rPr lang="it-IT" sz="2800" dirty="0"/>
              <a:t>Speciale: di una determinata articolazione favorita dallo sport specifico come l’anca per un ostacolista</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r>
              <a:rPr lang="it-IT" sz="2800" dirty="0"/>
              <a:t>Attiva: la mobilità che un atlete ottiene in autonomia senza ausili esterni, contraggo agonisti e distendo antagonisti</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r>
              <a:rPr lang="it-IT" sz="2800" dirty="0"/>
              <a:t>Passiva: massima escursione raggiungibile con ausili esterni come un compagno, trazione di un attrezzo</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115965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8</a:t>
            </a:fld>
            <a:endParaRPr lang="it-IT"/>
          </a:p>
        </p:txBody>
      </p:sp>
      <p:sp>
        <p:nvSpPr>
          <p:cNvPr id="4099" name="Rectangle 2"/>
          <p:cNvSpPr>
            <a:spLocks noGrp="1" noChangeArrowheads="1"/>
          </p:cNvSpPr>
          <p:nvPr>
            <p:ph type="title"/>
          </p:nvPr>
        </p:nvSpPr>
        <p:spPr>
          <a:xfrm>
            <a:off x="1214438" y="0"/>
            <a:ext cx="6629400" cy="711200"/>
          </a:xfrm>
        </p:spPr>
        <p:txBody>
          <a:bodyPr/>
          <a:lstStyle/>
          <a:p>
            <a:pPr eaLnBrk="1" hangingPunct="1"/>
            <a:r>
              <a:rPr lang="it-IT" b="1" dirty="0">
                <a:solidFill>
                  <a:srgbClr val="C00000"/>
                </a:solidFill>
              </a:rPr>
              <a:t>Riserva di mobilità</a:t>
            </a:r>
          </a:p>
        </p:txBody>
      </p:sp>
      <p:sp>
        <p:nvSpPr>
          <p:cNvPr id="4100" name="Rectangle 3"/>
          <p:cNvSpPr>
            <a:spLocks noGrp="1" noChangeArrowheads="1"/>
          </p:cNvSpPr>
          <p:nvPr>
            <p:ph type="body" idx="1"/>
          </p:nvPr>
        </p:nvSpPr>
        <p:spPr>
          <a:xfrm>
            <a:off x="0" y="1000108"/>
            <a:ext cx="9144000" cy="2212868"/>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4800" dirty="0">
                <a:solidFill>
                  <a:srgbClr val="000099"/>
                </a:solidFill>
              </a:rPr>
              <a:t>Passiva-attiva=riserva di mobilità</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Ossia l’indice di miglioramento della mobilità attiva potenziando i muscoli agonisti e/o aumentando la capacità di allungamento degli antagonisti</a:t>
            </a:r>
          </a:p>
          <a:p>
            <a:pPr algn="ctr" eaLnBrk="1" hangingPunct="1">
              <a:lnSpc>
                <a:spcPct val="90000"/>
              </a:lnSpc>
              <a:spcAft>
                <a:spcPts val="3000"/>
              </a:spcAft>
              <a:buFontTx/>
              <a:buChar char="•"/>
              <a:tabLst>
                <a:tab pos="2962275" algn="l"/>
                <a:tab pos="3143250" algn="l"/>
                <a:tab pos="3228975" algn="l"/>
                <a:tab pos="3590925" algn="l"/>
                <a:tab pos="3676650" algn="l"/>
                <a:tab pos="3943350" algn="l"/>
              </a:tabLst>
            </a:pPr>
            <a:endParaRPr lang="it-IT" sz="2800" dirty="0"/>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pic>
        <p:nvPicPr>
          <p:cNvPr id="4" name="Immagine 3">
            <a:extLst>
              <a:ext uri="{FF2B5EF4-FFF2-40B4-BE49-F238E27FC236}">
                <a16:creationId xmlns:a16="http://schemas.microsoft.com/office/drawing/2014/main" id="{2E3113CC-4F6D-4D8F-9B9C-719153E960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000" y="3409808"/>
            <a:ext cx="7366000" cy="2677063"/>
          </a:xfrm>
          <a:prstGeom prst="rect">
            <a:avLst/>
          </a:prstGeom>
        </p:spPr>
      </p:pic>
    </p:spTree>
    <p:extLst>
      <p:ext uri="{BB962C8B-B14F-4D97-AF65-F5344CB8AC3E}">
        <p14:creationId xmlns:p14="http://schemas.microsoft.com/office/powerpoint/2010/main" val="279903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p>
            <a:fld id="{CE02E263-4DFC-4A57-BBDE-5307910E2DDC}" type="slidenum">
              <a:rPr lang="it-IT" smtClean="0"/>
              <a:pPr/>
              <a:t>9</a:t>
            </a:fld>
            <a:endParaRPr lang="it-IT"/>
          </a:p>
        </p:txBody>
      </p:sp>
      <p:sp>
        <p:nvSpPr>
          <p:cNvPr id="4099" name="Rectangle 2"/>
          <p:cNvSpPr>
            <a:spLocks noGrp="1" noChangeArrowheads="1"/>
          </p:cNvSpPr>
          <p:nvPr>
            <p:ph type="title"/>
          </p:nvPr>
        </p:nvSpPr>
        <p:spPr>
          <a:xfrm>
            <a:off x="1214438" y="0"/>
            <a:ext cx="7929562" cy="692696"/>
          </a:xfrm>
        </p:spPr>
        <p:txBody>
          <a:bodyPr/>
          <a:lstStyle/>
          <a:p>
            <a:pPr eaLnBrk="1" hangingPunct="1"/>
            <a:r>
              <a:rPr lang="it-IT" b="1" dirty="0">
                <a:solidFill>
                  <a:srgbClr val="C00000"/>
                </a:solidFill>
              </a:rPr>
              <a:t>Altra diversificazione</a:t>
            </a:r>
          </a:p>
        </p:txBody>
      </p:sp>
      <p:sp>
        <p:nvSpPr>
          <p:cNvPr id="4100" name="Rectangle 3"/>
          <p:cNvSpPr>
            <a:spLocks noGrp="1" noChangeArrowheads="1"/>
          </p:cNvSpPr>
          <p:nvPr>
            <p:ph type="body" idx="1"/>
          </p:nvPr>
        </p:nvSpPr>
        <p:spPr>
          <a:xfrm>
            <a:off x="0" y="1000108"/>
            <a:ext cx="9144000" cy="4445116"/>
          </a:xfrm>
        </p:spPr>
        <p:txBody>
          <a:bodyPr/>
          <a:lstStyle/>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t>Determinato anche come </a:t>
            </a:r>
            <a:r>
              <a:rPr lang="it-IT" sz="2800" dirty="0" err="1">
                <a:solidFill>
                  <a:srgbClr val="00B050"/>
                </a:solidFill>
              </a:rPr>
              <a:t>autoregolatorio</a:t>
            </a:r>
            <a:r>
              <a:rPr lang="it-IT" sz="2800" dirty="0"/>
              <a:t> o </a:t>
            </a:r>
            <a:r>
              <a:rPr lang="it-IT" sz="2800" dirty="0">
                <a:solidFill>
                  <a:srgbClr val="7030A0"/>
                </a:solidFill>
              </a:rPr>
              <a:t>regolato dall’esterno</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r>
              <a:rPr lang="it-IT" sz="2800" dirty="0">
                <a:solidFill>
                  <a:srgbClr val="00B050"/>
                </a:solidFill>
              </a:rPr>
              <a:t>La persona si allunga in maniera diretta (muscolatura) o indiretta (peso del proprio corpo)</a:t>
            </a:r>
          </a:p>
          <a:p>
            <a:pPr marL="108000" eaLnBrk="1" hangingPunct="1">
              <a:spcBef>
                <a:spcPts val="600"/>
              </a:spcBef>
              <a:spcAft>
                <a:spcPts val="600"/>
              </a:spcAft>
              <a:buFont typeface="Arial" pitchFamily="34" charset="0"/>
              <a:buChar char="•"/>
              <a:tabLst>
                <a:tab pos="2962275" algn="l"/>
                <a:tab pos="3143250" algn="l"/>
                <a:tab pos="3228975" algn="l"/>
                <a:tab pos="3590925" algn="l"/>
                <a:tab pos="3676650" algn="l"/>
                <a:tab pos="3943350" algn="l"/>
              </a:tabLst>
            </a:pPr>
            <a:r>
              <a:rPr lang="it-IT" sz="2800" dirty="0">
                <a:solidFill>
                  <a:srgbClr val="7030A0"/>
                </a:solidFill>
              </a:rPr>
              <a:t>La persona viene allungata in maniera diretta (macchina, elastico, partner) o Inibito (che non comandi la macchina)</a:t>
            </a:r>
          </a:p>
          <a:p>
            <a:pPr marL="0" indent="0" eaLnBrk="1" hangingPunct="1">
              <a:spcBef>
                <a:spcPts val="600"/>
              </a:spcBef>
              <a:spcAft>
                <a:spcPts val="600"/>
              </a:spcAft>
              <a:buNone/>
              <a:tabLst>
                <a:tab pos="2962275" algn="l"/>
                <a:tab pos="3143250" algn="l"/>
                <a:tab pos="3228975" algn="l"/>
                <a:tab pos="3590925" algn="l"/>
                <a:tab pos="3676650" algn="l"/>
                <a:tab pos="3943350" algn="l"/>
              </a:tabLst>
            </a:pPr>
            <a:r>
              <a:rPr lang="it-IT" sz="2800" dirty="0">
                <a:solidFill>
                  <a:srgbClr val="7030A0"/>
                </a:solidFill>
              </a:rPr>
              <a:t>Secondo </a:t>
            </a:r>
            <a:r>
              <a:rPr lang="it-IT" sz="2800" dirty="0" err="1">
                <a:solidFill>
                  <a:srgbClr val="7030A0"/>
                </a:solidFill>
              </a:rPr>
              <a:t>GlucK</a:t>
            </a:r>
            <a:r>
              <a:rPr lang="it-IT" sz="2800" dirty="0">
                <a:solidFill>
                  <a:srgbClr val="7030A0"/>
                </a:solidFill>
              </a:rPr>
              <a:t> l’allungamento diretto è significativamente superiore a quello indiretto ed </a:t>
            </a:r>
            <a:r>
              <a:rPr lang="it-IT" sz="2800" dirty="0" err="1">
                <a:solidFill>
                  <a:srgbClr val="7030A0"/>
                </a:solidFill>
              </a:rPr>
              <a:t>esternoa</a:t>
            </a:r>
            <a:r>
              <a:rPr lang="it-IT" sz="2800" dirty="0">
                <a:solidFill>
                  <a:srgbClr val="7030A0"/>
                </a:solidFill>
              </a:rPr>
              <a:t> causa del maggior feedback sensomotorio e della maggiore inibizione del riflesso da stiramento</a:t>
            </a:r>
          </a:p>
          <a:p>
            <a:pPr marL="0" indent="0"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a:p>
            <a:pPr algn="ctr" eaLnBrk="1" hangingPunct="1">
              <a:lnSpc>
                <a:spcPct val="90000"/>
              </a:lnSpc>
              <a:spcAft>
                <a:spcPts val="3000"/>
              </a:spcAft>
              <a:buNone/>
              <a:tabLst>
                <a:tab pos="2962275" algn="l"/>
                <a:tab pos="3143250" algn="l"/>
                <a:tab pos="3228975" algn="l"/>
                <a:tab pos="3590925" algn="l"/>
                <a:tab pos="3676650" algn="l"/>
                <a:tab pos="3943350" algn="l"/>
              </a:tabLst>
            </a:pPr>
            <a:endParaRPr lang="it-IT" dirty="0"/>
          </a:p>
        </p:txBody>
      </p:sp>
      <p:sp>
        <p:nvSpPr>
          <p:cNvPr id="4101" name="Segnaposto piè di pagina 4"/>
          <p:cNvSpPr>
            <a:spLocks noGrp="1"/>
          </p:cNvSpPr>
          <p:nvPr>
            <p:ph type="ftr" sz="quarter" idx="11"/>
          </p:nvPr>
        </p:nvSpPr>
        <p:spPr>
          <a:noFill/>
        </p:spPr>
        <p:txBody>
          <a:bodyPr/>
          <a:lstStyle/>
          <a:p>
            <a:r>
              <a:rPr lang="it-IT">
                <a:latin typeface="Times New Roman" pitchFamily="-1" charset="0"/>
                <a:ea typeface="ＭＳ Ｐゴシック" pitchFamily="-1" charset="-128"/>
                <a:hlinkClick r:id="rId3"/>
              </a:rPr>
              <a:t>www.liguria.coni.it</a:t>
            </a:r>
            <a:endParaRPr lang="it-IT">
              <a:latin typeface="Times New Roman" pitchFamily="-1" charset="0"/>
              <a:ea typeface="ＭＳ Ｐゴシック" pitchFamily="-1" charset="-128"/>
            </a:endParaRPr>
          </a:p>
        </p:txBody>
      </p:sp>
      <p:pic>
        <p:nvPicPr>
          <p:cNvPr id="4102" name="Immagine 7"/>
          <p:cNvPicPr>
            <a:picLocks noChangeAspect="1"/>
          </p:cNvPicPr>
          <p:nvPr/>
        </p:nvPicPr>
        <p:blipFill>
          <a:blip r:embed="rId4"/>
          <a:srcRect/>
          <a:stretch>
            <a:fillRect/>
          </a:stretch>
        </p:blipFill>
        <p:spPr bwMode="auto">
          <a:xfrm>
            <a:off x="0" y="0"/>
            <a:ext cx="1371600" cy="803275"/>
          </a:xfrm>
          <a:prstGeom prst="rect">
            <a:avLst/>
          </a:prstGeom>
          <a:noFill/>
          <a:ln w="9525">
            <a:noFill/>
            <a:miter lim="800000"/>
            <a:headEnd/>
            <a:tailEnd/>
          </a:ln>
        </p:spPr>
      </p:pic>
    </p:spTree>
    <p:extLst>
      <p:ext uri="{BB962C8B-B14F-4D97-AF65-F5344CB8AC3E}">
        <p14:creationId xmlns:p14="http://schemas.microsoft.com/office/powerpoint/2010/main" val="2511746653"/>
      </p:ext>
    </p:extLst>
  </p:cSld>
  <p:clrMapOvr>
    <a:masterClrMapping/>
  </p:clrMapOvr>
</p:sld>
</file>

<file path=ppt/theme/theme1.xml><?xml version="1.0" encoding="utf-8"?>
<a:theme xmlns:a="http://schemas.openxmlformats.org/drawingml/2006/main" name="Pittura Sumi">
  <a:themeElements>
    <a:clrScheme name="Pittura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ttura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Pittura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Pittura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Pittura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Pittura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Pittura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Pittura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3022</Words>
  <Application>Microsoft Office PowerPoint</Application>
  <PresentationFormat>Presentazione su schermo (4:3)</PresentationFormat>
  <Paragraphs>362</Paragraphs>
  <Slides>46</Slides>
  <Notes>46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46</vt:i4>
      </vt:variant>
    </vt:vector>
  </HeadingPairs>
  <TitlesOfParts>
    <vt:vector size="51" baseType="lpstr">
      <vt:lpstr>Arial</vt:lpstr>
      <vt:lpstr>Calibri</vt:lpstr>
      <vt:lpstr>Tahoma</vt:lpstr>
      <vt:lpstr>Times New Roman</vt:lpstr>
      <vt:lpstr>Pittura Sumi</vt:lpstr>
      <vt:lpstr>                                              Corso per istruttori di base  Fijlkam   Mobilità articolare   Luca Plutino Genova, 26 ottobre 2019</vt:lpstr>
      <vt:lpstr>Coni Liguria</vt:lpstr>
      <vt:lpstr>Scuola dello sport</vt:lpstr>
      <vt:lpstr>Documentazione</vt:lpstr>
      <vt:lpstr>Coni Point Genova</vt:lpstr>
      <vt:lpstr>Definizione</vt:lpstr>
      <vt:lpstr>Diverse tipologie di m.a.</vt:lpstr>
      <vt:lpstr>Riserva di mobilità</vt:lpstr>
      <vt:lpstr>Altra diversificazione</vt:lpstr>
      <vt:lpstr>L’importanza della M.A.</vt:lpstr>
      <vt:lpstr>L’importanza della M.A.</vt:lpstr>
      <vt:lpstr>Allenamento della M.A.</vt:lpstr>
      <vt:lpstr>M.A. e tono muscolare</vt:lpstr>
      <vt:lpstr>Fuso Neuromuscolare </vt:lpstr>
      <vt:lpstr>Presentazione standard di PowerPoint</vt:lpstr>
      <vt:lpstr>Fattori influenzano la M.A.</vt:lpstr>
      <vt:lpstr>Disallenamneto</vt:lpstr>
      <vt:lpstr>Metodi di allenamento M.A.</vt:lpstr>
      <vt:lpstr>Metodi</vt:lpstr>
      <vt:lpstr>Metodo di allungamento attivo</vt:lpstr>
      <vt:lpstr>Metodi passivi di allungamento</vt:lpstr>
      <vt:lpstr>Il metodo di allungamento statico (Stretching)</vt:lpstr>
      <vt:lpstr>5 metodi di stretching</vt:lpstr>
      <vt:lpstr>Specifichiamo</vt:lpstr>
      <vt:lpstr> Trazione passiva o allungamento permanente</vt:lpstr>
      <vt:lpstr> Metodo della contrazione-rilassamento-allungamento con utilizzo dell’autoinibizione</vt:lpstr>
      <vt:lpstr> Metodo della contrazione-rilassamento-allungamento con l’utilizzo dell’inibizione reciproca</vt:lpstr>
      <vt:lpstr> Combinazione contrazione-rilassamento e allungamento con contemporanea contrazione degli antagonisti</vt:lpstr>
      <vt:lpstr> Allungamento degli agonisti con contemporanea contrazione degli antagonisti</vt:lpstr>
      <vt:lpstr>In conclusione</vt:lpstr>
      <vt:lpstr>Combinazione tra stretching e allenamento vibratorio</vt:lpstr>
      <vt:lpstr>Aumento a breve termine delle capacita di allungamento</vt:lpstr>
      <vt:lpstr>Lo stretching nella preparazione alla gara</vt:lpstr>
      <vt:lpstr>Grafico sulla contrazione muscolare</vt:lpstr>
      <vt:lpstr>Il pre gara</vt:lpstr>
      <vt:lpstr>Stretching subito dopo la gara</vt:lpstr>
      <vt:lpstr>Considerazione</vt:lpstr>
      <vt:lpstr>Test per misurare la mobilità</vt:lpstr>
      <vt:lpstr>Test Janda per notare la rigidità</vt:lpstr>
      <vt:lpstr>Stretching e periodizzazione</vt:lpstr>
      <vt:lpstr>Allenamento della M.A. in età infantile</vt:lpstr>
      <vt:lpstr>Allenamento M.A. nell’età prescolare</vt:lpstr>
      <vt:lpstr>Allenamento M.A. nell’età scolare</vt:lpstr>
      <vt:lpstr>In conclusione</vt:lpstr>
      <vt:lpstr>Grazie</vt:lpstr>
      <vt:lpstr>Bibiografia</vt:lpstr>
    </vt:vector>
  </TitlesOfParts>
  <Company>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Claudio Scotton</dc:creator>
  <cp:lastModifiedBy>Luca Plutino</cp:lastModifiedBy>
  <cp:revision>753</cp:revision>
  <dcterms:created xsi:type="dcterms:W3CDTF">2015-05-19T13:58:07Z</dcterms:created>
  <dcterms:modified xsi:type="dcterms:W3CDTF">2019-10-21T07:36:58Z</dcterms:modified>
</cp:coreProperties>
</file>