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365" r:id="rId2"/>
    <p:sldId id="688" r:id="rId3"/>
    <p:sldId id="689" r:id="rId4"/>
    <p:sldId id="690" r:id="rId5"/>
    <p:sldId id="691" r:id="rId6"/>
    <p:sldId id="676" r:id="rId7"/>
    <p:sldId id="656" r:id="rId8"/>
    <p:sldId id="670" r:id="rId9"/>
    <p:sldId id="653" r:id="rId10"/>
    <p:sldId id="630" r:id="rId11"/>
    <p:sldId id="654" r:id="rId12"/>
    <p:sldId id="655" r:id="rId13"/>
    <p:sldId id="631" r:id="rId14"/>
    <p:sldId id="633" r:id="rId15"/>
    <p:sldId id="692" r:id="rId16"/>
    <p:sldId id="693" r:id="rId17"/>
    <p:sldId id="694" r:id="rId18"/>
    <p:sldId id="695" r:id="rId19"/>
    <p:sldId id="696" r:id="rId20"/>
    <p:sldId id="697" r:id="rId21"/>
    <p:sldId id="668" r:id="rId22"/>
    <p:sldId id="661" r:id="rId23"/>
    <p:sldId id="662" r:id="rId24"/>
    <p:sldId id="664" r:id="rId25"/>
    <p:sldId id="663" r:id="rId26"/>
    <p:sldId id="677" r:id="rId27"/>
    <p:sldId id="678" r:id="rId28"/>
    <p:sldId id="679" r:id="rId29"/>
    <p:sldId id="680" r:id="rId30"/>
    <p:sldId id="667" r:id="rId31"/>
    <p:sldId id="681" r:id="rId32"/>
    <p:sldId id="682" r:id="rId33"/>
    <p:sldId id="683" r:id="rId34"/>
    <p:sldId id="684" r:id="rId35"/>
    <p:sldId id="685" r:id="rId36"/>
    <p:sldId id="686" r:id="rId37"/>
    <p:sldId id="687" r:id="rId38"/>
    <p:sldId id="699" r:id="rId39"/>
    <p:sldId id="700" r:id="rId40"/>
    <p:sldId id="701" r:id="rId41"/>
    <p:sldId id="706" r:id="rId42"/>
    <p:sldId id="707" r:id="rId43"/>
    <p:sldId id="702" r:id="rId44"/>
    <p:sldId id="708" r:id="rId45"/>
    <p:sldId id="709" r:id="rId46"/>
    <p:sldId id="710" r:id="rId47"/>
    <p:sldId id="711" r:id="rId48"/>
    <p:sldId id="712" r:id="rId49"/>
    <p:sldId id="713" r:id="rId50"/>
    <p:sldId id="718" r:id="rId51"/>
    <p:sldId id="720" r:id="rId52"/>
    <p:sldId id="721" r:id="rId53"/>
    <p:sldId id="722" r:id="rId54"/>
    <p:sldId id="723" r:id="rId55"/>
    <p:sldId id="714" r:id="rId56"/>
    <p:sldId id="698" r:id="rId57"/>
    <p:sldId id="717" r:id="rId58"/>
    <p:sldId id="715" r:id="rId59"/>
    <p:sldId id="725" r:id="rId60"/>
    <p:sldId id="726" r:id="rId61"/>
    <p:sldId id="728" r:id="rId62"/>
    <p:sldId id="727" r:id="rId63"/>
    <p:sldId id="729" r:id="rId64"/>
    <p:sldId id="730" r:id="rId65"/>
    <p:sldId id="731" r:id="rId66"/>
    <p:sldId id="732" r:id="rId67"/>
    <p:sldId id="703" r:id="rId68"/>
    <p:sldId id="733" r:id="rId69"/>
    <p:sldId id="704" r:id="rId70"/>
    <p:sldId id="705" r:id="rId71"/>
    <p:sldId id="734" r:id="rId72"/>
    <p:sldId id="735" r:id="rId73"/>
    <p:sldId id="736" r:id="rId74"/>
    <p:sldId id="737" r:id="rId75"/>
    <p:sldId id="738" r:id="rId76"/>
    <p:sldId id="739" r:id="rId77"/>
    <p:sldId id="724" r:id="rId78"/>
    <p:sldId id="528" r:id="rId79"/>
  </p:sldIdLst>
  <p:sldSz cx="9144000" cy="6858000" type="screen4x3"/>
  <p:notesSz cx="7315200" cy="9601200"/>
  <p:defaultTextStyle>
    <a:defPPr>
      <a:defRPr lang="it-IT"/>
    </a:defPPr>
    <a:lvl1pPr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1pPr>
    <a:lvl2pPr marL="457200"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2pPr>
    <a:lvl3pPr marL="914400"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3pPr>
    <a:lvl4pPr marL="1371600"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4pPr>
    <a:lvl5pPr marL="1828800"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5pPr>
    <a:lvl6pPr marL="2286000" algn="l" defTabSz="914400" rtl="0" eaLnBrk="1" latinLnBrk="0" hangingPunct="1">
      <a:defRPr kumimoji="1" sz="2400" kern="1200">
        <a:solidFill>
          <a:schemeClr val="tx1"/>
        </a:solidFill>
        <a:latin typeface="Times New Roman" pitchFamily="-1" charset="0"/>
        <a:ea typeface="ＭＳ Ｐゴシック" pitchFamily="-1" charset="-128"/>
        <a:cs typeface="+mn-cs"/>
      </a:defRPr>
    </a:lvl6pPr>
    <a:lvl7pPr marL="2743200" algn="l" defTabSz="914400" rtl="0" eaLnBrk="1" latinLnBrk="0" hangingPunct="1">
      <a:defRPr kumimoji="1" sz="2400" kern="1200">
        <a:solidFill>
          <a:schemeClr val="tx1"/>
        </a:solidFill>
        <a:latin typeface="Times New Roman" pitchFamily="-1" charset="0"/>
        <a:ea typeface="ＭＳ Ｐゴシック" pitchFamily="-1" charset="-128"/>
        <a:cs typeface="+mn-cs"/>
      </a:defRPr>
    </a:lvl7pPr>
    <a:lvl8pPr marL="3200400" algn="l" defTabSz="914400" rtl="0" eaLnBrk="1" latinLnBrk="0" hangingPunct="1">
      <a:defRPr kumimoji="1" sz="2400" kern="1200">
        <a:solidFill>
          <a:schemeClr val="tx1"/>
        </a:solidFill>
        <a:latin typeface="Times New Roman" pitchFamily="-1" charset="0"/>
        <a:ea typeface="ＭＳ Ｐゴシック" pitchFamily="-1" charset="-128"/>
        <a:cs typeface="+mn-cs"/>
      </a:defRPr>
    </a:lvl8pPr>
    <a:lvl9pPr marL="3657600" algn="l" defTabSz="914400" rtl="0" eaLnBrk="1" latinLnBrk="0" hangingPunct="1">
      <a:defRPr kumimoji="1" sz="2400" kern="1200">
        <a:solidFill>
          <a:schemeClr val="tx1"/>
        </a:solidFill>
        <a:latin typeface="Times New Roman" pitchFamily="-1"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00FF"/>
    <a:srgbClr val="000099"/>
    <a:srgbClr val="FD200F"/>
    <a:srgbClr val="0000CC"/>
    <a:srgbClr val="A6A6CB"/>
    <a:srgbClr val="91EE84"/>
    <a:srgbClr val="E0D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8582" autoAdjust="0"/>
  </p:normalViewPr>
  <p:slideViewPr>
    <p:cSldViewPr>
      <p:cViewPr varScale="1">
        <p:scale>
          <a:sx n="60" d="100"/>
          <a:sy n="60" d="100"/>
        </p:scale>
        <p:origin x="1698" y="72"/>
      </p:cViewPr>
      <p:guideLst>
        <p:guide orient="horz" pos="2160"/>
        <p:guide pos="2880"/>
      </p:guideLst>
    </p:cSldViewPr>
  </p:slideViewPr>
  <p:outlineViewPr>
    <p:cViewPr>
      <p:scale>
        <a:sx n="33" d="100"/>
        <a:sy n="33" d="100"/>
      </p:scale>
      <p:origin x="0" y="-6912"/>
    </p:cViewPr>
  </p:outlineViewPr>
  <p:notesTextViewPr>
    <p:cViewPr>
      <p:scale>
        <a:sx n="100" d="100"/>
        <a:sy n="100" d="100"/>
      </p:scale>
      <p:origin x="0" y="0"/>
    </p:cViewPr>
  </p:notesTextViewPr>
  <p:sorterViewPr>
    <p:cViewPr>
      <p:scale>
        <a:sx n="100" d="100"/>
        <a:sy n="100" d="100"/>
      </p:scale>
      <p:origin x="0" y="-1062"/>
    </p:cViewPr>
  </p:sorterViewPr>
  <p:notesViewPr>
    <p:cSldViewPr>
      <p:cViewPr varScale="1">
        <p:scale>
          <a:sx n="64" d="100"/>
          <a:sy n="64" d="100"/>
        </p:scale>
        <p:origin x="-3252"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Times New Roman" pitchFamily="18" charset="0"/>
                <a:ea typeface="+mn-ea"/>
              </a:defRPr>
            </a:lvl1pPr>
          </a:lstStyle>
          <a:p>
            <a:pPr>
              <a:defRPr/>
            </a:pPr>
            <a:endParaRPr lang="it-IT"/>
          </a:p>
        </p:txBody>
      </p:sp>
      <p:sp>
        <p:nvSpPr>
          <p:cNvPr id="3" name="Segnaposto data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45B205AF-A6E6-4660-96F3-1D70A4C28814}" type="datetime1">
              <a:rPr lang="it-IT"/>
              <a:pPr>
                <a:defRPr/>
              </a:pPr>
              <a:t>21/10/2019</a:t>
            </a:fld>
            <a:endParaRPr lang="it-IT"/>
          </a:p>
        </p:txBody>
      </p:sp>
      <p:sp>
        <p:nvSpPr>
          <p:cNvPr id="4" name="Segnaposto piè di pagina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Times New Roman" pitchFamily="18" charset="0"/>
                <a:ea typeface="+mn-ea"/>
              </a:defRPr>
            </a:lvl1pPr>
          </a:lstStyle>
          <a:p>
            <a:pPr>
              <a:defRPr/>
            </a:pPr>
            <a:r>
              <a:rPr lang="it-IT"/>
              <a:t>De Tommasi - Valle</a:t>
            </a:r>
          </a:p>
        </p:txBody>
      </p:sp>
      <p:sp>
        <p:nvSpPr>
          <p:cNvPr id="5" name="Segnaposto numero diapositiva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AB05B1CC-1867-4666-ABFE-BA943138BE2C}" type="slidenum">
              <a:rPr lang="it-IT"/>
              <a:pPr>
                <a:defRPr/>
              </a:pPr>
              <a:t>‹N›</a:t>
            </a:fld>
            <a:endParaRPr lang="it-IT"/>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kumimoji="0" sz="1300">
                <a:latin typeface="Arial" charset="0"/>
                <a:ea typeface="+mn-ea"/>
              </a:defRPr>
            </a:lvl1pPr>
          </a:lstStyle>
          <a:p>
            <a:pPr>
              <a:defRPr/>
            </a:pPr>
            <a:endParaRPr lang="it-IT"/>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kumimoji="0" sz="1300">
                <a:latin typeface="Arial" charset="0"/>
                <a:ea typeface="+mn-ea"/>
              </a:defRPr>
            </a:lvl1pPr>
          </a:lstStyle>
          <a:p>
            <a:pPr>
              <a:defRPr/>
            </a:pPr>
            <a:endParaRPr lang="it-IT"/>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kumimoji="0" sz="1300">
                <a:latin typeface="Arial" charset="0"/>
                <a:ea typeface="+mn-ea"/>
              </a:defRPr>
            </a:lvl1pPr>
          </a:lstStyle>
          <a:p>
            <a:pPr>
              <a:defRPr/>
            </a:pPr>
            <a:r>
              <a:rPr lang="it-IT"/>
              <a:t>De Tommasi - Valle</a:t>
            </a:r>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kumimoji="0" sz="1300">
                <a:latin typeface="Arial" charset="0"/>
              </a:defRPr>
            </a:lvl1pPr>
          </a:lstStyle>
          <a:p>
            <a:pPr>
              <a:defRPr/>
            </a:pPr>
            <a:fld id="{EE1404E1-ECD5-454C-83C6-7A46C95CD61A}" type="slidenum">
              <a:rPr lang="it-IT"/>
              <a:pPr>
                <a:defRPr/>
              </a:pPr>
              <a:t>‹N›</a:t>
            </a:fld>
            <a:endParaRPr lang="it-IT"/>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it-IT"/>
          </a:p>
        </p:txBody>
      </p:sp>
      <p:sp>
        <p:nvSpPr>
          <p:cNvPr id="49156"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endParaRPr lang="it-IT" sz="2000" dirty="0"/>
          </a:p>
        </p:txBody>
      </p:sp>
      <p:sp>
        <p:nvSpPr>
          <p:cNvPr id="65540" name="Segnaposto piè di pagina 3"/>
          <p:cNvSpPr>
            <a:spLocks noGrp="1"/>
          </p:cNvSpPr>
          <p:nvPr>
            <p:ph type="ftr" sz="quarter" idx="4"/>
          </p:nvPr>
        </p:nvSpPr>
        <p:spPr/>
        <p:txBody>
          <a:bodyPr/>
          <a:lstStyle/>
          <a:p>
            <a:pPr>
              <a:defRPr/>
            </a:pPr>
            <a:r>
              <a:rPr lang="it-IT">
                <a:ea typeface="ＭＳ Ｐゴシック" pitchFamily="-1" charset="-128"/>
              </a:rPr>
              <a:t>De Tommasi - Valle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endParaRPr lang="it-IT" sz="2000" dirty="0"/>
          </a:p>
        </p:txBody>
      </p:sp>
      <p:sp>
        <p:nvSpPr>
          <p:cNvPr id="65540" name="Segnaposto piè di pagina 3"/>
          <p:cNvSpPr>
            <a:spLocks noGrp="1"/>
          </p:cNvSpPr>
          <p:nvPr>
            <p:ph type="ftr" sz="quarter" idx="4"/>
          </p:nvPr>
        </p:nvSpPr>
        <p:spPr/>
        <p:txBody>
          <a:bodyPr/>
          <a:lstStyle/>
          <a:p>
            <a:pPr>
              <a:defRPr/>
            </a:pPr>
            <a:r>
              <a:rPr lang="it-IT">
                <a:ea typeface="ＭＳ Ｐゴシック" pitchFamily="-1" charset="-128"/>
              </a:rPr>
              <a:t>De Tommasi - Valle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ln/>
        </p:spPr>
      </p:sp>
      <p:sp>
        <p:nvSpPr>
          <p:cNvPr id="53251" name="Segnaposto note 2"/>
          <p:cNvSpPr>
            <a:spLocks noGrp="1"/>
          </p:cNvSpPr>
          <p:nvPr>
            <p:ph type="body" idx="1"/>
          </p:nvPr>
        </p:nvSpPr>
        <p:spPr>
          <a:noFill/>
          <a:ln/>
        </p:spPr>
        <p:txBody>
          <a:bodyPr/>
          <a:lstStyle/>
          <a:p>
            <a:r>
              <a:rPr lang="it-IT"/>
              <a:t>Uno due tre stella</a:t>
            </a:r>
          </a:p>
        </p:txBody>
      </p:sp>
      <p:sp>
        <p:nvSpPr>
          <p:cNvPr id="4" name="Segnaposto piè di pagina 3"/>
          <p:cNvSpPr>
            <a:spLocks noGrp="1"/>
          </p:cNvSpPr>
          <p:nvPr>
            <p:ph type="ftr" sz="quarter" idx="4"/>
          </p:nvPr>
        </p:nvSpPr>
        <p:spPr/>
        <p:txBody>
          <a:bodyPr/>
          <a:lstStyle/>
          <a:p>
            <a:pPr>
              <a:defRPr/>
            </a:pPr>
            <a:r>
              <a:rPr lang="it-IT"/>
              <a:t>De Tommasi - Valle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a:ln/>
        </p:spPr>
      </p:sp>
      <p:sp>
        <p:nvSpPr>
          <p:cNvPr id="55299" name="Segnaposto note 2"/>
          <p:cNvSpPr>
            <a:spLocks noGrp="1"/>
          </p:cNvSpPr>
          <p:nvPr>
            <p:ph type="body" idx="1"/>
          </p:nvPr>
        </p:nvSpPr>
        <p:spPr>
          <a:noFill/>
          <a:ln/>
        </p:spPr>
        <p:txBody>
          <a:bodyPr/>
          <a:lstStyle/>
          <a:p>
            <a:r>
              <a:rPr lang="it-IT"/>
              <a:t>Resistenza: percorso lungo Forza: passaggi stretti rapidità: scaletta mobilità articolare due esercizi con palle bastoni a coppie</a:t>
            </a:r>
          </a:p>
        </p:txBody>
      </p:sp>
      <p:sp>
        <p:nvSpPr>
          <p:cNvPr id="4" name="Segnaposto piè di pagina 3"/>
          <p:cNvSpPr>
            <a:spLocks noGrp="1"/>
          </p:cNvSpPr>
          <p:nvPr>
            <p:ph type="ftr" sz="quarter" idx="4"/>
          </p:nvPr>
        </p:nvSpPr>
        <p:spPr/>
        <p:txBody>
          <a:bodyPr/>
          <a:lstStyle/>
          <a:p>
            <a:pPr>
              <a:defRPr/>
            </a:pPr>
            <a:r>
              <a:rPr lang="it-IT"/>
              <a:t>De Tommasi - Valle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endParaRPr lang="it-IT" sz="2000" dirty="0"/>
          </a:p>
        </p:txBody>
      </p:sp>
      <p:sp>
        <p:nvSpPr>
          <p:cNvPr id="65540" name="Segnaposto piè di pagina 3"/>
          <p:cNvSpPr>
            <a:spLocks noGrp="1"/>
          </p:cNvSpPr>
          <p:nvPr>
            <p:ph type="ftr" sz="quarter" idx="4"/>
          </p:nvPr>
        </p:nvSpPr>
        <p:spPr/>
        <p:txBody>
          <a:bodyPr/>
          <a:lstStyle/>
          <a:p>
            <a:pPr>
              <a:defRPr/>
            </a:pPr>
            <a:r>
              <a:rPr lang="it-IT">
                <a:ea typeface="ＭＳ Ｐゴシック" pitchFamily="-1" charset="-128"/>
              </a:rPr>
              <a:t>De Tommasi - Valle</a:t>
            </a:r>
          </a:p>
        </p:txBody>
      </p:sp>
    </p:spTree>
    <p:extLst>
      <p:ext uri="{BB962C8B-B14F-4D97-AF65-F5344CB8AC3E}">
        <p14:creationId xmlns:p14="http://schemas.microsoft.com/office/powerpoint/2010/main" val="267976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r>
              <a:rPr lang="it-IT" sz="2000"/>
              <a:t>Esso è dunque un processo "esperienziale": le nostre esperienze, compresa l'attuazione di nuove attività, possono infatti influenzare significativamente le nostre connessioni neuronali e quindi le nostre strutture cerebrali.</a:t>
            </a:r>
          </a:p>
        </p:txBody>
      </p:sp>
      <p:sp>
        <p:nvSpPr>
          <p:cNvPr id="65540" name="Segnaposto piè di pagina 3"/>
          <p:cNvSpPr>
            <a:spLocks noGrp="1"/>
          </p:cNvSpPr>
          <p:nvPr>
            <p:ph type="ftr" sz="quarter" idx="4"/>
          </p:nvPr>
        </p:nvSpPr>
        <p:spPr/>
        <p:txBody>
          <a:bodyPr/>
          <a:lstStyle/>
          <a:p>
            <a:pPr>
              <a:defRPr/>
            </a:pPr>
            <a:r>
              <a:rPr lang="it-IT">
                <a:ea typeface="ＭＳ Ｐゴシック" pitchFamily="-1" charset="-128"/>
              </a:rPr>
              <a:t>De Tommasi - Valle</a:t>
            </a:r>
          </a:p>
        </p:txBody>
      </p:sp>
    </p:spTree>
    <p:extLst>
      <p:ext uri="{BB962C8B-B14F-4D97-AF65-F5344CB8AC3E}">
        <p14:creationId xmlns:p14="http://schemas.microsoft.com/office/powerpoint/2010/main" val="3826872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a:ln/>
        </p:spPr>
      </p:sp>
      <p:sp>
        <p:nvSpPr>
          <p:cNvPr id="72707" name="Segnaposto note 2"/>
          <p:cNvSpPr>
            <a:spLocks noGrp="1"/>
          </p:cNvSpPr>
          <p:nvPr>
            <p:ph type="body" idx="1"/>
          </p:nvPr>
        </p:nvSpPr>
        <p:spPr>
          <a:noFill/>
          <a:ln/>
        </p:spPr>
        <p:txBody>
          <a:bodyPr/>
          <a:lstStyle/>
          <a:p>
            <a:r>
              <a:rPr lang="it-IT"/>
              <a:t>36 (1+1x1+1)</a:t>
            </a:r>
          </a:p>
        </p:txBody>
      </p:sp>
      <p:sp>
        <p:nvSpPr>
          <p:cNvPr id="65540" name="Segnaposto piè di pagina 3"/>
          <p:cNvSpPr>
            <a:spLocks noGrp="1"/>
          </p:cNvSpPr>
          <p:nvPr>
            <p:ph type="ftr" sz="quarter" idx="4"/>
          </p:nvPr>
        </p:nvSpPr>
        <p:spPr/>
        <p:txBody>
          <a:bodyPr/>
          <a:lstStyle/>
          <a:p>
            <a:pPr>
              <a:defRPr/>
            </a:pPr>
            <a:r>
              <a:rPr lang="it-IT">
                <a:ea typeface="ＭＳ Ｐゴシック" pitchFamily="-1" charset="-128"/>
              </a:rPr>
              <a:t>De Tommasi - Valle</a:t>
            </a:r>
          </a:p>
        </p:txBody>
      </p:sp>
    </p:spTree>
    <p:extLst>
      <p:ext uri="{BB962C8B-B14F-4D97-AF65-F5344CB8AC3E}">
        <p14:creationId xmlns:p14="http://schemas.microsoft.com/office/powerpoint/2010/main" val="252982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a:ln/>
        </p:spPr>
      </p:sp>
      <p:sp>
        <p:nvSpPr>
          <p:cNvPr id="51203" name="Segnaposto note 2"/>
          <p:cNvSpPr>
            <a:spLocks noGrp="1"/>
          </p:cNvSpPr>
          <p:nvPr>
            <p:ph type="body" idx="1"/>
          </p:nvPr>
        </p:nvSpPr>
        <p:spPr>
          <a:noFill/>
          <a:ln/>
        </p:spPr>
        <p:txBody>
          <a:bodyPr/>
          <a:lstStyle/>
          <a:p>
            <a:endParaRPr lang="it-IT" dirty="0"/>
          </a:p>
        </p:txBody>
      </p:sp>
      <p:sp>
        <p:nvSpPr>
          <p:cNvPr id="4" name="Segnaposto piè di pagina 3"/>
          <p:cNvSpPr>
            <a:spLocks noGrp="1"/>
          </p:cNvSpPr>
          <p:nvPr>
            <p:ph type="ftr" sz="quarter" idx="4"/>
          </p:nvPr>
        </p:nvSpPr>
        <p:spPr/>
        <p:txBody>
          <a:bodyPr/>
          <a:lstStyle/>
          <a:p>
            <a:pPr>
              <a:defRPr/>
            </a:pPr>
            <a:r>
              <a:rPr lang="it-IT"/>
              <a:t>De Tommasi - Valle</a:t>
            </a:r>
          </a:p>
        </p:txBody>
      </p:sp>
    </p:spTree>
    <p:extLst>
      <p:ext uri="{BB962C8B-B14F-4D97-AF65-F5344CB8AC3E}">
        <p14:creationId xmlns:p14="http://schemas.microsoft.com/office/powerpoint/2010/main" val="3845751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88137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05400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294875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4228750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685975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522428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807968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77753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261170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842097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384704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4185668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759681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538229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788848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439469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609565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63300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316489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879844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973416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333126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21368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419684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4877529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67125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dirty="0"/>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692016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dirty="0"/>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89346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dirty="0"/>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7155760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dirty="0"/>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147368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75308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841481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4314709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085891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4071097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4524166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41632679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977266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dirty="0"/>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0140485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1503022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5480236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42914431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40491008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8494109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1238523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9418558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4439960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5939000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56714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9166461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3564677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0121106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1963544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99618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dirty="0"/>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endParaRPr lang="it-IT" sz="2000" dirty="0"/>
          </a:p>
        </p:txBody>
      </p:sp>
      <p:sp>
        <p:nvSpPr>
          <p:cNvPr id="65540" name="Segnaposto piè di pagina 3"/>
          <p:cNvSpPr>
            <a:spLocks noGrp="1"/>
          </p:cNvSpPr>
          <p:nvPr>
            <p:ph type="ftr" sz="quarter" idx="4"/>
          </p:nvPr>
        </p:nvSpPr>
        <p:spPr/>
        <p:txBody>
          <a:bodyPr/>
          <a:lstStyle/>
          <a:p>
            <a:pPr>
              <a:defRPr/>
            </a:pPr>
            <a:r>
              <a:rPr lang="it-IT">
                <a:ea typeface="ＭＳ Ｐゴシック" pitchFamily="-1" charset="-128"/>
              </a:rPr>
              <a:t>De Tommasi - Valle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it-IT">
                <a:latin typeface="Times New Roman" pitchFamily="18" charset="0"/>
                <a:ea typeface="+mn-ea"/>
              </a:endParaRPr>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grpSp>
      <p:sp>
        <p:nvSpPr>
          <p:cNvPr id="7197" name="Rectangle 29"/>
          <p:cNvSpPr>
            <a:spLocks noGrp="1" noChangeArrowheads="1"/>
          </p:cNvSpPr>
          <p:nvPr>
            <p:ph type="ctrTitle" sz="quarter"/>
          </p:nvPr>
        </p:nvSpPr>
        <p:spPr>
          <a:xfrm>
            <a:off x="685800" y="1868488"/>
            <a:ext cx="7772400" cy="1600200"/>
          </a:xfrm>
        </p:spPr>
        <p:txBody>
          <a:bodyPr anchorCtr="1"/>
          <a:lstStyle>
            <a:lvl1pPr>
              <a:defRPr/>
            </a:lvl1pPr>
          </a:lstStyle>
          <a:p>
            <a:r>
              <a:rPr lang="it-IT"/>
              <a:t>Fare clic per modificare lo stile del titolo dello schema</a:t>
            </a:r>
          </a:p>
        </p:txBody>
      </p:sp>
      <p:sp>
        <p:nvSpPr>
          <p:cNvPr id="7198"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it-IT"/>
              <a:t>Fare clic per modificare lo stile del sottotitolo dello schema</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endParaRPr lang="it-IT"/>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r>
              <a:rPr lang="it-IT"/>
              <a:t>www.liguria.coni.it</a:t>
            </a:r>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E0D3365D-1FC1-4558-A993-A5B6FF9D0F4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1"/>
          <p:cNvSpPr>
            <a:spLocks noGrp="1" noChangeArrowheads="1"/>
          </p:cNvSpPr>
          <p:nvPr>
            <p:ph type="dt" sz="half" idx="10"/>
          </p:nvPr>
        </p:nvSpPr>
        <p:spPr>
          <a:ln/>
        </p:spPr>
        <p:txBody>
          <a:bodyPr/>
          <a:lstStyle>
            <a:lvl1pPr>
              <a:defRPr/>
            </a:lvl1pPr>
          </a:lstStyle>
          <a:p>
            <a:pPr>
              <a:defRPr/>
            </a:pPr>
            <a:endParaRPr lang="it-IT"/>
          </a:p>
        </p:txBody>
      </p:sp>
      <p:sp>
        <p:nvSpPr>
          <p:cNvPr id="5"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6" name="Rectangle 33"/>
          <p:cNvSpPr>
            <a:spLocks noGrp="1" noChangeArrowheads="1"/>
          </p:cNvSpPr>
          <p:nvPr>
            <p:ph type="sldNum" sz="quarter" idx="12"/>
          </p:nvPr>
        </p:nvSpPr>
        <p:spPr>
          <a:ln/>
        </p:spPr>
        <p:txBody>
          <a:bodyPr/>
          <a:lstStyle>
            <a:lvl1pPr>
              <a:defRPr/>
            </a:lvl1pPr>
          </a:lstStyle>
          <a:p>
            <a:pPr>
              <a:defRPr/>
            </a:pPr>
            <a:fld id="{97F1A5DF-A88B-438A-BBE6-62F560E3A90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768350"/>
            <a:ext cx="1943100" cy="53276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768350"/>
            <a:ext cx="5676900" cy="53276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1"/>
          <p:cNvSpPr>
            <a:spLocks noGrp="1" noChangeArrowheads="1"/>
          </p:cNvSpPr>
          <p:nvPr>
            <p:ph type="dt" sz="half" idx="10"/>
          </p:nvPr>
        </p:nvSpPr>
        <p:spPr>
          <a:ln/>
        </p:spPr>
        <p:txBody>
          <a:bodyPr/>
          <a:lstStyle>
            <a:lvl1pPr>
              <a:defRPr/>
            </a:lvl1pPr>
          </a:lstStyle>
          <a:p>
            <a:pPr>
              <a:defRPr/>
            </a:pPr>
            <a:endParaRPr lang="it-IT"/>
          </a:p>
        </p:txBody>
      </p:sp>
      <p:sp>
        <p:nvSpPr>
          <p:cNvPr id="5"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6" name="Rectangle 33"/>
          <p:cNvSpPr>
            <a:spLocks noGrp="1" noChangeArrowheads="1"/>
          </p:cNvSpPr>
          <p:nvPr>
            <p:ph type="sldNum" sz="quarter" idx="12"/>
          </p:nvPr>
        </p:nvSpPr>
        <p:spPr>
          <a:ln/>
        </p:spPr>
        <p:txBody>
          <a:bodyPr/>
          <a:lstStyle>
            <a:lvl1pPr>
              <a:defRPr/>
            </a:lvl1pPr>
          </a:lstStyle>
          <a:p>
            <a:pPr>
              <a:defRPr/>
            </a:pPr>
            <a:fld id="{BA46D100-CEA3-4882-85F8-CEA0F2FAA7D8}"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768350"/>
            <a:ext cx="7772400" cy="1143000"/>
          </a:xfrm>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1"/>
          <p:cNvSpPr>
            <a:spLocks noGrp="1" noChangeArrowheads="1"/>
          </p:cNvSpPr>
          <p:nvPr>
            <p:ph type="dt" sz="half" idx="10"/>
          </p:nvPr>
        </p:nvSpPr>
        <p:spPr>
          <a:ln/>
        </p:spPr>
        <p:txBody>
          <a:bodyPr/>
          <a:lstStyle>
            <a:lvl1pPr>
              <a:defRPr/>
            </a:lvl1pPr>
          </a:lstStyle>
          <a:p>
            <a:pPr>
              <a:defRPr/>
            </a:pPr>
            <a:endParaRPr lang="it-IT"/>
          </a:p>
        </p:txBody>
      </p:sp>
      <p:sp>
        <p:nvSpPr>
          <p:cNvPr id="6"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7" name="Rectangle 33"/>
          <p:cNvSpPr>
            <a:spLocks noGrp="1" noChangeArrowheads="1"/>
          </p:cNvSpPr>
          <p:nvPr>
            <p:ph type="sldNum" sz="quarter" idx="12"/>
          </p:nvPr>
        </p:nvSpPr>
        <p:spPr>
          <a:ln/>
        </p:spPr>
        <p:txBody>
          <a:bodyPr/>
          <a:lstStyle>
            <a:lvl1pPr>
              <a:defRPr/>
            </a:lvl1pPr>
          </a:lstStyle>
          <a:p>
            <a:pPr>
              <a:defRPr/>
            </a:pPr>
            <a:fld id="{E8384984-ACD3-4BE2-A7C9-F71613A5E50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1"/>
          <p:cNvSpPr>
            <a:spLocks noGrp="1" noChangeArrowheads="1"/>
          </p:cNvSpPr>
          <p:nvPr>
            <p:ph type="dt" sz="half" idx="10"/>
          </p:nvPr>
        </p:nvSpPr>
        <p:spPr>
          <a:ln/>
        </p:spPr>
        <p:txBody>
          <a:bodyPr/>
          <a:lstStyle>
            <a:lvl1pPr>
              <a:defRPr/>
            </a:lvl1pPr>
          </a:lstStyle>
          <a:p>
            <a:pPr>
              <a:defRPr/>
            </a:pPr>
            <a:endParaRPr lang="it-IT"/>
          </a:p>
        </p:txBody>
      </p:sp>
      <p:sp>
        <p:nvSpPr>
          <p:cNvPr id="5"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6" name="Rectangle 33"/>
          <p:cNvSpPr>
            <a:spLocks noGrp="1" noChangeArrowheads="1"/>
          </p:cNvSpPr>
          <p:nvPr>
            <p:ph type="sldNum" sz="quarter" idx="12"/>
          </p:nvPr>
        </p:nvSpPr>
        <p:spPr>
          <a:ln/>
        </p:spPr>
        <p:txBody>
          <a:bodyPr/>
          <a:lstStyle>
            <a:lvl1pPr>
              <a:defRPr/>
            </a:lvl1pPr>
          </a:lstStyle>
          <a:p>
            <a:pPr>
              <a:defRPr/>
            </a:pPr>
            <a:fld id="{52E8F679-854F-4FB3-AE96-540889C844D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31"/>
          <p:cNvSpPr>
            <a:spLocks noGrp="1" noChangeArrowheads="1"/>
          </p:cNvSpPr>
          <p:nvPr>
            <p:ph type="dt" sz="half" idx="10"/>
          </p:nvPr>
        </p:nvSpPr>
        <p:spPr>
          <a:ln/>
        </p:spPr>
        <p:txBody>
          <a:bodyPr/>
          <a:lstStyle>
            <a:lvl1pPr>
              <a:defRPr/>
            </a:lvl1pPr>
          </a:lstStyle>
          <a:p>
            <a:pPr>
              <a:defRPr/>
            </a:pPr>
            <a:endParaRPr lang="it-IT"/>
          </a:p>
        </p:txBody>
      </p:sp>
      <p:sp>
        <p:nvSpPr>
          <p:cNvPr id="5"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6" name="Rectangle 33"/>
          <p:cNvSpPr>
            <a:spLocks noGrp="1" noChangeArrowheads="1"/>
          </p:cNvSpPr>
          <p:nvPr>
            <p:ph type="sldNum" sz="quarter" idx="12"/>
          </p:nvPr>
        </p:nvSpPr>
        <p:spPr>
          <a:ln/>
        </p:spPr>
        <p:txBody>
          <a:bodyPr/>
          <a:lstStyle>
            <a:lvl1pPr>
              <a:defRPr/>
            </a:lvl1pPr>
          </a:lstStyle>
          <a:p>
            <a:pPr>
              <a:defRPr/>
            </a:pPr>
            <a:fld id="{097DE52D-BED8-468E-A46A-FCE6042798C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1"/>
          <p:cNvSpPr>
            <a:spLocks noGrp="1" noChangeArrowheads="1"/>
          </p:cNvSpPr>
          <p:nvPr>
            <p:ph type="dt" sz="half" idx="10"/>
          </p:nvPr>
        </p:nvSpPr>
        <p:spPr>
          <a:ln/>
        </p:spPr>
        <p:txBody>
          <a:bodyPr/>
          <a:lstStyle>
            <a:lvl1pPr>
              <a:defRPr/>
            </a:lvl1pPr>
          </a:lstStyle>
          <a:p>
            <a:pPr>
              <a:defRPr/>
            </a:pPr>
            <a:endParaRPr lang="it-IT"/>
          </a:p>
        </p:txBody>
      </p:sp>
      <p:sp>
        <p:nvSpPr>
          <p:cNvPr id="6"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7" name="Rectangle 33"/>
          <p:cNvSpPr>
            <a:spLocks noGrp="1" noChangeArrowheads="1"/>
          </p:cNvSpPr>
          <p:nvPr>
            <p:ph type="sldNum" sz="quarter" idx="12"/>
          </p:nvPr>
        </p:nvSpPr>
        <p:spPr>
          <a:ln/>
        </p:spPr>
        <p:txBody>
          <a:bodyPr/>
          <a:lstStyle>
            <a:lvl1pPr>
              <a:defRPr/>
            </a:lvl1pPr>
          </a:lstStyle>
          <a:p>
            <a:pPr>
              <a:defRPr/>
            </a:pPr>
            <a:fld id="{B56EBFFC-911C-4C69-AFF6-51768998D6A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1"/>
          <p:cNvSpPr>
            <a:spLocks noGrp="1" noChangeArrowheads="1"/>
          </p:cNvSpPr>
          <p:nvPr>
            <p:ph type="dt" sz="half" idx="10"/>
          </p:nvPr>
        </p:nvSpPr>
        <p:spPr>
          <a:ln/>
        </p:spPr>
        <p:txBody>
          <a:bodyPr/>
          <a:lstStyle>
            <a:lvl1pPr>
              <a:defRPr/>
            </a:lvl1pPr>
          </a:lstStyle>
          <a:p>
            <a:pPr>
              <a:defRPr/>
            </a:pPr>
            <a:endParaRPr lang="it-IT"/>
          </a:p>
        </p:txBody>
      </p:sp>
      <p:sp>
        <p:nvSpPr>
          <p:cNvPr id="8"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9" name="Rectangle 33"/>
          <p:cNvSpPr>
            <a:spLocks noGrp="1" noChangeArrowheads="1"/>
          </p:cNvSpPr>
          <p:nvPr>
            <p:ph type="sldNum" sz="quarter" idx="12"/>
          </p:nvPr>
        </p:nvSpPr>
        <p:spPr>
          <a:ln/>
        </p:spPr>
        <p:txBody>
          <a:bodyPr/>
          <a:lstStyle>
            <a:lvl1pPr>
              <a:defRPr/>
            </a:lvl1pPr>
          </a:lstStyle>
          <a:p>
            <a:pPr>
              <a:defRPr/>
            </a:pPr>
            <a:fld id="{B7B62FA0-8C34-4947-8FB0-1AA2D97A2D9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1"/>
          <p:cNvSpPr>
            <a:spLocks noGrp="1" noChangeArrowheads="1"/>
          </p:cNvSpPr>
          <p:nvPr>
            <p:ph type="dt" sz="half" idx="10"/>
          </p:nvPr>
        </p:nvSpPr>
        <p:spPr>
          <a:ln/>
        </p:spPr>
        <p:txBody>
          <a:bodyPr/>
          <a:lstStyle>
            <a:lvl1pPr>
              <a:defRPr/>
            </a:lvl1pPr>
          </a:lstStyle>
          <a:p>
            <a:pPr>
              <a:defRPr/>
            </a:pPr>
            <a:endParaRPr lang="it-IT"/>
          </a:p>
        </p:txBody>
      </p:sp>
      <p:sp>
        <p:nvSpPr>
          <p:cNvPr id="4"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5" name="Rectangle 33"/>
          <p:cNvSpPr>
            <a:spLocks noGrp="1" noChangeArrowheads="1"/>
          </p:cNvSpPr>
          <p:nvPr>
            <p:ph type="sldNum" sz="quarter" idx="12"/>
          </p:nvPr>
        </p:nvSpPr>
        <p:spPr>
          <a:ln/>
        </p:spPr>
        <p:txBody>
          <a:bodyPr/>
          <a:lstStyle>
            <a:lvl1pPr>
              <a:defRPr/>
            </a:lvl1pPr>
          </a:lstStyle>
          <a:p>
            <a:pPr>
              <a:defRPr/>
            </a:pPr>
            <a:fld id="{5F661A53-7C15-44AA-8835-6C65C266A158}"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it-IT"/>
          </a:p>
        </p:txBody>
      </p:sp>
      <p:sp>
        <p:nvSpPr>
          <p:cNvPr id="3"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4" name="Rectangle 33"/>
          <p:cNvSpPr>
            <a:spLocks noGrp="1" noChangeArrowheads="1"/>
          </p:cNvSpPr>
          <p:nvPr>
            <p:ph type="sldNum" sz="quarter" idx="12"/>
          </p:nvPr>
        </p:nvSpPr>
        <p:spPr>
          <a:ln/>
        </p:spPr>
        <p:txBody>
          <a:bodyPr/>
          <a:lstStyle>
            <a:lvl1pPr>
              <a:defRPr/>
            </a:lvl1pPr>
          </a:lstStyle>
          <a:p>
            <a:pPr>
              <a:defRPr/>
            </a:pPr>
            <a:fld id="{497AC3E2-76C6-44F2-8022-F59F29895D8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1"/>
          <p:cNvSpPr>
            <a:spLocks noGrp="1" noChangeArrowheads="1"/>
          </p:cNvSpPr>
          <p:nvPr>
            <p:ph type="dt" sz="half" idx="10"/>
          </p:nvPr>
        </p:nvSpPr>
        <p:spPr>
          <a:ln/>
        </p:spPr>
        <p:txBody>
          <a:bodyPr/>
          <a:lstStyle>
            <a:lvl1pPr>
              <a:defRPr/>
            </a:lvl1pPr>
          </a:lstStyle>
          <a:p>
            <a:pPr>
              <a:defRPr/>
            </a:pPr>
            <a:endParaRPr lang="it-IT"/>
          </a:p>
        </p:txBody>
      </p:sp>
      <p:sp>
        <p:nvSpPr>
          <p:cNvPr id="6"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7" name="Rectangle 33"/>
          <p:cNvSpPr>
            <a:spLocks noGrp="1" noChangeArrowheads="1"/>
          </p:cNvSpPr>
          <p:nvPr>
            <p:ph type="sldNum" sz="quarter" idx="12"/>
          </p:nvPr>
        </p:nvSpPr>
        <p:spPr>
          <a:ln/>
        </p:spPr>
        <p:txBody>
          <a:bodyPr/>
          <a:lstStyle>
            <a:lvl1pPr>
              <a:defRPr/>
            </a:lvl1pPr>
          </a:lstStyle>
          <a:p>
            <a:pPr>
              <a:defRPr/>
            </a:pPr>
            <a:fld id="{A330B11F-945B-4D63-AFAF-D04BF1EF252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1"/>
          <p:cNvSpPr>
            <a:spLocks noGrp="1" noChangeArrowheads="1"/>
          </p:cNvSpPr>
          <p:nvPr>
            <p:ph type="dt" sz="half" idx="10"/>
          </p:nvPr>
        </p:nvSpPr>
        <p:spPr>
          <a:ln/>
        </p:spPr>
        <p:txBody>
          <a:bodyPr/>
          <a:lstStyle>
            <a:lvl1pPr>
              <a:defRPr/>
            </a:lvl1pPr>
          </a:lstStyle>
          <a:p>
            <a:pPr>
              <a:defRPr/>
            </a:pPr>
            <a:endParaRPr lang="it-IT"/>
          </a:p>
        </p:txBody>
      </p:sp>
      <p:sp>
        <p:nvSpPr>
          <p:cNvPr id="6"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7" name="Rectangle 33"/>
          <p:cNvSpPr>
            <a:spLocks noGrp="1" noChangeArrowheads="1"/>
          </p:cNvSpPr>
          <p:nvPr>
            <p:ph type="sldNum" sz="quarter" idx="12"/>
          </p:nvPr>
        </p:nvSpPr>
        <p:spPr>
          <a:ln/>
        </p:spPr>
        <p:txBody>
          <a:bodyPr/>
          <a:lstStyle>
            <a:lvl1pPr>
              <a:defRPr/>
            </a:lvl1pPr>
          </a:lstStyle>
          <a:p>
            <a:pPr>
              <a:defRPr/>
            </a:pPr>
            <a:fld id="{9127BF4E-9B7F-42F0-B53E-1409B14F364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6700" cy="757238"/>
            <a:chOff x="0" y="0"/>
            <a:chExt cx="5768" cy="477"/>
          </a:xfrm>
        </p:grpSpPr>
        <p:sp>
          <p:nvSpPr>
            <p:cNvPr id="2"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it-IT">
                <a:latin typeface="Times New Roman" pitchFamily="18" charset="0"/>
                <a:ea typeface="+mn-ea"/>
              </a:endParaRPr>
            </a:p>
          </p:txBody>
        </p:sp>
        <p:sp>
          <p:nvSpPr>
            <p:cNvPr id="3"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4"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616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616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grpSp>
      <p:grpSp>
        <p:nvGrpSpPr>
          <p:cNvPr id="1027" name="Group 25"/>
          <p:cNvGrpSpPr>
            <a:grpSpLocks/>
          </p:cNvGrpSpPr>
          <p:nvPr/>
        </p:nvGrpSpPr>
        <p:grpSpPr bwMode="auto">
          <a:xfrm>
            <a:off x="0" y="6180138"/>
            <a:ext cx="9169400" cy="138112"/>
            <a:chOff x="0" y="4032"/>
            <a:chExt cx="5776" cy="87"/>
          </a:xfrm>
        </p:grpSpPr>
        <p:sp>
          <p:nvSpPr>
            <p:cNvPr id="617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7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7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grpSp>
      <p:sp>
        <p:nvSpPr>
          <p:cNvPr id="1028" name="Rectangle 29"/>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9" name="Rectangle 3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175"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Times New Roman" pitchFamily="18" charset="0"/>
                <a:ea typeface="+mn-ea"/>
              </a:defRPr>
            </a:lvl1pPr>
          </a:lstStyle>
          <a:p>
            <a:pPr>
              <a:defRPr/>
            </a:pPr>
            <a:endParaRPr lang="it-IT"/>
          </a:p>
        </p:txBody>
      </p:sp>
      <p:sp>
        <p:nvSpPr>
          <p:cNvPr id="6176"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Times New Roman" pitchFamily="18" charset="0"/>
                <a:ea typeface="+mn-ea"/>
              </a:defRPr>
            </a:lvl1pPr>
          </a:lstStyle>
          <a:p>
            <a:pPr>
              <a:defRPr/>
            </a:pPr>
            <a:r>
              <a:rPr lang="it-IT"/>
              <a:t>www.liguria.coni.it</a:t>
            </a:r>
          </a:p>
        </p:txBody>
      </p:sp>
      <p:sp>
        <p:nvSpPr>
          <p:cNvPr id="6177"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fld id="{F89B20FE-4E72-4477-B17F-8B94174F08C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20"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5"/>
        </a:buBlip>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SzPct val="70000"/>
        <a:buBlip>
          <a:blip r:embed="rId18"/>
        </a:buBlip>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SzPct val="70000"/>
        <a:buBlip>
          <a:blip r:embed="rId19"/>
        </a:buBlip>
        <a:defRPr sz="2000">
          <a:solidFill>
            <a:schemeClr val="tx1"/>
          </a:solidFill>
          <a:latin typeface="+mn-lt"/>
          <a:ea typeface="ＭＳ Ｐゴシック" pitchFamily="-1" charset="-128"/>
        </a:defRPr>
      </a:lvl5pPr>
      <a:lvl6pPr marL="2514600" indent="-228600" algn="l" rtl="0" fontAlgn="base">
        <a:spcBef>
          <a:spcPct val="20000"/>
        </a:spcBef>
        <a:spcAft>
          <a:spcPct val="0"/>
        </a:spcAft>
        <a:buSzPct val="70000"/>
        <a:buBlip>
          <a:blip r:embed="rId19"/>
        </a:buBlip>
        <a:defRPr sz="2000">
          <a:solidFill>
            <a:schemeClr val="tx1"/>
          </a:solidFill>
          <a:latin typeface="+mn-lt"/>
        </a:defRPr>
      </a:lvl6pPr>
      <a:lvl7pPr marL="2971800" indent="-228600" algn="l" rtl="0" fontAlgn="base">
        <a:spcBef>
          <a:spcPct val="20000"/>
        </a:spcBef>
        <a:spcAft>
          <a:spcPct val="0"/>
        </a:spcAft>
        <a:buSzPct val="70000"/>
        <a:buBlip>
          <a:blip r:embed="rId19"/>
        </a:buBlip>
        <a:defRPr sz="2000">
          <a:solidFill>
            <a:schemeClr val="tx1"/>
          </a:solidFill>
          <a:latin typeface="+mn-lt"/>
        </a:defRPr>
      </a:lvl7pPr>
      <a:lvl8pPr marL="3429000" indent="-228600" algn="l" rtl="0" fontAlgn="base">
        <a:spcBef>
          <a:spcPct val="20000"/>
        </a:spcBef>
        <a:spcAft>
          <a:spcPct val="0"/>
        </a:spcAft>
        <a:buSzPct val="70000"/>
        <a:buBlip>
          <a:blip r:embed="rId19"/>
        </a:buBlip>
        <a:defRPr sz="2000">
          <a:solidFill>
            <a:schemeClr val="tx1"/>
          </a:solidFill>
          <a:latin typeface="+mn-lt"/>
        </a:defRPr>
      </a:lvl8pPr>
      <a:lvl9pPr marL="3886200" indent="-228600" algn="l" rtl="0" fontAlgn="base">
        <a:spcBef>
          <a:spcPct val="20000"/>
        </a:spcBef>
        <a:spcAft>
          <a:spcPct val="0"/>
        </a:spcAft>
        <a:buSzPct val="70000"/>
        <a:buBlip>
          <a:blip r:embed="rId19"/>
        </a:buBlip>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http://www.liguria.coni.it/" TargetMode="External"/><Relationship Id="rId7" Type="http://schemas.openxmlformats.org/officeDocument/2006/relationships/image" Target="../media/image50.jp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9.gif"/><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2.jp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8.png"/></Relationships>
</file>

<file path=ppt/slides/_rels/slide7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66.webp"/><Relationship Id="rId4" Type="http://schemas.openxmlformats.org/officeDocument/2006/relationships/image" Target="../media/image8.png"/></Relationships>
</file>

<file path=ppt/slides/_rels/slide7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sz="quarter"/>
          </p:nvPr>
        </p:nvSpPr>
        <p:spPr>
          <a:xfrm>
            <a:off x="642910" y="1892300"/>
            <a:ext cx="7786688" cy="3251189"/>
          </a:xfrm>
        </p:spPr>
        <p:txBody>
          <a:bodyPr/>
          <a:lstStyle/>
          <a:p>
            <a:pPr eaLnBrk="1" hangingPunct="1"/>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sz="2800" dirty="0"/>
            </a:br>
            <a:br>
              <a:rPr lang="it-IT" sz="2800" dirty="0"/>
            </a:br>
            <a:br>
              <a:rPr lang="it-IT" sz="2800" dirty="0"/>
            </a:br>
            <a:br>
              <a:rPr lang="it-IT" sz="2800" dirty="0"/>
            </a:br>
            <a:br>
              <a:rPr lang="it-IT" sz="2800" dirty="0"/>
            </a:br>
            <a:br>
              <a:rPr lang="it-IT" sz="2800" dirty="0"/>
            </a:br>
            <a:br>
              <a:rPr lang="it-IT" sz="2800" dirty="0"/>
            </a:br>
            <a:br>
              <a:rPr lang="it-IT" sz="2800" dirty="0"/>
            </a:br>
            <a:r>
              <a:rPr lang="it-IT" sz="2800" dirty="0"/>
              <a:t>Corso per istruttori di base FIJLKAM</a:t>
            </a:r>
            <a:br>
              <a:rPr lang="it-IT" sz="4000" b="1" dirty="0">
                <a:solidFill>
                  <a:schemeClr val="tx1"/>
                </a:solidFill>
              </a:rPr>
            </a:br>
            <a:r>
              <a:rPr lang="it-IT" sz="4000" b="1" dirty="0">
                <a:solidFill>
                  <a:schemeClr val="tx1"/>
                </a:solidFill>
              </a:rPr>
              <a:t> </a:t>
            </a:r>
            <a:r>
              <a:rPr lang="it-IT" sz="4000" b="1" dirty="0">
                <a:solidFill>
                  <a:srgbClr val="C00000"/>
                </a:solidFill>
              </a:rPr>
              <a:t>Aspetti coordinativi e sviluppo motorio </a:t>
            </a:r>
            <a:br>
              <a:rPr lang="it-IT" sz="4000" b="1" dirty="0">
                <a:solidFill>
                  <a:schemeClr val="tx1"/>
                </a:solidFill>
              </a:rPr>
            </a:br>
            <a:br>
              <a:rPr lang="it-IT" sz="2400" b="1" dirty="0">
                <a:solidFill>
                  <a:srgbClr val="C00000"/>
                </a:solidFill>
              </a:rPr>
            </a:br>
            <a:r>
              <a:rPr lang="it-IT" sz="2400" b="1" dirty="0">
                <a:solidFill>
                  <a:schemeClr val="tx1"/>
                </a:solidFill>
              </a:rPr>
              <a:t>Luca Plutino</a:t>
            </a:r>
            <a:br>
              <a:rPr lang="it-IT" sz="2400" b="1" dirty="0">
                <a:solidFill>
                  <a:schemeClr val="tx1"/>
                </a:solidFill>
              </a:rPr>
            </a:br>
            <a:r>
              <a:rPr lang="it-IT" sz="2400" b="1" dirty="0">
                <a:solidFill>
                  <a:schemeClr val="tx1"/>
                </a:solidFill>
              </a:rPr>
              <a:t>Genova, 26 ottobre 2019</a:t>
            </a:r>
          </a:p>
        </p:txBody>
      </p:sp>
      <p:sp>
        <p:nvSpPr>
          <p:cNvPr id="3075" name="Segnaposto numero diapositiva 3"/>
          <p:cNvSpPr>
            <a:spLocks noGrp="1"/>
          </p:cNvSpPr>
          <p:nvPr>
            <p:ph type="sldNum" sz="quarter" idx="12"/>
          </p:nvPr>
        </p:nvSpPr>
        <p:spPr>
          <a:noFill/>
        </p:spPr>
        <p:txBody>
          <a:bodyPr/>
          <a:lstStyle/>
          <a:p>
            <a:fld id="{0433BA6E-E99E-4A4B-8CA8-73AD6C2D67B4}" type="slidenum">
              <a:rPr lang="it-IT" smtClean="0"/>
              <a:pPr/>
              <a:t>1</a:t>
            </a:fld>
            <a:endParaRPr lang="it-IT"/>
          </a:p>
        </p:txBody>
      </p:sp>
      <p:sp>
        <p:nvSpPr>
          <p:cNvPr id="3076" name="Segnaposto piè di pagina 5"/>
          <p:cNvSpPr>
            <a:spLocks noGrp="1"/>
          </p:cNvSpPr>
          <p:nvPr>
            <p:ph type="ftr" sz="quarter" idx="11"/>
          </p:nvPr>
        </p:nvSpPr>
        <p:spPr>
          <a:noFill/>
        </p:spPr>
        <p:txBody>
          <a:bodyPr/>
          <a:lstStyle/>
          <a:p>
            <a:r>
              <a:rPr lang="it-IT">
                <a:latin typeface="Times New Roman" pitchFamily="-1" charset="0"/>
                <a:ea typeface="ＭＳ Ｐゴシック" pitchFamily="-1" charset="-128"/>
              </a:rPr>
              <a:t>www.liguria.coni.it</a:t>
            </a:r>
          </a:p>
        </p:txBody>
      </p:sp>
      <p:pic>
        <p:nvPicPr>
          <p:cNvPr id="3077" name="Immagine 7"/>
          <p:cNvPicPr>
            <a:picLocks noChangeAspect="1"/>
          </p:cNvPicPr>
          <p:nvPr/>
        </p:nvPicPr>
        <p:blipFill>
          <a:blip r:embed="rId3"/>
          <a:srcRect/>
          <a:stretch>
            <a:fillRect/>
          </a:stretch>
        </p:blipFill>
        <p:spPr bwMode="auto">
          <a:xfrm>
            <a:off x="3214688" y="214313"/>
            <a:ext cx="2862262" cy="1677987"/>
          </a:xfrm>
          <a:prstGeom prst="rect">
            <a:avLst/>
          </a:prstGeom>
          <a:noFill/>
          <a:ln w="9525">
            <a:noFill/>
            <a:miter lim="800000"/>
            <a:headEnd/>
            <a:tailEnd/>
          </a:ln>
        </p:spPr>
      </p:pic>
      <p:sp>
        <p:nvSpPr>
          <p:cNvPr id="3078" name="CasellaDiTesto 5"/>
          <p:cNvSpPr txBox="1">
            <a:spLocks noChangeArrowheads="1"/>
          </p:cNvSpPr>
          <p:nvPr/>
        </p:nvSpPr>
        <p:spPr bwMode="auto">
          <a:xfrm>
            <a:off x="2420938" y="-711200"/>
            <a:ext cx="185737" cy="461962"/>
          </a:xfrm>
          <a:prstGeom prst="rect">
            <a:avLst/>
          </a:prstGeom>
          <a:noFill/>
          <a:ln w="9525">
            <a:noFill/>
            <a:miter lim="800000"/>
            <a:headEnd/>
            <a:tailEnd/>
          </a:ln>
        </p:spPr>
        <p:txBody>
          <a:bodyPr wrap="none">
            <a:spAutoFit/>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0" y="0"/>
            <a:ext cx="9144000" cy="714375"/>
          </a:xfrm>
        </p:spPr>
        <p:txBody>
          <a:bodyPr/>
          <a:lstStyle/>
          <a:p>
            <a:r>
              <a:rPr lang="it-IT" b="1" dirty="0">
                <a:solidFill>
                  <a:srgbClr val="C00000"/>
                </a:solidFill>
              </a:rPr>
              <a:t>Martin</a:t>
            </a:r>
          </a:p>
        </p:txBody>
      </p:sp>
      <p:sp>
        <p:nvSpPr>
          <p:cNvPr id="16387" name="Segnaposto contenuto 2"/>
          <p:cNvSpPr>
            <a:spLocks noGrp="1"/>
          </p:cNvSpPr>
          <p:nvPr>
            <p:ph idx="1"/>
          </p:nvPr>
        </p:nvSpPr>
        <p:spPr>
          <a:xfrm>
            <a:off x="214313" y="1214438"/>
            <a:ext cx="8572500" cy="4114800"/>
          </a:xfrm>
        </p:spPr>
        <p:txBody>
          <a:bodyPr/>
          <a:lstStyle/>
          <a:p>
            <a:pPr algn="ctr">
              <a:buFontTx/>
              <a:buNone/>
            </a:pPr>
            <a:r>
              <a:rPr lang="it-IT" b="1" dirty="0"/>
              <a:t>FASI SENSIBILI</a:t>
            </a:r>
          </a:p>
          <a:p>
            <a:pPr algn="ctr">
              <a:buFontTx/>
              <a:buNone/>
            </a:pPr>
            <a:r>
              <a:rPr lang="it-IT" dirty="0"/>
              <a:t>Le fasi sensibili sono state identificate dallo studioso tedesco Martin nel 1982. Egli stabilì quelle che erano le “fasi sensibili” delle varie Capacità Coordinative e Condizionali, cioè i “momenti” dello sviluppo nei quali queste sono più </a:t>
            </a:r>
            <a:r>
              <a:rPr lang="it-IT" b="1" dirty="0">
                <a:solidFill>
                  <a:srgbClr val="0000FF"/>
                </a:solidFill>
              </a:rPr>
              <a:t>allenabili</a:t>
            </a:r>
          </a:p>
          <a:p>
            <a:pPr>
              <a:buFontTx/>
              <a:buNone/>
            </a:pPr>
            <a:r>
              <a:rPr lang="it-IT" dirty="0"/>
              <a:t> </a:t>
            </a:r>
          </a:p>
          <a:p>
            <a:pPr>
              <a:buFontTx/>
              <a:buChar char="•"/>
            </a:pPr>
            <a:endParaRPr lang="it-IT" dirty="0"/>
          </a:p>
        </p:txBody>
      </p:sp>
      <p:sp>
        <p:nvSpPr>
          <p:cNvPr id="4" name="Segnaposto piè di pagina 3"/>
          <p:cNvSpPr>
            <a:spLocks noGrp="1"/>
          </p:cNvSpPr>
          <p:nvPr>
            <p:ph type="ftr" sz="quarter" idx="11"/>
          </p:nvPr>
        </p:nvSpPr>
        <p:spPr/>
        <p:txBody>
          <a:bodyPr/>
          <a:lstStyle/>
          <a:p>
            <a:pPr>
              <a:defRPr/>
            </a:pPr>
            <a:r>
              <a:rPr lang="it-IT"/>
              <a:t>www.liguria.coni.it</a:t>
            </a:r>
          </a:p>
        </p:txBody>
      </p:sp>
      <p:sp>
        <p:nvSpPr>
          <p:cNvPr id="16389" name="Segnaposto numero diapositiva 4"/>
          <p:cNvSpPr>
            <a:spLocks noGrp="1"/>
          </p:cNvSpPr>
          <p:nvPr>
            <p:ph type="sldNum" sz="quarter" idx="12"/>
          </p:nvPr>
        </p:nvSpPr>
        <p:spPr>
          <a:noFill/>
        </p:spPr>
        <p:txBody>
          <a:bodyPr/>
          <a:lstStyle/>
          <a:p>
            <a:fld id="{228907F1-2662-47F5-A7EC-82C18CFBC8E7}" type="slidenum">
              <a:rPr lang="it-IT" smtClean="0"/>
              <a:pPr/>
              <a:t>10</a:t>
            </a:fld>
            <a:endParaRPr lang="it-IT"/>
          </a:p>
        </p:txBody>
      </p:sp>
      <p:pic>
        <p:nvPicPr>
          <p:cNvPr id="16390" name="Immagine 7"/>
          <p:cNvPicPr>
            <a:picLocks noChangeAspect="1"/>
          </p:cNvPicPr>
          <p:nvPr/>
        </p:nvPicPr>
        <p:blipFill>
          <a:blip r:embed="rId2"/>
          <a:srcRect/>
          <a:stretch>
            <a:fillRect/>
          </a:stretch>
        </p:blipFill>
        <p:spPr bwMode="auto">
          <a:xfrm>
            <a:off x="0" y="0"/>
            <a:ext cx="1371600" cy="8032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a:xfrm>
            <a:off x="0" y="0"/>
            <a:ext cx="9144000" cy="692150"/>
          </a:xfrm>
        </p:spPr>
        <p:txBody>
          <a:bodyPr/>
          <a:lstStyle/>
          <a:p>
            <a:br>
              <a:rPr lang="it-IT" sz="4000" b="1" dirty="0">
                <a:solidFill>
                  <a:srgbClr val="C00000"/>
                </a:solidFill>
                <a:cs typeface="Tahoma" pitchFamily="-1" charset="0"/>
              </a:rPr>
            </a:br>
            <a:r>
              <a:rPr lang="it-IT" sz="4000" b="1" dirty="0" err="1">
                <a:solidFill>
                  <a:srgbClr val="C00000"/>
                </a:solidFill>
                <a:cs typeface="Tahoma" pitchFamily="-1" charset="0"/>
              </a:rPr>
              <a:t>Allenabilità</a:t>
            </a:r>
            <a:r>
              <a:rPr lang="it-IT" sz="4000" b="1" dirty="0">
                <a:solidFill>
                  <a:srgbClr val="C00000"/>
                </a:solidFill>
                <a:cs typeface="Tahoma" pitchFamily="-1" charset="0"/>
              </a:rPr>
              <a:t> quando</a:t>
            </a:r>
            <a:endParaRPr lang="it-IT" sz="4000" b="1" dirty="0">
              <a:solidFill>
                <a:srgbClr val="C00000"/>
              </a:solidFill>
            </a:endParaRPr>
          </a:p>
        </p:txBody>
      </p:sp>
      <p:sp>
        <p:nvSpPr>
          <p:cNvPr id="63491" name="Segnaposto contenuto 2"/>
          <p:cNvSpPr>
            <a:spLocks noGrp="1"/>
          </p:cNvSpPr>
          <p:nvPr>
            <p:ph sz="half" idx="1"/>
          </p:nvPr>
        </p:nvSpPr>
        <p:spPr>
          <a:xfrm>
            <a:off x="0" y="785794"/>
            <a:ext cx="9001156" cy="3286148"/>
          </a:xfrm>
        </p:spPr>
        <p:txBody>
          <a:bodyPr/>
          <a:lstStyle/>
          <a:p>
            <a:pPr>
              <a:buFontTx/>
              <a:buNone/>
            </a:pPr>
            <a:r>
              <a:rPr lang="it-IT" dirty="0"/>
              <a:t>L’età infantile rappresenta un periodo di elevata </a:t>
            </a:r>
            <a:r>
              <a:rPr lang="it-IT" dirty="0" err="1"/>
              <a:t>allenabilità</a:t>
            </a:r>
            <a:r>
              <a:rPr lang="it-IT" dirty="0"/>
              <a:t> per le capacità coordinative, mentre l’età giovanile rappresenta l’inizio per un buon apprendimento delle capacità organico muscolari</a:t>
            </a:r>
          </a:p>
        </p:txBody>
      </p:sp>
      <p:sp>
        <p:nvSpPr>
          <p:cNvPr id="44036" name="Segnaposto piè di pagina 3"/>
          <p:cNvSpPr>
            <a:spLocks noGrp="1"/>
          </p:cNvSpPr>
          <p:nvPr>
            <p:ph type="ftr" sz="quarter" idx="11"/>
          </p:nvPr>
        </p:nvSpPr>
        <p:spPr/>
        <p:txBody>
          <a:bodyPr/>
          <a:lstStyle/>
          <a:p>
            <a:pPr>
              <a:defRPr/>
            </a:pPr>
            <a:r>
              <a:rPr lang="it-IT">
                <a:latin typeface="Times New Roman" pitchFamily="-1" charset="0"/>
                <a:ea typeface="ＭＳ Ｐゴシック" pitchFamily="-1" charset="-128"/>
              </a:rPr>
              <a:t>www.liguria.coni.it</a:t>
            </a:r>
          </a:p>
        </p:txBody>
      </p:sp>
      <p:sp>
        <p:nvSpPr>
          <p:cNvPr id="63493" name="Segnaposto numero diapositiva 4"/>
          <p:cNvSpPr>
            <a:spLocks noGrp="1"/>
          </p:cNvSpPr>
          <p:nvPr>
            <p:ph type="sldNum" sz="quarter" idx="12"/>
          </p:nvPr>
        </p:nvSpPr>
        <p:spPr>
          <a:noFill/>
        </p:spPr>
        <p:txBody>
          <a:bodyPr/>
          <a:lstStyle/>
          <a:p>
            <a:fld id="{61F40B29-B821-42BD-B82D-7F3610DABB90}" type="slidenum">
              <a:rPr lang="it-IT"/>
              <a:pPr/>
              <a:t>11</a:t>
            </a:fld>
            <a:endParaRPr lang="it-IT"/>
          </a:p>
        </p:txBody>
      </p:sp>
      <p:pic>
        <p:nvPicPr>
          <p:cNvPr id="63494" name="Immagine 7"/>
          <p:cNvPicPr>
            <a:picLocks noChangeAspect="1"/>
          </p:cNvPicPr>
          <p:nvPr/>
        </p:nvPicPr>
        <p:blipFill>
          <a:blip r:embed="rId3"/>
          <a:srcRect/>
          <a:stretch>
            <a:fillRect/>
          </a:stretch>
        </p:blipFill>
        <p:spPr bwMode="auto">
          <a:xfrm>
            <a:off x="0" y="0"/>
            <a:ext cx="1371600" cy="803275"/>
          </a:xfrm>
          <a:prstGeom prst="rect">
            <a:avLst/>
          </a:prstGeom>
          <a:noFill/>
          <a:ln w="9525">
            <a:noFill/>
            <a:miter lim="800000"/>
            <a:headEnd/>
            <a:tailEnd/>
          </a:ln>
        </p:spPr>
      </p:pic>
      <p:pic>
        <p:nvPicPr>
          <p:cNvPr id="63495" name="Picture 2" descr="http://www.softballinside.com/sites/default/files/styles/1200px_content/public/evoluzionebambino.jpg?itok=IU6ZzHZb"/>
          <p:cNvPicPr>
            <a:picLocks noChangeAspect="1" noChangeArrowheads="1"/>
          </p:cNvPicPr>
          <p:nvPr/>
        </p:nvPicPr>
        <p:blipFill>
          <a:blip r:embed="rId4"/>
          <a:srcRect/>
          <a:stretch>
            <a:fillRect/>
          </a:stretch>
        </p:blipFill>
        <p:spPr bwMode="auto">
          <a:xfrm>
            <a:off x="0" y="4114800"/>
            <a:ext cx="9144000" cy="2047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a:xfrm>
            <a:off x="0" y="0"/>
            <a:ext cx="9144000" cy="692150"/>
          </a:xfrm>
        </p:spPr>
        <p:txBody>
          <a:bodyPr/>
          <a:lstStyle/>
          <a:p>
            <a:br>
              <a:rPr lang="it-IT" sz="4000" b="1" dirty="0">
                <a:solidFill>
                  <a:srgbClr val="C00000"/>
                </a:solidFill>
                <a:cs typeface="Tahoma" pitchFamily="-1" charset="0"/>
              </a:rPr>
            </a:br>
            <a:r>
              <a:rPr lang="it-IT" sz="4000" b="1" dirty="0">
                <a:solidFill>
                  <a:srgbClr val="C00000"/>
                </a:solidFill>
                <a:cs typeface="Tahoma" pitchFamily="-1" charset="0"/>
              </a:rPr>
              <a:t>Errore</a:t>
            </a:r>
            <a:endParaRPr lang="it-IT" sz="4000" b="1" dirty="0">
              <a:solidFill>
                <a:srgbClr val="C00000"/>
              </a:solidFill>
            </a:endParaRPr>
          </a:p>
        </p:txBody>
      </p:sp>
      <p:sp>
        <p:nvSpPr>
          <p:cNvPr id="63491" name="Segnaposto contenuto 2"/>
          <p:cNvSpPr>
            <a:spLocks noGrp="1"/>
          </p:cNvSpPr>
          <p:nvPr>
            <p:ph sz="half" idx="1"/>
          </p:nvPr>
        </p:nvSpPr>
        <p:spPr>
          <a:xfrm>
            <a:off x="0" y="785794"/>
            <a:ext cx="9001156" cy="1928826"/>
          </a:xfrm>
        </p:spPr>
        <p:txBody>
          <a:bodyPr/>
          <a:lstStyle/>
          <a:p>
            <a:pPr>
              <a:buFontTx/>
              <a:buNone/>
            </a:pPr>
            <a:r>
              <a:rPr lang="it-IT" dirty="0"/>
              <a:t>Lasciarsi scappare l’opportunità delle fasi sensibili significa che:</a:t>
            </a:r>
          </a:p>
          <a:p>
            <a:pPr>
              <a:buFontTx/>
              <a:buNone/>
            </a:pPr>
            <a:r>
              <a:rPr lang="it-IT" i="1" dirty="0"/>
              <a:t>Ciò che non apprende Pierino, è assai probabile che Pietro non l’apprenderà più</a:t>
            </a:r>
          </a:p>
        </p:txBody>
      </p:sp>
      <p:sp>
        <p:nvSpPr>
          <p:cNvPr id="44036" name="Segnaposto piè di pagina 3"/>
          <p:cNvSpPr>
            <a:spLocks noGrp="1"/>
          </p:cNvSpPr>
          <p:nvPr>
            <p:ph type="ftr" sz="quarter" idx="11"/>
          </p:nvPr>
        </p:nvSpPr>
        <p:spPr/>
        <p:txBody>
          <a:bodyPr/>
          <a:lstStyle/>
          <a:p>
            <a:pPr>
              <a:defRPr/>
            </a:pPr>
            <a:r>
              <a:rPr lang="it-IT">
                <a:latin typeface="Times New Roman" pitchFamily="-1" charset="0"/>
                <a:ea typeface="ＭＳ Ｐゴシック" pitchFamily="-1" charset="-128"/>
              </a:rPr>
              <a:t>www.liguria.coni.it</a:t>
            </a:r>
          </a:p>
        </p:txBody>
      </p:sp>
      <p:sp>
        <p:nvSpPr>
          <p:cNvPr id="63493" name="Segnaposto numero diapositiva 4"/>
          <p:cNvSpPr>
            <a:spLocks noGrp="1"/>
          </p:cNvSpPr>
          <p:nvPr>
            <p:ph type="sldNum" sz="quarter" idx="12"/>
          </p:nvPr>
        </p:nvSpPr>
        <p:spPr>
          <a:noFill/>
        </p:spPr>
        <p:txBody>
          <a:bodyPr/>
          <a:lstStyle/>
          <a:p>
            <a:fld id="{61F40B29-B821-42BD-B82D-7F3610DABB90}" type="slidenum">
              <a:rPr lang="it-IT"/>
              <a:pPr/>
              <a:t>12</a:t>
            </a:fld>
            <a:endParaRPr lang="it-IT"/>
          </a:p>
        </p:txBody>
      </p:sp>
      <p:pic>
        <p:nvPicPr>
          <p:cNvPr id="63494" name="Immagine 7"/>
          <p:cNvPicPr>
            <a:picLocks noChangeAspect="1"/>
          </p:cNvPicPr>
          <p:nvPr/>
        </p:nvPicPr>
        <p:blipFill>
          <a:blip r:embed="rId3"/>
          <a:srcRect/>
          <a:stretch>
            <a:fillRect/>
          </a:stretch>
        </p:blipFill>
        <p:spPr bwMode="auto">
          <a:xfrm>
            <a:off x="0" y="0"/>
            <a:ext cx="1371600" cy="803275"/>
          </a:xfrm>
          <a:prstGeom prst="rect">
            <a:avLst/>
          </a:prstGeom>
          <a:noFill/>
          <a:ln w="9525">
            <a:noFill/>
            <a:miter lim="800000"/>
            <a:headEnd/>
            <a:tailEnd/>
          </a:ln>
        </p:spPr>
      </p:pic>
      <p:sp>
        <p:nvSpPr>
          <p:cNvPr id="59394" name="AutoShape 2" descr="Risultati immagini per cane grosso e cane piccolo"/>
          <p:cNvSpPr>
            <a:spLocks noChangeAspect="1" noChangeArrowheads="1"/>
          </p:cNvSpPr>
          <p:nvPr/>
        </p:nvSpPr>
        <p:spPr bwMode="auto">
          <a:xfrm>
            <a:off x="155575" y="-1371600"/>
            <a:ext cx="2638425" cy="28575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9396" name="AutoShape 4" descr="Risultati immagini per cane grosso e cane piccolo"/>
          <p:cNvSpPr>
            <a:spLocks noChangeAspect="1" noChangeArrowheads="1"/>
          </p:cNvSpPr>
          <p:nvPr/>
        </p:nvSpPr>
        <p:spPr bwMode="auto">
          <a:xfrm>
            <a:off x="155575" y="-1371600"/>
            <a:ext cx="2638425" cy="28575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9398" name="AutoShape 6" descr="Risultati immagini per cane grosso e cane piccolo"/>
          <p:cNvSpPr>
            <a:spLocks noChangeAspect="1" noChangeArrowheads="1"/>
          </p:cNvSpPr>
          <p:nvPr/>
        </p:nvSpPr>
        <p:spPr bwMode="auto">
          <a:xfrm>
            <a:off x="155575" y="-1371600"/>
            <a:ext cx="2638425" cy="28575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9400" name="AutoShape 8" descr="Risultati immagini per cane grosso e cane piccolo"/>
          <p:cNvSpPr>
            <a:spLocks noChangeAspect="1" noChangeArrowheads="1"/>
          </p:cNvSpPr>
          <p:nvPr/>
        </p:nvSpPr>
        <p:spPr bwMode="auto">
          <a:xfrm>
            <a:off x="155575" y="-1371600"/>
            <a:ext cx="2638425" cy="28575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9401" name="Picture 9" descr="C:\Users\Asus\Desktop\cane.jpg"/>
          <p:cNvPicPr>
            <a:picLocks noChangeAspect="1" noChangeArrowheads="1"/>
          </p:cNvPicPr>
          <p:nvPr/>
        </p:nvPicPr>
        <p:blipFill>
          <a:blip r:embed="rId4"/>
          <a:srcRect/>
          <a:stretch>
            <a:fillRect/>
          </a:stretch>
        </p:blipFill>
        <p:spPr bwMode="auto">
          <a:xfrm>
            <a:off x="3214678" y="2643182"/>
            <a:ext cx="2928958" cy="31730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0" y="0"/>
            <a:ext cx="9144000" cy="714375"/>
          </a:xfrm>
        </p:spPr>
        <p:txBody>
          <a:bodyPr/>
          <a:lstStyle/>
          <a:p>
            <a:r>
              <a:rPr lang="it-IT" b="1" dirty="0">
                <a:solidFill>
                  <a:srgbClr val="C00000"/>
                </a:solidFill>
              </a:rPr>
              <a:t>Capacità coordinative</a:t>
            </a:r>
          </a:p>
        </p:txBody>
      </p:sp>
      <p:sp>
        <p:nvSpPr>
          <p:cNvPr id="4" name="Segnaposto piè di pagina 3"/>
          <p:cNvSpPr>
            <a:spLocks noGrp="1"/>
          </p:cNvSpPr>
          <p:nvPr>
            <p:ph type="ftr" sz="quarter" idx="11"/>
          </p:nvPr>
        </p:nvSpPr>
        <p:spPr/>
        <p:txBody>
          <a:bodyPr/>
          <a:lstStyle/>
          <a:p>
            <a:pPr>
              <a:defRPr/>
            </a:pPr>
            <a:r>
              <a:rPr lang="it-IT"/>
              <a:t>www.liguria.coni.it</a:t>
            </a:r>
          </a:p>
        </p:txBody>
      </p:sp>
      <p:sp>
        <p:nvSpPr>
          <p:cNvPr id="17412" name="Segnaposto numero diapositiva 4"/>
          <p:cNvSpPr>
            <a:spLocks noGrp="1"/>
          </p:cNvSpPr>
          <p:nvPr>
            <p:ph type="sldNum" sz="quarter" idx="12"/>
          </p:nvPr>
        </p:nvSpPr>
        <p:spPr>
          <a:noFill/>
        </p:spPr>
        <p:txBody>
          <a:bodyPr/>
          <a:lstStyle/>
          <a:p>
            <a:fld id="{A8C79DAB-49F8-4262-9C53-82382BD9ABA3}" type="slidenum">
              <a:rPr lang="it-IT" smtClean="0"/>
              <a:pPr/>
              <a:t>13</a:t>
            </a:fld>
            <a:endParaRPr lang="it-IT"/>
          </a:p>
        </p:txBody>
      </p:sp>
      <p:pic>
        <p:nvPicPr>
          <p:cNvPr id="17413" name="Immagine 7"/>
          <p:cNvPicPr>
            <a:picLocks noChangeAspect="1"/>
          </p:cNvPicPr>
          <p:nvPr/>
        </p:nvPicPr>
        <p:blipFill>
          <a:blip r:embed="rId3"/>
          <a:srcRect/>
          <a:stretch>
            <a:fillRect/>
          </a:stretch>
        </p:blipFill>
        <p:spPr bwMode="auto">
          <a:xfrm>
            <a:off x="0" y="0"/>
            <a:ext cx="1371600" cy="803275"/>
          </a:xfrm>
          <a:prstGeom prst="rect">
            <a:avLst/>
          </a:prstGeom>
          <a:noFill/>
          <a:ln w="9525">
            <a:noFill/>
            <a:miter lim="800000"/>
            <a:headEnd/>
            <a:tailEnd/>
          </a:ln>
        </p:spPr>
      </p:pic>
      <p:pic>
        <p:nvPicPr>
          <p:cNvPr id="17414" name="Picture 2" descr="C:\Users\Asus\Desktop\Seminario didattica insegnamento 27-11-15\FASI SENSIBILI 1 martin 82.jpg"/>
          <p:cNvPicPr>
            <a:picLocks noGrp="1" noChangeAspect="1" noChangeArrowheads="1"/>
          </p:cNvPicPr>
          <p:nvPr>
            <p:ph idx="1"/>
          </p:nvPr>
        </p:nvPicPr>
        <p:blipFill>
          <a:blip r:embed="rId4"/>
          <a:srcRect/>
          <a:stretch>
            <a:fillRect/>
          </a:stretch>
        </p:blipFill>
        <p:spPr>
          <a:xfrm>
            <a:off x="571500" y="790575"/>
            <a:ext cx="5357813" cy="5305425"/>
          </a:xfrm>
          <a:noFill/>
        </p:spPr>
      </p:pic>
      <p:sp>
        <p:nvSpPr>
          <p:cNvPr id="17415" name="AutoShape 4" descr="data:image/jpeg;base64,/9j/4AAQSkZJRgABAQAAAQABAAD/2wCEAAkGBxQTEhUUExQWFhUUFxwXGBgYGBgYGhwYFxgXFxcYHBoaHCggHBolGxQUITEhJSkrLi4uFx8zODMsNygtLisBCgoKBQUFDgUFDisZExkrKysrKysrKysrKysrKysrKysrKysrKysrKysrKysrKysrKysrKysrKysrKysrKysrK//AABEIALcBEwMBIgACEQEDEQH/xAAcAAABBQEBAQAAAAAAAAAAAAAEAAIDBQYHAQj/xABFEAABAwIDBAgDBQYEBAcAAAABAgMRACEEEjEFQVFhBhMicYGRobEywdEHFEJi8CNScoLh8UOSorIkY8LiFRYzNFNzk//EABQBAQAAAAAAAAAAAAAAAAAAAAD/xAAUEQEAAAAAAAAAAAAAAAAAAAAA/9oADAMBAAIRAxEAPwDlhzQeynSDH0qNzDLIEZjG6pGcQM4G7n7Vo8AEkaUFVgcN2QSpSV7xP11qvxuJUlRAAA960m1WUpbKxAUNDAkVHjejS3W0qalSozFSlWNpsONBTJSSAoAnxA+VeuuCL6eEe01MrZ7jaUlYXpcQYA491CNMdcvKm0XKgLUDi0FDlT8FiktutqVMIUFQCJMd9qIxmBLUAAQRqN57tRU+yuixdJLqijkmCb6a2FAHj3At1boCkpUokA637jHlQYKlGI8pPzq92rsRxlPaylG5V/Xgaz7OIJ4R40DtNaZPEj9eFTxw96Z1c3yz3QYoIXVbq8SuK8c10ppFB6BNRq1p6RTFi9B4aaa9IptAq9FKkKD2vK9FKgkSanns0MkTUpVag9zWio1GlXlB5XopKFIUD0CimU1ChNHYZm0lQHIzPoIoJcM1xq1wmo0IG46VFh9nKU31lssx8Qmf4daIZwRkJFpO8gCgmxK86rC/BIig8QIBBseFXOLS41KkqCbZSUEXHIm/lVK+Cd/fNzQU61XpU9xkgmwpUFWtSiJ3Vf7LxPZgxoI4145j0G6mm/MfNM1O0hpV+pH+ZA9cwmgH2+/LW8XHcas+gDzna6xSikphAUqBI130M9hmSClTbvMBajf/ADEUTs3qUDKlx1vn2jHmmKC26fY5SGUhKTmPZUQCQE/xG8TWU6JvdpSSNd/nWpXiWywWC+CFA9sjtEneqSJPlVJg+iMk5MS0e8EexNAT0lH7NMW3yOVWXRx7OmRrv74qrd6IYkpypW0pMyYUR8qGb2BtBuzc20CHEf8AVFBpekzhVgl/mgdxmDWdwnQ7IErxDgbQv4VAFV4mCBp40LicFtLKpKkPEHUQlQJ/lmrjEvYl3DtNqaKS2qbpWJEEX7POgzWD2T1z6kBxKQPxHhyA1q6x/QvEMoKwkOt6lSDcDjlifKaCXsd1s9dKITcjNBieB1rr/QPE9YzeD4zbhEUHDUYIrVCLk/rX51Yt7Fw5TlRiyt0fEEMvOIB4ApTfvrSfaV0eTg30vND9i9MomIVcqE65Tr51c9DMTtJ5lKcO7h8GwgQnMEqUrvlJ84FBzPHbLcaJBAUE3KkSoCdM1gUHkoA1XrF67l0kxuJw7STiVsOJUFBx5vJ+1CQcjRSU2Nzp5CuSYHZpxOYMoUVpBXlAJ7IuRygUFORUZqYimLRQR17NeZa9Iig9pIN68pyBqaBTSJpteigU06a8y09KaBV6mkUVOy1NA5irLC4bNHPhUGGajUaca0S8CphDS15cr6M4EzAtAUI7Kr6d9BZ7I6OLKZyzReJwBQO0kT5W7qv+g/SRhGFAcCQoKIsSZjS2URrxqu23tQYhwlPwi3CgzuIkfBF9ZA+dV7jByZzYTAned9XOOCUpuT3CPeaq8ZiVZAm8J+EEzE60FG4pMm9KpCwTf5UqBPuKXGZIAkW7qledUpJGUAC/aBgx4/KoF4gBXbVv3f3qQtJ3TfgCdd00BTCkApcKIEEdmDqI0mvCEZDlJSU31MmeRtT8P2UiUEQLyKLwSWlp7cGdQTFqATCKXY9sgi8DNHeN1FKCgQpRBBtBAmrXZSENq/ZgEE6g2AjeJ9qWMSkqJUbA9nhPCABQDOYMrWA0EJgAkKTr5VCxs3Fu4jq2lhEC5C1IFuIF5ozY2JHX36oHS4IVB4KvR+zFxiMye0UrPHxFALimMUwsNrdUrfmkQe7ObnwopnFvAZ+tdCeaEK9Eoqx2xtdhZSlxKSpCrHKVEHxtVwxh1KIU2exlkwPa1u6gEwuOeCZU6yB/zmVonzUkVbYJTmayMNmgGUjKYO+2YxQmzsQV50lRJmE3PqkgQauNmYQZwYlQF1mMxj2HIUA+19lJxQSMThGnMlx+1Vad47AHrVMvoDgVH/2TqP8A63Ugd8dbfyrYYpYQRxUY7zRCABMm9BiNo9AcA40hsJfaKFZs6e0o2IymQoEX3RpUHRrZeHwDi0svKcWpSUqCgAsA8UCDl5xFdAdYQsgk6C3fxrM4XBt/e38qkdcFBQ+HMEwBlO+CKDkH2i7PS3tB4JASlZC7QYzAZrDS8mKpdoBb7yUsIMJAS2AAnQTJ5zJJrffahgkF51YSesCQbd2+s90OwqVtvulaULQgpazqABURQRP7ObxL7pScsJQDlAylVusM2vzAuRVb0g6OnD9pJzN8TEg8xV5sXGNtqWgiVLInTKLdq++9HdJlAtCCD2geOh/tQc7y16BFWisIpZJsb3MjNc8JkgctKa/gO2oNnOlA7SjAvyE6TQVqRTkpqRLR3CkpB1IPfQeFMWr1KK9bFEJRaggIoloUxDd9dKObCfCgkYRe5puJdzWKrbpv41JicWkWSm53k3inYUpVcoAA036UFls4jq0hcDKLZQB3ab++rbBYUnQWI1PztVWrGqWmyEpH5U/OisCtRE3M2Ot6CTGtwkJKhrrf3qudUINzbn/Sj8bhlJgm0nfw5edB7QbI4QRzoK3LzpU4Nc/elQVDjKgSJSeYuPCjcEpYEJyzzmnfe0pVmKUm2kH60jtFJklKfIgem+gPbxSsp7M2vE+l6BfaUhtSigEESJmeVxFqKXtZGXIUi4sQY7ptNGYvGB9gtJNzAuZFtw/RoMjhsa4hQKVEHlW5wGOcebBSntcRJ7yRuFY7DbHdUqMpSBJzKlKYTqZOorpmytmnCJSmCQQDMKvbWxga6GgWyMEsrutoK1ga+X96tm9kIkqCgkgwoxF/EUSy8YJJF7SUyB48aMSmFBSurneowARzA9KCoPRpK1Schg/vXJ56VotkYVbNo7PeDHdRTeUA5jnniExG7x8qQKZkDLwsP1u3UDDscKXnDriZMlM2J8R86LweDCVFQWSCNDEDjzqRJGX4rxrO+vG23CghZF0kTpqKDnu3ftbZQ6W2mC71a8pWpQSnsmCUgSTviYrdM7VbebSpP40hQ3T38a+ZsaxldcQLhLi0zxAURPpXU/szxK3WC0bBsyCTMhXfzoOoYV4cOWm/6VyPpcQnGY10CS0UkEfEnsJAUDqN9dZwnZygxKuXCuX9K20ffMYmTLjZmYgFKRQYnaPSUupPxlZBBUozrzmaz5Vpyrxui9osBLigNBHsKC32BikaFAJGhNe7ebB/aABKhwGtUeGK57Mk8ACT5CicaXQkdYlaZNsyVJ96AcYpQ0JnSQYPmKuRtpClrKU9WFNpSE6yUiCTA31niae0e0DuoLVKzut5U9TSjIPvpUWGxaUkmCSbQRb3qb/xA8Ne6gCVhlTYTzirTZ2xHnkq6tEhOvaSPc68qDcx5KYAVP8AEPbL86q2sQtHwqULzYkX42oLvE7IcZUEuJKCRInh+uNT4cJAOYC2+d3KoUbXK20gpQpQ1UsFZ9TTVv5rENgb4QkeGk0EL+IStRuAOfDhRrDogR2u4T4RTcLiFzIUhP8AC22IjS4RIopWOdKSfvD1j/8AIv0oJoWqClp1Sd8NLj0EUc+hyAUMOCPyhN+F4qhfxjy1KWp5azxK1KNuM0w4hZT8Z475oLVx56wWgJj99xtHuoUA5i1kwVNj+dK/9hNBFSlaqPeahKiFWN95E/OgM+8q4t/rwpUKFGlQJawqyoHdUoZGXUnhYigmRltBP67qNZdyzMHfAoCUYJKgCopTH5Tp53q/6CMsAuurMpQbbhHdrJrK4nEEoBH4rWpxOQJQNwJPNRt6UGrxDyXVrUACEkkDgYzgxFkkKSO+/AVsFNZm2odhSUmZMBXAEnurl+z3SVpypJKuzGYpmLAzwrd7UceYDWVsuD/EhM3VBGXXs7vCgvtn4oqbAeKAbXGWCOAhR9aMbeZXZWVE9lJza/LdWKw20nushCFlAupKgUEHkRIqo2ltj7xi0MrBS2XAFhYTM777t1+dBu9tdMcNh3OpcBKoGbIJSBu7Q1nlMVpGCVo+ACwWIi+8XJ1ish0b+zVC0LDyglJWooQgDMlOY5e2dREaVVbS6ROM41eHlIDEpzEAkpgQeVo3mg6Z1SlDS3Kxms30z267h8I44kiQMgEgwpVgVD1qgZ6TrDD3VtOB4ALCcoKVImSvlIm4tyqswm0//EMQ02kENtgvOz1f4B2UylItJ3mg5qknNO8mTzJMn3r6F+yjZLacAhRR+0clZJF7EhI5CN3fXF0tFzEqBASVOGZgASoyJNrV9CdF9osKSGmloMJEBJBtETa26LcKAhTXaH5a5D0pbR9/xSnXmUgggDP+0koECAZvHCuoNY1ZdyLEEWN5uKwnSfAZ8W6Z1I3aWFBxwII3HxBFTYpzMpRnU11rEMlwiEkKiCdRAsOzlF/Gsj0w2GpppDqj8ZUIiCMu/wBaCh2HtEsOBSbnnIHpRW2ce48k5lfiCssz7mqHNGlaDo7tEhQBuN4t8xQZ3OOVOGk10nBEdYlQSFQbggEGbfOosZsTKtQJHZP7vjxoOfIVU6HBW2a2Q0ttSTdShCSAAB8zWZ2rsgsEAqCs2loPlQCNonSpMNspTzqW0pJUowAKYwsI1BvVvhVFKkrQVAjQgkRQdMwXQvZSGUlQVnSO0lbvaJHxWSYnkKyG3ujmCUCvCYlbSpu3iEkJ/lcCZHjPeKGwuIUpRWSVL4m576rMXtF5axnXIk7kiPEAGgqnEKQvKoXHAggjiCCQRzFTMPGIJNzROMYKlApggDcZ58e+vMBgCr4uPGKANI7V48qJaaG8+X9jUj+BhRvPDW9RYVsleXf40BSGASbEi/Cfaq1YEzVni0XgXjem1AFmDc+dBFFKjE4ccRSoKVlxRmPkKnQBHxQeYm/lUBUJ7udPcbvKTziZNBN1yusRnPwnXS3hTjiO2VDjKdN2mvdUSWuypWsCd+ptQwVHGg1uwFJC0FbmXMoDtQE63lR3CZMVddP9pBssdW5mC0q7SFz8Ck2sr830rnrOZSgBPAamtF0laCuqTP7RttIJV2SZEiRcgwU3PKgD2jj7NqSpQUe0owE35EKJPjFVWKxSlqKie0TM754zxpzmHsSSBFDRQdv+ybb7amcr+IQHEkgZ1AGP4jWM6VY8qx+IyFC05yQEgOpV2RvM210iq3o8wtKUlsJMqAMnKdRIBIibVcbcx68KQpGVKnJuEyqOapg6bqDPNbeUElLequzYrCkjckJmPKrbY7GISkobbIW4AHM4UgpbbOYAKIEEkzN91CI20t4w8lC+BCEeoI9q0OwmgUSSgBHC2dN98T4GaDK4Z9bTqsyUibqQ6JSoG8K5c9d9bvoB0paGIRhmQ6EOaJcKVJQqCpYQqZymLSJJ8651tl3rMS4QCBmhKeATCQPSpsOsYfFIUhxKwgpVnTcTAKgOMHMKDvmNkOKUojMeFgAN/fXOsdtlh3EKKFOwSRMAplNiZC5g/wANQdJNq7SGKeHVvKw6lFKQGisZSI/AJjXWpejOwl5QsMBJIOoWm3ApUbUB/wB7YQCpbjsAWiwnmZmO6K5z0r2wH19jMUjeZj1Jre7c6NYjEAoSgJ7kwJGlYranQt5hGZ5SU78o5c6DKE1PhHigggkHkSPaolgTavUEb6DpfRLaQWpAKlajUdnXfJ0rT45ltTjiwVpk9nLu3HTdXPeheMAXGg4nL/1aV1dhCVGUZA3lFpQbxfdOvGgzeIabJlJUkwLwSSd5Jmm4jACUhbs5k5wCM0A2uFGxrUuYIEaoPCyPpU2D2eqVSQpOUhIhNleCdKDjONwSPvDqMwhCSUqAABMBRt5jvoBt6NDP6512RvoajrVOZUSQb5b3ifw8jXOum+zAy+EpSlIInsgJHpvoD/s7SlzEkLVEIJFt8gexNN6S7FyYpzICoKIIMWkgT6zQfRBCk4hEEAq7N9L7q1e2ugOJfd6zKDIiQ4i3AgKIO+gyb+CX+6pJBuCkE5eRFyO8UNnU1mhM99j33q8c+zjGD/AFvxZ2z7Gab/5Hxua6HYIjeR55ooKHEY7sgwZ4TF6Gw2PBcgpgqEbq1DfQ3HOZkdU4rJdJcsO4AmD60M50cewsqcQUFQ+JTRMHWBokDnQVCljOEAGQb2NPxY3CPICiGsY5chLS9xga87Gn7XafZgvYdKcwlIJIJHGL+tBVKZE6jzr2h1Y4z8IHKlQBYjAOzJBI42qVnZjivhA9qu29qEaRRzG1lRE24bqDO4vCqaw6wtJBzJAnTWTHgKnwvRl4oQsAQu8nQJOhJ3VP0ux6nUNpme0TA4xA961GD2ipCEN5oyJCbaWF/WaDKbOwSmcahqEqUuABmyp7WhzRug7jV5iejKnMQ4pxKikqJHZV3QYEndeoekwLgS8knrWSCD+WZjwN/PjWtx2OzN4Z8SA+0FW0zJ7Kt/d50GF6T9GXUFJbbcUFC4ShRAjuFqoU7KeBEtOCTvSofKurNY2ePtRIxUeNBkMDshSCyUmZWJCcxi4uewAKvuk3RFx9QUnKdPxAbr7oq5bx57v131OjH6X9vrQYpj7O3QZLjQHMkkeQrZbN6MttNBKnUrMawQJPCDRbeLnX2qfre+g5psPoyp5/HZXGy4z1mRCpBKlWSriEjNrfdVCvYj+GxLTKwlTpIUEpJUDeRuFbvA4VTe21qRMO4YuGBIicpk7oKUmjulKA2/hcURdDqUKN7pWcvoSPKgxyejOPVjVODDOoC3CsqBSkXvc5xaui4To87lGdcEHQqJ9iZ860uLT+0MReDHhUcxe3nQU2L2QG0FS3Bx0PneuI9MsaFvEBWYDfEVtPtI6WG7TZ5EjSuWrM3N5oG0qVeigmYcKSCJkV1T7Pem4kMugA6AwBPpXKUmrXo7sl3EPJS1YgyVXgUH04hQIkb/1ur0czVZsDCONNhLiwuBrBHzq0zUDso0rlH2wYFDXVPSSpSsgTFogkmd2nrXV+sFc5+2s/8O0B8RdBTGuh0FAL0F6HLWGn3FpSbK6vKSYiQCZ1vpXVAgVyrYnTJzAIZTtBlSUrAhwTKeGdJ5cJ7q6dhMW2+2laFJWhYkEQoEfOgnTFJxwJEqIA4mvGm0pEJASOAAHtUgVzoEy6CJTcHeKmCzUWavZoJM9B4jZbCyStlpRVqVISSe8kVPmpqnwN/rQVa+h+zyZOCw5J/wCUj6Uqs/vCePvSoPl5CaMZgXtVD1vFw+AqVDqN6iTzSD86CyRtNv7w0VA5G1gqtMiRMDwrUOAlaiN5J75NYxvFJHD/APNP1qwb26Uj4weXV/8AfQaYMiOHePrTcJt5PVIwSh2mHVZTuyOSqPPLWa/8wOH4QD/J9VVA3iD1vWlpS1zN7C2lkjdQdARb6zPtUn31IMSn9eNYtW2cQbhqB/Co+tQLcxDn+Es9wy+w+dB0NGJRxTPeKJYUDoRXNmGcb+BvLzOWfMk1a4LZ+O3vJTzBn0SKDeIXGpA/XCiA8P0KyDGzcXHaxY8GpPnm+VOXs182++LHchv5QaAbaO03nNrshuUJahBN7pIK3NNxBA8K0PTd7/g16AykpJE9qRGm+qrAbIdbJU3iEZjqpTIUo+IWKbtTYb+K7LmM7AMlLbAT4mVlU+YoN8xtJDrbTiFg520kiQSDGhipuu4x3Gsz0fwrOEa6poiJJJMkknUnSrj72IsJPL6CglxmzWXR220nwBrnfT3oWw0wt9vsqSJyiw8q37WKJ3DwufEWNV3StPW4N5IBJ6skQDuB5UHDMBs915RS0grIEkCNPGiMVsLENiVtkeIJ8ga0X2WPFONyxIKFT/LvtXW33EKgFvPxuBHfMGg4TsDBtKdAxClITNwBBPiRYV3PolsnBtNzh0IvqrVR8TVBt/o1h3p7CUnfHbP+UQaxbmxsVg158M6rJ+Q6d6Tr5UHec5imhfdWD6L9L3XEhOISCf30jXvHHuFa4LTGYr7POEjzsfOgPW8EpkkQK5t0n2yzj8fhcM2ZDS+scUeyBkklN98gDxrSbX26hCFdUOvUP8NtUqPIQmJ76rujmxELxAxasMthwAgJUUnWxJCFcOMUGn27sxnFMKadSFJI7yDuUk7iKw/2drcwbruDWrMlCpT3GTIG4kRNdCD17gRxk+xFUr2AR96DoTqkTYxadd2/fQWTu2AknMhaRxyqUO+Ui3jQbnTLCpWW1YltChqFHIfJVWiX0jSgNo7LwuKEYhhDo3ZhKh3HUeBFA5jpLhVqCBiWlKVoA4mT3Xoxx6Dv859Kwu0PsqwCj+zS61O4OZh5LBPrReyOg6cN8GKeKBohYbWkeJTI8CKDZNvpIke1eFz80VUrwK47Lw8UA+iSPeo0tPj8bSvBaD7qoLvrPze30pVRdXiP3Wv8y6VBwJDaeAotlKdyRQSDFE4dXhQHtsJ/dFFNsI/dT4gGhG774NGtI47t9A8YRom6R5RRuGwjabpSAeQkUxpNrkke1HMqTvgigfnAifoK8JI3GOI+dFh5EaQP1xqEqTM6eg86Brajw8ZA+tEJdVuAPGDJHnFRkDWSO4yPKpG3Bw8bg0D2lq4gnh8KvOiUwfigndOvvUKHUxa5HG1edefxIt4KHregIIk6W8vWaLbZkj5/IgUEjEKPAD9bjIqZvEgGBAPlQWQYA1jyn1ia9b1uZ8J8iIPpQgdH4vWfcU/NNz52I87GgsEwT3ec+ImaixOKZSkpcVlBBBzGLG2poR7EISm6hHn9Sa5l0o24XHFITGWbZkqSfI2FBH0WxzWFx6lrMtIDgJF+zuNu4VtlfadhhZGGecPGEAeqifSuedFMKlzEoSoFSZIVAtEHUjQaV0jCbNZSYQhsxuHxeBoB2umuJeJDOAT3rWfYJ+dDv4naSzBaw6J3ELJ/1KrWMOBNoUPAKH+m9TtYlJMSg+IT/pVegwycFiAZK8hJv1aRH+01ajoccQj9riHVp/dzAD/QautpYdPZIO/80+c2qywK4Tx8Uq+lBQbL6A4RpU5STzWYPgYq3c6MYQHMGoPFOYeqdKOS+Z4DxT72qVa5G7wBX7UAzezG4spfi4pXuo0Xh0JRvN9MxP8A1Uxt0aW8SJ8lCkpA4Edwj1FqCdSwOPrHnpSStKh2TPMFJ9jXiVgjd5yfKowTJkqPfAA9KAiBoQPGB7imFKhoRHd87V4rkfEb/wDKflURd3H/AFK+VA7Md0Hx+hNPQvimPEAfWq91SQZnwA/vXrSxuInnE+kUFoHDxHqfWaVBDEnifL/tpUHz1NStmKHQqvQqgsEYgUbh8Tx86oyqpUYyN9Bpm3eBP64US0+nhfjeazLe1Y3zRA2sg9/rQafrwB2hbj/a9MVit4VbmR7/ANKzK9tRpBoF7a6zoY7rUGuW+gbwCe/2sKavHpjtEDgZB/qKxDmKWrUmmDMeNBqMVtYGwxCo4AfOqkbXdSey4qOZoJDCjuNTjZ7h0SaCR3bTp/ER3VCrabsf+orzqRnYzijpHgZ8qOZ6MrOtqCnVilnVaj4mntY1xOjih4mtAnopxWPPfRDHRlA+OfASPOgzKtovH/EX5ke1NQyuysp11gmt01sRCR2cihzt6ifarHAtJBs2pPEWg+tBmdil8j9nick7i0I8xrV4jA49WuJaUN2ZsD5VdtJSLhKQeJHvAqZjFJJhLiCRuBFj5zQVTez8bF1NHmgQfLSpG8A4SOsdBjdlOYdxgGrVw/lM8QSPamjEG46xR5WkelAxDATBCVn8wVBHgT6RRbO0ERd0W3OIyeth4iaCfxA0KFK4Hh8/IV6y/mmFpPIiY5a/KguUvWnTgQcwPgflU7T+Yak+GX6elZdaoMhs5v3kEp/2wT5VNhMXeOuKiPwkQrxgZo76C+Kyk2kA8SF+9/epU4gcU+MoNVObeEQTqQog+MRNPRiCLF3wWlPyI9ZoLYvxGZQA4ABXyn0qRTwOiSrvJHofpVSpZH4BHFBI9Le9ORik6KUqToFdnygSfM0B7uKSn4gEnknN/t+lDuYkHQie+fQgxQzjgiUpI8cvpvoR7EblKH8418dDQHOP/vKueA+lRQN0+JB/3X9aAKj+ED+Ux6RXraiBK1eYyjz0oLDON+v8J+VKhQUfupPOJ9a8oOIF2vOtrwNVIlmggWs1GaLLQpBoUAoBqRIolCKkQ1QQJQakThSasGEDhRLEA2t60EGA2XJ7QPlV0xs1A0SP5jUTTwJ18qnQ8ofDfv8AlQEMsp0UAOQAjwN6LQ0pI7JBHBX1oVrFA2PkRenFJnsm28K08KCZboNjYjdB9FaVOjTQqjifqaDWu17D09a8LsRlJMbot57qApC0kxAQrxB89DUyM6RZQX3wD5i3oKFTjx+IAE7jEeYEU5ShuMcpt9RQSKfSTcZFc7K8CIn1ohp/+I+P0igkvfl8zPqaS31Re3rQGLeBNxkPEkj2sfOp0PKTqUqHCMp+h8hVUcalQhfzI9B8qgKFFYLS0pb3iMxn2FBoxiUm0FPeRH0qVDu4kTyrOJeWn4xnH5TlPlPzoprGCLJPkR7x86C0fxSTHag8vn/em5jvQk+Xt/WgDiVbgI/XG1SNuDcTPCw9KApatwUpPK597+tetFUwQDz09L+9NS6dCJ9DSU8NPh5H+tqCV1djJIHIxHj/AFqFrErSIRCweNv9QsfKmlQ339TTcgOgy89P6UBbWJj4kLQeIuPNB96kZxY/w1BR37z4mQfehWgoCxzd4j1H0qHEtg3Lcnlc986igs+vVvMW0H1oVSyDIN+BGY+evrVc3AMZ1KH7ua3me1Un3oJ1A5Df6XoD0rOpSPCJ/XjXucb5HNQkCqY7YEmf2f8AEFe5EUa1icwlKwfI+ooDhjB3/rvpUL15/d9vpSoOUxUyE0qVB6oV5FeUqByUb6kavSpUBCQPGnoN430qVAQlJPLmKnz5YkeIOtKlQEHtbgOc39PrUpmLqJ9PavaVBASkmI+vma9Q2saGRwOvnSpUHiliOW/fXuHWb5Bbnp9a8pUBic0X9D9RXimJuSfP5UqVBLl4jx/pTi1In10PpSpUDUoKd0+/nv8ASiMqiAYjv/pSpUA5SqbKF9xFvMaVL96CYSsZSdNCD5UqVAc2I0qRRtcUqVBCH0xaRusK9UV6geon6etKlQDsOCd4O/d7WozOTwPfSpUA2IE/EIG6IPrr6Um8MBcAX8/WvaVA1adQkZjw0FVpw6JkgpVP4ez/ALfnXlKgM6pe5a/NPzFKlSoP/9k="/>
          <p:cNvSpPr>
            <a:spLocks noChangeAspect="1" noChangeArrowheads="1"/>
          </p:cNvSpPr>
          <p:nvPr/>
        </p:nvSpPr>
        <p:spPr bwMode="auto">
          <a:xfrm>
            <a:off x="168275" y="-1219200"/>
            <a:ext cx="3810000" cy="2543175"/>
          </a:xfrm>
          <a:prstGeom prst="rect">
            <a:avLst/>
          </a:prstGeom>
          <a:noFill/>
          <a:ln w="9525">
            <a:noFill/>
            <a:miter lim="800000"/>
            <a:headEnd/>
            <a:tailEnd/>
          </a:ln>
        </p:spPr>
        <p:txBody>
          <a:bodyPr/>
          <a:lstStyle/>
          <a:p>
            <a:endParaRPr lang="it-IT"/>
          </a:p>
        </p:txBody>
      </p:sp>
      <p:sp>
        <p:nvSpPr>
          <p:cNvPr id="17416" name="AutoShape 6" descr="data:image/jpeg;base64,/9j/4AAQSkZJRgABAQAAAQABAAD/2wCEAAkGBxQTEhUUExQWFhUUFxwXGBgYGBgYGhwYFxgXFxcYHBoaHCggHBolGxQUITEhJSkrLi4uFx8zODMsNygtLisBCgoKBQUFDgUFDisZExkrKysrKysrKysrKysrKysrKysrKysrKysrKysrKysrKysrKysrKysrKysrKysrKysrK//AABEIALcBEwMBIgACEQEDEQH/xAAcAAABBQEBAQAAAAAAAAAAAAAEAAIDBQYHAQj/xABFEAABAwIDBAgDBQYEBAcAAAABAgMRACEEEjEFQVFhBhMicYGRobEywdEHFEJi8CNScoLh8UOSorIkY8LiFRYzNFNzk//EABQBAQAAAAAAAAAAAAAAAAAAAAD/xAAUEQEAAAAAAAAAAAAAAAAAAAAA/9oADAMBAAIRAxEAPwDlhzQeynSDH0qNzDLIEZjG6pGcQM4G7n7Vo8AEkaUFVgcN2QSpSV7xP11qvxuJUlRAAA960m1WUpbKxAUNDAkVHjejS3W0qalSozFSlWNpsONBTJSSAoAnxA+VeuuCL6eEe01MrZ7jaUlYXpcQYA491CNMdcvKm0XKgLUDi0FDlT8FiktutqVMIUFQCJMd9qIxmBLUAAQRqN57tRU+yuixdJLqijkmCb6a2FAHj3At1boCkpUokA637jHlQYKlGI8pPzq92rsRxlPaylG5V/Xgaz7OIJ4R40DtNaZPEj9eFTxw96Z1c3yz3QYoIXVbq8SuK8c10ppFB6BNRq1p6RTFi9B4aaa9IptAq9FKkKD2vK9FKgkSanns0MkTUpVag9zWio1GlXlB5XopKFIUD0CimU1ChNHYZm0lQHIzPoIoJcM1xq1wmo0IG46VFh9nKU31lssx8Qmf4daIZwRkJFpO8gCgmxK86rC/BIig8QIBBseFXOLS41KkqCbZSUEXHIm/lVK+Cd/fNzQU61XpU9xkgmwpUFWtSiJ3Vf7LxPZgxoI4145j0G6mm/MfNM1O0hpV+pH+ZA9cwmgH2+/LW8XHcas+gDzna6xSikphAUqBI130M9hmSClTbvMBajf/ADEUTs3qUDKlx1vn2jHmmKC26fY5SGUhKTmPZUQCQE/xG8TWU6JvdpSSNd/nWpXiWywWC+CFA9sjtEneqSJPlVJg+iMk5MS0e8EexNAT0lH7NMW3yOVWXRx7OmRrv74qrd6IYkpypW0pMyYUR8qGb2BtBuzc20CHEf8AVFBpekzhVgl/mgdxmDWdwnQ7IErxDgbQv4VAFV4mCBp40LicFtLKpKkPEHUQlQJ/lmrjEvYl3DtNqaKS2qbpWJEEX7POgzWD2T1z6kBxKQPxHhyA1q6x/QvEMoKwkOt6lSDcDjlifKaCXsd1s9dKITcjNBieB1rr/QPE9YzeD4zbhEUHDUYIrVCLk/rX51Yt7Fw5TlRiyt0fEEMvOIB4ApTfvrSfaV0eTg30vND9i9MomIVcqE65Tr51c9DMTtJ5lKcO7h8GwgQnMEqUrvlJ84FBzPHbLcaJBAUE3KkSoCdM1gUHkoA1XrF67l0kxuJw7STiVsOJUFBx5vJ+1CQcjRSU2Nzp5CuSYHZpxOYMoUVpBXlAJ7IuRygUFORUZqYimLRQR17NeZa9Iig9pIN68pyBqaBTSJpteigU06a8y09KaBV6mkUVOy1NA5irLC4bNHPhUGGajUaca0S8CphDS15cr6M4EzAtAUI7Kr6d9BZ7I6OLKZyzReJwBQO0kT5W7qv+g/SRhGFAcCQoKIsSZjS2URrxqu23tQYhwlPwi3CgzuIkfBF9ZA+dV7jByZzYTAned9XOOCUpuT3CPeaq8ZiVZAm8J+EEzE60FG4pMm9KpCwTf5UqBPuKXGZIAkW7qledUpJGUAC/aBgx4/KoF4gBXbVv3f3qQtJ3TfgCdd00BTCkApcKIEEdmDqI0mvCEZDlJSU31MmeRtT8P2UiUEQLyKLwSWlp7cGdQTFqATCKXY9sgi8DNHeN1FKCgQpRBBtBAmrXZSENq/ZgEE6g2AjeJ9qWMSkqJUbA9nhPCABQDOYMrWA0EJgAkKTr5VCxs3Fu4jq2lhEC5C1IFuIF5ozY2JHX36oHS4IVB4KvR+zFxiMye0UrPHxFALimMUwsNrdUrfmkQe7ObnwopnFvAZ+tdCeaEK9Eoqx2xtdhZSlxKSpCrHKVEHxtVwxh1KIU2exlkwPa1u6gEwuOeCZU6yB/zmVonzUkVbYJTmayMNmgGUjKYO+2YxQmzsQV50lRJmE3PqkgQauNmYQZwYlQF1mMxj2HIUA+19lJxQSMThGnMlx+1Vad47AHrVMvoDgVH/2TqP8A63Ugd8dbfyrYYpYQRxUY7zRCABMm9BiNo9AcA40hsJfaKFZs6e0o2IymQoEX3RpUHRrZeHwDi0svKcWpSUqCgAsA8UCDl5xFdAdYQsgk6C3fxrM4XBt/e38qkdcFBQ+HMEwBlO+CKDkH2i7PS3tB4JASlZC7QYzAZrDS8mKpdoBb7yUsIMJAS2AAnQTJ5zJJrffahgkF51YSesCQbd2+s90OwqVtvulaULQgpazqABURQRP7ObxL7pScsJQDlAylVusM2vzAuRVb0g6OnD9pJzN8TEg8xV5sXGNtqWgiVLInTKLdq++9HdJlAtCCD2geOh/tQc7y16BFWisIpZJsb3MjNc8JkgctKa/gO2oNnOlA7SjAvyE6TQVqRTkpqRLR3CkpB1IPfQeFMWr1KK9bFEJRaggIoloUxDd9dKObCfCgkYRe5puJdzWKrbpv41JicWkWSm53k3inYUpVcoAA036UFls4jq0hcDKLZQB3ab++rbBYUnQWI1PztVWrGqWmyEpH5U/OisCtRE3M2Ot6CTGtwkJKhrrf3qudUINzbn/Sj8bhlJgm0nfw5edB7QbI4QRzoK3LzpU4Nc/elQVDjKgSJSeYuPCjcEpYEJyzzmnfe0pVmKUm2kH60jtFJklKfIgem+gPbxSsp7M2vE+l6BfaUhtSigEESJmeVxFqKXtZGXIUi4sQY7ptNGYvGB9gtJNzAuZFtw/RoMjhsa4hQKVEHlW5wGOcebBSntcRJ7yRuFY7DbHdUqMpSBJzKlKYTqZOorpmytmnCJSmCQQDMKvbWxga6GgWyMEsrutoK1ga+X96tm9kIkqCgkgwoxF/EUSy8YJJF7SUyB48aMSmFBSurneowARzA9KCoPRpK1Schg/vXJ56VotkYVbNo7PeDHdRTeUA5jnniExG7x8qQKZkDLwsP1u3UDDscKXnDriZMlM2J8R86LweDCVFQWSCNDEDjzqRJGX4rxrO+vG23CghZF0kTpqKDnu3ftbZQ6W2mC71a8pWpQSnsmCUgSTviYrdM7VbebSpP40hQ3T38a+ZsaxldcQLhLi0zxAURPpXU/szxK3WC0bBsyCTMhXfzoOoYV4cOWm/6VyPpcQnGY10CS0UkEfEnsJAUDqN9dZwnZygxKuXCuX9K20ffMYmTLjZmYgFKRQYnaPSUupPxlZBBUozrzmaz5Vpyrxui9osBLigNBHsKC32BikaFAJGhNe7ebB/aABKhwGtUeGK57Mk8ACT5CicaXQkdYlaZNsyVJ96AcYpQ0JnSQYPmKuRtpClrKU9WFNpSE6yUiCTA31niae0e0DuoLVKzut5U9TSjIPvpUWGxaUkmCSbQRb3qb/xA8Ne6gCVhlTYTzirTZ2xHnkq6tEhOvaSPc68qDcx5KYAVP8AEPbL86q2sQtHwqULzYkX42oLvE7IcZUEuJKCRInh+uNT4cJAOYC2+d3KoUbXK20gpQpQ1UsFZ9TTVv5rENgb4QkeGk0EL+IStRuAOfDhRrDogR2u4T4RTcLiFzIUhP8AC22IjS4RIopWOdKSfvD1j/8AIv0oJoWqClp1Sd8NLj0EUc+hyAUMOCPyhN+F4qhfxjy1KWp5azxK1KNuM0w4hZT8Z475oLVx56wWgJj99xtHuoUA5i1kwVNj+dK/9hNBFSlaqPeahKiFWN95E/OgM+8q4t/rwpUKFGlQJawqyoHdUoZGXUnhYigmRltBP67qNZdyzMHfAoCUYJKgCopTH5Tp53q/6CMsAuurMpQbbhHdrJrK4nEEoBH4rWpxOQJQNwJPNRt6UGrxDyXVrUACEkkDgYzgxFkkKSO+/AVsFNZm2odhSUmZMBXAEnurl+z3SVpypJKuzGYpmLAzwrd7UceYDWVsuD/EhM3VBGXXs7vCgvtn4oqbAeKAbXGWCOAhR9aMbeZXZWVE9lJza/LdWKw20nushCFlAupKgUEHkRIqo2ltj7xi0MrBS2XAFhYTM777t1+dBu9tdMcNh3OpcBKoGbIJSBu7Q1nlMVpGCVo+ACwWIi+8XJ1ish0b+zVC0LDyglJWooQgDMlOY5e2dREaVVbS6ROM41eHlIDEpzEAkpgQeVo3mg6Z1SlDS3Kxms30z267h8I44kiQMgEgwpVgVD1qgZ6TrDD3VtOB4ALCcoKVImSvlIm4tyqswm0//EMQ02kENtgvOz1f4B2UylItJ3mg5qknNO8mTzJMn3r6F+yjZLacAhRR+0clZJF7EhI5CN3fXF0tFzEqBASVOGZgASoyJNrV9CdF9osKSGmloMJEBJBtETa26LcKAhTXaH5a5D0pbR9/xSnXmUgggDP+0koECAZvHCuoNY1ZdyLEEWN5uKwnSfAZ8W6Z1I3aWFBxwII3HxBFTYpzMpRnU11rEMlwiEkKiCdRAsOzlF/Gsj0w2GpppDqj8ZUIiCMu/wBaCh2HtEsOBSbnnIHpRW2ce48k5lfiCssz7mqHNGlaDo7tEhQBuN4t8xQZ3OOVOGk10nBEdYlQSFQbggEGbfOosZsTKtQJHZP7vjxoOfIVU6HBW2a2Q0ttSTdShCSAAB8zWZ2rsgsEAqCs2loPlQCNonSpMNspTzqW0pJUowAKYwsI1BvVvhVFKkrQVAjQgkRQdMwXQvZSGUlQVnSO0lbvaJHxWSYnkKyG3ujmCUCvCYlbSpu3iEkJ/lcCZHjPeKGwuIUpRWSVL4m576rMXtF5axnXIk7kiPEAGgqnEKQvKoXHAggjiCCQRzFTMPGIJNzROMYKlApggDcZ58e+vMBgCr4uPGKANI7V48qJaaG8+X9jUj+BhRvPDW9RYVsleXf40BSGASbEi/Cfaq1YEzVni0XgXjem1AFmDc+dBFFKjE4ccRSoKVlxRmPkKnQBHxQeYm/lUBUJ7udPcbvKTziZNBN1yusRnPwnXS3hTjiO2VDjKdN2mvdUSWuypWsCd+ptQwVHGg1uwFJC0FbmXMoDtQE63lR3CZMVddP9pBssdW5mC0q7SFz8Ck2sr830rnrOZSgBPAamtF0laCuqTP7RttIJV2SZEiRcgwU3PKgD2jj7NqSpQUe0owE35EKJPjFVWKxSlqKie0TM754zxpzmHsSSBFDRQdv+ybb7amcr+IQHEkgZ1AGP4jWM6VY8qx+IyFC05yQEgOpV2RvM210iq3o8wtKUlsJMqAMnKdRIBIibVcbcx68KQpGVKnJuEyqOapg6bqDPNbeUElLequzYrCkjckJmPKrbY7GISkobbIW4AHM4UgpbbOYAKIEEkzN91CI20t4w8lC+BCEeoI9q0OwmgUSSgBHC2dN98T4GaDK4Z9bTqsyUibqQ6JSoG8K5c9d9bvoB0paGIRhmQ6EOaJcKVJQqCpYQqZymLSJJ8651tl3rMS4QCBmhKeATCQPSpsOsYfFIUhxKwgpVnTcTAKgOMHMKDvmNkOKUojMeFgAN/fXOsdtlh3EKKFOwSRMAplNiZC5g/wANQdJNq7SGKeHVvKw6lFKQGisZSI/AJjXWpejOwl5QsMBJIOoWm3ApUbUB/wB7YQCpbjsAWiwnmZmO6K5z0r2wH19jMUjeZj1Jre7c6NYjEAoSgJ7kwJGlYranQt5hGZ5SU78o5c6DKE1PhHigggkHkSPaolgTavUEb6DpfRLaQWpAKlajUdnXfJ0rT45ltTjiwVpk9nLu3HTdXPeheMAXGg4nL/1aV1dhCVGUZA3lFpQbxfdOvGgzeIabJlJUkwLwSSd5Jmm4jACUhbs5k5wCM0A2uFGxrUuYIEaoPCyPpU2D2eqVSQpOUhIhNleCdKDjONwSPvDqMwhCSUqAABMBRt5jvoBt6NDP6512RvoajrVOZUSQb5b3ifw8jXOum+zAy+EpSlIInsgJHpvoD/s7SlzEkLVEIJFt8gexNN6S7FyYpzICoKIIMWkgT6zQfRBCk4hEEAq7N9L7q1e2ugOJfd6zKDIiQ4i3AgKIO+gyb+CX+6pJBuCkE5eRFyO8UNnU1mhM99j33q8c+zjGD/AFvxZ2z7Gab/5Hxua6HYIjeR55ooKHEY7sgwZ4TF6Gw2PBcgpgqEbq1DfQ3HOZkdU4rJdJcsO4AmD60M50cewsqcQUFQ+JTRMHWBokDnQVCljOEAGQb2NPxY3CPICiGsY5chLS9xga87Gn7XafZgvYdKcwlIJIJHGL+tBVKZE6jzr2h1Y4z8IHKlQBYjAOzJBI42qVnZjivhA9qu29qEaRRzG1lRE24bqDO4vCqaw6wtJBzJAnTWTHgKnwvRl4oQsAQu8nQJOhJ3VP0ux6nUNpme0TA4xA961GD2ipCEN5oyJCbaWF/WaDKbOwSmcahqEqUuABmyp7WhzRug7jV5iejKnMQ4pxKikqJHZV3QYEndeoekwLgS8knrWSCD+WZjwN/PjWtx2OzN4Z8SA+0FW0zJ7Kt/d50GF6T9GXUFJbbcUFC4ShRAjuFqoU7KeBEtOCTvSofKurNY2ePtRIxUeNBkMDshSCyUmZWJCcxi4uewAKvuk3RFx9QUnKdPxAbr7oq5bx57v131OjH6X9vrQYpj7O3QZLjQHMkkeQrZbN6MttNBKnUrMawQJPCDRbeLnX2qfre+g5psPoyp5/HZXGy4z1mRCpBKlWSriEjNrfdVCvYj+GxLTKwlTpIUEpJUDeRuFbvA4VTe21qRMO4YuGBIicpk7oKUmjulKA2/hcURdDqUKN7pWcvoSPKgxyejOPVjVODDOoC3CsqBSkXvc5xaui4To87lGdcEHQqJ9iZ860uLT+0MReDHhUcxe3nQU2L2QG0FS3Bx0PneuI9MsaFvEBWYDfEVtPtI6WG7TZ5EjSuWrM3N5oG0qVeigmYcKSCJkV1T7Pem4kMugA6AwBPpXKUmrXo7sl3EPJS1YgyVXgUH04hQIkb/1ur0czVZsDCONNhLiwuBrBHzq0zUDso0rlH2wYFDXVPSSpSsgTFogkmd2nrXV+sFc5+2s/8O0B8RdBTGuh0FAL0F6HLWGn3FpSbK6vKSYiQCZ1vpXVAgVyrYnTJzAIZTtBlSUrAhwTKeGdJ5cJ7q6dhMW2+2laFJWhYkEQoEfOgnTFJxwJEqIA4mvGm0pEJASOAAHtUgVzoEy6CJTcHeKmCzUWavZoJM9B4jZbCyStlpRVqVISSe8kVPmpqnwN/rQVa+h+zyZOCw5J/wCUj6Uqs/vCePvSoPl5CaMZgXtVD1vFw+AqVDqN6iTzSD86CyRtNv7w0VA5G1gqtMiRMDwrUOAlaiN5J75NYxvFJHD/APNP1qwb26Uj4weXV/8AfQaYMiOHePrTcJt5PVIwSh2mHVZTuyOSqPPLWa/8wOH4QD/J9VVA3iD1vWlpS1zN7C2lkjdQdARb6zPtUn31IMSn9eNYtW2cQbhqB/Co+tQLcxDn+Es9wy+w+dB0NGJRxTPeKJYUDoRXNmGcb+BvLzOWfMk1a4LZ+O3vJTzBn0SKDeIXGpA/XCiA8P0KyDGzcXHaxY8GpPnm+VOXs182++LHchv5QaAbaO03nNrshuUJahBN7pIK3NNxBA8K0PTd7/g16AykpJE9qRGm+qrAbIdbJU3iEZjqpTIUo+IWKbtTYb+K7LmM7AMlLbAT4mVlU+YoN8xtJDrbTiFg520kiQSDGhipuu4x3Gsz0fwrOEa6poiJJJMkknUnSrj72IsJPL6CglxmzWXR220nwBrnfT3oWw0wt9vsqSJyiw8q37WKJ3DwufEWNV3StPW4N5IBJ6skQDuB5UHDMBs915RS0grIEkCNPGiMVsLENiVtkeIJ8ga0X2WPFONyxIKFT/LvtXW33EKgFvPxuBHfMGg4TsDBtKdAxClITNwBBPiRYV3PolsnBtNzh0IvqrVR8TVBt/o1h3p7CUnfHbP+UQaxbmxsVg158M6rJ+Q6d6Tr5UHec5imhfdWD6L9L3XEhOISCf30jXvHHuFa4LTGYr7POEjzsfOgPW8EpkkQK5t0n2yzj8fhcM2ZDS+scUeyBkklN98gDxrSbX26hCFdUOvUP8NtUqPIQmJ76rujmxELxAxasMthwAgJUUnWxJCFcOMUGn27sxnFMKadSFJI7yDuUk7iKw/2drcwbruDWrMlCpT3GTIG4kRNdCD17gRxk+xFUr2AR96DoTqkTYxadd2/fQWTu2AknMhaRxyqUO+Ui3jQbnTLCpWW1YltChqFHIfJVWiX0jSgNo7LwuKEYhhDo3ZhKh3HUeBFA5jpLhVqCBiWlKVoA4mT3Xoxx6Dv859Kwu0PsqwCj+zS61O4OZh5LBPrReyOg6cN8GKeKBohYbWkeJTI8CKDZNvpIke1eFz80VUrwK47Lw8UA+iSPeo0tPj8bSvBaD7qoLvrPze30pVRdXiP3Wv8y6VBwJDaeAotlKdyRQSDFE4dXhQHtsJ/dFFNsI/dT4gGhG774NGtI47t9A8YRom6R5RRuGwjabpSAeQkUxpNrkke1HMqTvgigfnAifoK8JI3GOI+dFh5EaQP1xqEqTM6eg86Brajw8ZA+tEJdVuAPGDJHnFRkDWSO4yPKpG3Bw8bg0D2lq4gnh8KvOiUwfigndOvvUKHUxa5HG1edefxIt4KHregIIk6W8vWaLbZkj5/IgUEjEKPAD9bjIqZvEgGBAPlQWQYA1jyn1ia9b1uZ8J8iIPpQgdH4vWfcU/NNz52I87GgsEwT3ec+ImaixOKZSkpcVlBBBzGLG2poR7EISm6hHn9Sa5l0o24XHFITGWbZkqSfI2FBH0WxzWFx6lrMtIDgJF+zuNu4VtlfadhhZGGecPGEAeqifSuedFMKlzEoSoFSZIVAtEHUjQaV0jCbNZSYQhsxuHxeBoB2umuJeJDOAT3rWfYJ+dDv4naSzBaw6J3ELJ/1KrWMOBNoUPAKH+m9TtYlJMSg+IT/pVegwycFiAZK8hJv1aRH+01ajoccQj9riHVp/dzAD/QautpYdPZIO/80+c2qywK4Tx8Uq+lBQbL6A4RpU5STzWYPgYq3c6MYQHMGoPFOYeqdKOS+Z4DxT72qVa5G7wBX7UAzezG4spfi4pXuo0Xh0JRvN9MxP8A1Uxt0aW8SJ8lCkpA4Edwj1FqCdSwOPrHnpSStKh2TPMFJ9jXiVgjd5yfKowTJkqPfAA9KAiBoQPGB7imFKhoRHd87V4rkfEb/wDKflURd3H/AFK+VA7Md0Hx+hNPQvimPEAfWq91SQZnwA/vXrSxuInnE+kUFoHDxHqfWaVBDEnifL/tpUHz1NStmKHQqvQqgsEYgUbh8Tx86oyqpUYyN9Bpm3eBP64US0+nhfjeazLe1Y3zRA2sg9/rQafrwB2hbj/a9MVit4VbmR7/ANKzK9tRpBoF7a6zoY7rUGuW+gbwCe/2sKavHpjtEDgZB/qKxDmKWrUmmDMeNBqMVtYGwxCo4AfOqkbXdSey4qOZoJDCjuNTjZ7h0SaCR3bTp/ER3VCrabsf+orzqRnYzijpHgZ8qOZ6MrOtqCnVilnVaj4mntY1xOjih4mtAnopxWPPfRDHRlA+OfASPOgzKtovH/EX5ke1NQyuysp11gmt01sRCR2cihzt6ifarHAtJBs2pPEWg+tBmdil8j9nick7i0I8xrV4jA49WuJaUN2ZsD5VdtJSLhKQeJHvAqZjFJJhLiCRuBFj5zQVTez8bF1NHmgQfLSpG8A4SOsdBjdlOYdxgGrVw/lM8QSPamjEG46xR5WkelAxDATBCVn8wVBHgT6RRbO0ERd0W3OIyeth4iaCfxA0KFK4Hh8/IV6y/mmFpPIiY5a/KguUvWnTgQcwPgflU7T+Yak+GX6elZdaoMhs5v3kEp/2wT5VNhMXeOuKiPwkQrxgZo76C+Kyk2kA8SF+9/epU4gcU+MoNVObeEQTqQog+MRNPRiCLF3wWlPyI9ZoLYvxGZQA4ABXyn0qRTwOiSrvJHofpVSpZH4BHFBI9Le9ORik6KUqToFdnygSfM0B7uKSn4gEnknN/t+lDuYkHQie+fQgxQzjgiUpI8cvpvoR7EblKH8418dDQHOP/vKueA+lRQN0+JB/3X9aAKj+ED+Ux6RXraiBK1eYyjz0oLDON+v8J+VKhQUfupPOJ9a8oOIF2vOtrwNVIlmggWs1GaLLQpBoUAoBqRIolCKkQ1QQJQakThSasGEDhRLEA2t60EGA2XJ7QPlV0xs1A0SP5jUTTwJ18qnQ8ofDfv8AlQEMsp0UAOQAjwN6LQ0pI7JBHBX1oVrFA2PkRenFJnsm28K08KCZboNjYjdB9FaVOjTQqjifqaDWu17D09a8LsRlJMbot57qApC0kxAQrxB89DUyM6RZQX3wD5i3oKFTjx+IAE7jEeYEU5ShuMcpt9RQSKfSTcZFc7K8CIn1ohp/+I+P0igkvfl8zPqaS31Re3rQGLeBNxkPEkj2sfOp0PKTqUqHCMp+h8hVUcalQhfzI9B8qgKFFYLS0pb3iMxn2FBoxiUm0FPeRH0qVDu4kTyrOJeWn4xnH5TlPlPzoprGCLJPkR7x86C0fxSTHag8vn/em5jvQk+Xt/WgDiVbgI/XG1SNuDcTPCw9KApatwUpPK597+tetFUwQDz09L+9NS6dCJ9DSU8NPh5H+tqCV1djJIHIxHj/AFqFrErSIRCweNv9QsfKmlQ339TTcgOgy89P6UBbWJj4kLQeIuPNB96kZxY/w1BR37z4mQfehWgoCxzd4j1H0qHEtg3Lcnlc986igs+vVvMW0H1oVSyDIN+BGY+evrVc3AMZ1KH7ua3me1Un3oJ1A5Df6XoD0rOpSPCJ/XjXucb5HNQkCqY7YEmf2f8AEFe5EUa1icwlKwfI+ooDhjB3/rvpUL15/d9vpSoOUxUyE0qVB6oV5FeUqByUb6kavSpUBCQPGnoN430qVAQlJPLmKnz5YkeIOtKlQEHtbgOc39PrUpmLqJ9PavaVBASkmI+vma9Q2saGRwOvnSpUHiliOW/fXuHWb5Bbnp9a8pUBic0X9D9RXimJuSfP5UqVBLl4jx/pTi1In10PpSpUDUoKd0+/nv8ASiMqiAYjv/pSpUA5SqbKF9xFvMaVL96CYSsZSdNCD5UqVAc2I0qRRtcUqVBCH0xaRusK9UV6geon6etKlQDsOCd4O/d7WozOTwPfSpUA2IE/EIG6IPrr6Um8MBcAX8/WvaVA1adQkZjw0FVpw6JkgpVP4ez/ALfnXlKgM6pe5a/NPzFKlSoP/9k="/>
          <p:cNvSpPr>
            <a:spLocks noChangeAspect="1" noChangeArrowheads="1"/>
          </p:cNvSpPr>
          <p:nvPr/>
        </p:nvSpPr>
        <p:spPr bwMode="auto">
          <a:xfrm>
            <a:off x="168275" y="-1219200"/>
            <a:ext cx="3810000" cy="2543175"/>
          </a:xfrm>
          <a:prstGeom prst="rect">
            <a:avLst/>
          </a:prstGeom>
          <a:noFill/>
          <a:ln w="9525">
            <a:noFill/>
            <a:miter lim="800000"/>
            <a:headEnd/>
            <a:tailEnd/>
          </a:ln>
        </p:spPr>
        <p:txBody>
          <a:bodyPr/>
          <a:lstStyle/>
          <a:p>
            <a:endParaRPr lang="it-IT"/>
          </a:p>
        </p:txBody>
      </p:sp>
      <p:pic>
        <p:nvPicPr>
          <p:cNvPr id="17417" name="Picture 9" descr="C:\Users\Asus\Desktop\Seminario didattica insegnamento 27-11-15\Immagini\index.jpg"/>
          <p:cNvPicPr>
            <a:picLocks noChangeAspect="1" noChangeArrowheads="1"/>
          </p:cNvPicPr>
          <p:nvPr/>
        </p:nvPicPr>
        <p:blipFill>
          <a:blip r:embed="rId5"/>
          <a:srcRect/>
          <a:stretch>
            <a:fillRect/>
          </a:stretch>
        </p:blipFill>
        <p:spPr bwMode="auto">
          <a:xfrm>
            <a:off x="5964238" y="2143125"/>
            <a:ext cx="3049587" cy="20288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0" y="0"/>
            <a:ext cx="9144000" cy="714375"/>
          </a:xfrm>
        </p:spPr>
        <p:txBody>
          <a:bodyPr/>
          <a:lstStyle/>
          <a:p>
            <a:r>
              <a:rPr lang="it-IT" b="1">
                <a:solidFill>
                  <a:srgbClr val="C00000"/>
                </a:solidFill>
              </a:rPr>
              <a:t>Capacità condizionali</a:t>
            </a:r>
          </a:p>
        </p:txBody>
      </p:sp>
      <p:sp>
        <p:nvSpPr>
          <p:cNvPr id="4" name="Segnaposto piè di pagina 3"/>
          <p:cNvSpPr>
            <a:spLocks noGrp="1"/>
          </p:cNvSpPr>
          <p:nvPr>
            <p:ph type="ftr" sz="quarter" idx="11"/>
          </p:nvPr>
        </p:nvSpPr>
        <p:spPr/>
        <p:txBody>
          <a:bodyPr/>
          <a:lstStyle/>
          <a:p>
            <a:pPr>
              <a:defRPr/>
            </a:pPr>
            <a:r>
              <a:rPr lang="it-IT"/>
              <a:t>www.liguria.coni.it</a:t>
            </a:r>
          </a:p>
        </p:txBody>
      </p:sp>
      <p:sp>
        <p:nvSpPr>
          <p:cNvPr id="19460" name="Segnaposto numero diapositiva 4"/>
          <p:cNvSpPr>
            <a:spLocks noGrp="1"/>
          </p:cNvSpPr>
          <p:nvPr>
            <p:ph type="sldNum" sz="quarter" idx="12"/>
          </p:nvPr>
        </p:nvSpPr>
        <p:spPr>
          <a:noFill/>
        </p:spPr>
        <p:txBody>
          <a:bodyPr/>
          <a:lstStyle/>
          <a:p>
            <a:fld id="{B7806ACC-342A-4226-8448-FDC22F73D9B0}" type="slidenum">
              <a:rPr lang="it-IT" smtClean="0"/>
              <a:pPr/>
              <a:t>14</a:t>
            </a:fld>
            <a:endParaRPr lang="it-IT"/>
          </a:p>
        </p:txBody>
      </p:sp>
      <p:pic>
        <p:nvPicPr>
          <p:cNvPr id="19461" name="Immagine 7"/>
          <p:cNvPicPr>
            <a:picLocks noChangeAspect="1"/>
          </p:cNvPicPr>
          <p:nvPr/>
        </p:nvPicPr>
        <p:blipFill>
          <a:blip r:embed="rId3"/>
          <a:srcRect/>
          <a:stretch>
            <a:fillRect/>
          </a:stretch>
        </p:blipFill>
        <p:spPr bwMode="auto">
          <a:xfrm>
            <a:off x="0" y="0"/>
            <a:ext cx="1371600" cy="714375"/>
          </a:xfrm>
          <a:prstGeom prst="rect">
            <a:avLst/>
          </a:prstGeom>
          <a:noFill/>
          <a:ln w="9525">
            <a:noFill/>
            <a:miter lim="800000"/>
            <a:headEnd/>
            <a:tailEnd/>
          </a:ln>
        </p:spPr>
      </p:pic>
      <p:pic>
        <p:nvPicPr>
          <p:cNvPr id="19462" name="Picture 1" descr="C:\Users\Asus\Desktop\Seminario didattica insegnamento 27-11-15\FASI SENSIBILI 2 martin 82.jpg"/>
          <p:cNvPicPr>
            <a:picLocks noGrp="1" noChangeAspect="1" noChangeArrowheads="1"/>
          </p:cNvPicPr>
          <p:nvPr>
            <p:ph idx="1"/>
          </p:nvPr>
        </p:nvPicPr>
        <p:blipFill>
          <a:blip r:embed="rId4"/>
          <a:srcRect/>
          <a:stretch>
            <a:fillRect/>
          </a:stretch>
        </p:blipFill>
        <p:spPr>
          <a:xfrm>
            <a:off x="571500" y="714375"/>
            <a:ext cx="5429250" cy="5400675"/>
          </a:xfrm>
          <a:noFill/>
        </p:spPr>
      </p:pic>
      <p:pic>
        <p:nvPicPr>
          <p:cNvPr id="19463" name="Picture 2" descr="C:\Users\Asus\Desktop\Seminario didattica insegnamento 27-11-15\Immagini\circuito.jpg"/>
          <p:cNvPicPr>
            <a:picLocks noChangeAspect="1" noChangeArrowheads="1"/>
          </p:cNvPicPr>
          <p:nvPr/>
        </p:nvPicPr>
        <p:blipFill>
          <a:blip r:embed="rId5"/>
          <a:srcRect/>
          <a:stretch>
            <a:fillRect/>
          </a:stretch>
        </p:blipFill>
        <p:spPr bwMode="auto">
          <a:xfrm>
            <a:off x="5929313" y="1928813"/>
            <a:ext cx="3214687" cy="22145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a:xfrm>
            <a:off x="0" y="0"/>
            <a:ext cx="9144000" cy="692150"/>
          </a:xfrm>
        </p:spPr>
        <p:txBody>
          <a:bodyPr/>
          <a:lstStyle/>
          <a:p>
            <a:br>
              <a:rPr lang="it-IT" sz="4000" b="1">
                <a:solidFill>
                  <a:srgbClr val="C00000"/>
                </a:solidFill>
                <a:cs typeface="Tahoma" pitchFamily="-1" charset="0"/>
              </a:rPr>
            </a:br>
            <a:r>
              <a:rPr lang="it-IT" sz="4000" b="1">
                <a:solidFill>
                  <a:srgbClr val="C00000"/>
                </a:solidFill>
                <a:cs typeface="Tahoma" pitchFamily="-1" charset="0"/>
              </a:rPr>
              <a:t>Apprendimento</a:t>
            </a:r>
            <a:endParaRPr lang="it-IT" sz="4000" b="1">
              <a:solidFill>
                <a:srgbClr val="C00000"/>
              </a:solidFill>
            </a:endParaRPr>
          </a:p>
        </p:txBody>
      </p:sp>
      <p:sp>
        <p:nvSpPr>
          <p:cNvPr id="63491" name="Segnaposto contenuto 2"/>
          <p:cNvSpPr>
            <a:spLocks noGrp="1"/>
          </p:cNvSpPr>
          <p:nvPr>
            <p:ph sz="half" idx="1"/>
          </p:nvPr>
        </p:nvSpPr>
        <p:spPr/>
        <p:txBody>
          <a:bodyPr/>
          <a:lstStyle/>
          <a:p>
            <a:pPr algn="just">
              <a:spcAft>
                <a:spcPts val="600"/>
              </a:spcAft>
              <a:buFontTx/>
              <a:buChar char="•"/>
            </a:pPr>
            <a:endParaRPr lang="it-IT">
              <a:solidFill>
                <a:srgbClr val="545472"/>
              </a:solidFill>
            </a:endParaRPr>
          </a:p>
          <a:p>
            <a:pPr>
              <a:buFontTx/>
              <a:buNone/>
            </a:pPr>
            <a:endParaRPr lang="it-IT"/>
          </a:p>
        </p:txBody>
      </p:sp>
      <p:sp>
        <p:nvSpPr>
          <p:cNvPr id="44036" name="Segnaposto piè di pagina 3"/>
          <p:cNvSpPr>
            <a:spLocks noGrp="1"/>
          </p:cNvSpPr>
          <p:nvPr>
            <p:ph type="ftr" sz="quarter" idx="11"/>
          </p:nvPr>
        </p:nvSpPr>
        <p:spPr/>
        <p:txBody>
          <a:bodyPr/>
          <a:lstStyle/>
          <a:p>
            <a:pPr>
              <a:defRPr/>
            </a:pPr>
            <a:r>
              <a:rPr lang="it-IT">
                <a:latin typeface="Times New Roman" pitchFamily="-1" charset="0"/>
                <a:ea typeface="ＭＳ Ｐゴシック" pitchFamily="-1" charset="-128"/>
              </a:rPr>
              <a:t>www.liguria.coni.it</a:t>
            </a:r>
          </a:p>
        </p:txBody>
      </p:sp>
      <p:sp>
        <p:nvSpPr>
          <p:cNvPr id="63493" name="Segnaposto numero diapositiva 4"/>
          <p:cNvSpPr>
            <a:spLocks noGrp="1"/>
          </p:cNvSpPr>
          <p:nvPr>
            <p:ph type="sldNum" sz="quarter" idx="12"/>
          </p:nvPr>
        </p:nvSpPr>
        <p:spPr>
          <a:noFill/>
        </p:spPr>
        <p:txBody>
          <a:bodyPr/>
          <a:lstStyle/>
          <a:p>
            <a:fld id="{61F40B29-B821-42BD-B82D-7F3610DABB90}" type="slidenum">
              <a:rPr lang="it-IT"/>
              <a:pPr/>
              <a:t>15</a:t>
            </a:fld>
            <a:endParaRPr lang="it-IT"/>
          </a:p>
        </p:txBody>
      </p:sp>
      <p:pic>
        <p:nvPicPr>
          <p:cNvPr id="63494" name="Immagine 7"/>
          <p:cNvPicPr>
            <a:picLocks noChangeAspect="1"/>
          </p:cNvPicPr>
          <p:nvPr/>
        </p:nvPicPr>
        <p:blipFill>
          <a:blip r:embed="rId3"/>
          <a:srcRect/>
          <a:stretch>
            <a:fillRect/>
          </a:stretch>
        </p:blipFill>
        <p:spPr bwMode="auto">
          <a:xfrm>
            <a:off x="0" y="0"/>
            <a:ext cx="1371600" cy="803275"/>
          </a:xfrm>
          <a:prstGeom prst="rect">
            <a:avLst/>
          </a:prstGeom>
          <a:noFill/>
          <a:ln w="9525">
            <a:noFill/>
            <a:miter lim="800000"/>
            <a:headEnd/>
            <a:tailEnd/>
          </a:ln>
        </p:spPr>
      </p:pic>
      <p:pic>
        <p:nvPicPr>
          <p:cNvPr id="63495" name="Picture 2" descr="http://www.softballinside.com/sites/default/files/styles/1200px_content/public/evoluzionebambino.jpg?itok=IU6ZzHZb"/>
          <p:cNvPicPr>
            <a:picLocks noChangeAspect="1" noChangeArrowheads="1"/>
          </p:cNvPicPr>
          <p:nvPr/>
        </p:nvPicPr>
        <p:blipFill>
          <a:blip r:embed="rId4"/>
          <a:srcRect/>
          <a:stretch>
            <a:fillRect/>
          </a:stretch>
        </p:blipFill>
        <p:spPr bwMode="auto">
          <a:xfrm>
            <a:off x="0" y="4114800"/>
            <a:ext cx="9144000" cy="2047875"/>
          </a:xfrm>
          <a:prstGeom prst="rect">
            <a:avLst/>
          </a:prstGeom>
          <a:noFill/>
          <a:ln w="9525">
            <a:noFill/>
            <a:miter lim="800000"/>
            <a:headEnd/>
            <a:tailEnd/>
          </a:ln>
        </p:spPr>
      </p:pic>
      <p:sp>
        <p:nvSpPr>
          <p:cNvPr id="63496" name="CasellaDiTesto 8"/>
          <p:cNvSpPr txBox="1">
            <a:spLocks noChangeArrowheads="1"/>
          </p:cNvSpPr>
          <p:nvPr/>
        </p:nvSpPr>
        <p:spPr bwMode="auto">
          <a:xfrm>
            <a:off x="381000" y="1066800"/>
            <a:ext cx="8382000" cy="3046413"/>
          </a:xfrm>
          <a:prstGeom prst="rect">
            <a:avLst/>
          </a:prstGeom>
          <a:noFill/>
          <a:ln w="9525">
            <a:noFill/>
            <a:miter lim="800000"/>
            <a:headEnd/>
            <a:tailEnd/>
          </a:ln>
        </p:spPr>
        <p:txBody>
          <a:bodyPr>
            <a:spAutoFit/>
          </a:bodyPr>
          <a:lstStyle/>
          <a:p>
            <a:pPr algn="ctr"/>
            <a:r>
              <a:rPr lang="it-IT" sz="3200" dirty="0">
                <a:latin typeface="Calibri" pitchFamily="-1" charset="0"/>
              </a:rPr>
              <a:t>Cambiamento relativamente permanente che deriva da una nuova esperienza o dalla pratica di nuovi comportamenti</a:t>
            </a:r>
            <a:r>
              <a:rPr lang="it-IT" sz="3200" dirty="0"/>
              <a:t>, </a:t>
            </a:r>
            <a:r>
              <a:rPr lang="it-IT" sz="3200" dirty="0">
                <a:latin typeface="Calibri" pitchFamily="-1" charset="0"/>
              </a:rPr>
              <a:t>ovvero una modificazione di un comportamento complesso abbastanza stabile nel tempo, derivante dalle esperienze di vita e/o dalle attività del soggetto.</a:t>
            </a:r>
          </a:p>
        </p:txBody>
      </p:sp>
    </p:spTree>
    <p:extLst>
      <p:ext uri="{BB962C8B-B14F-4D97-AF65-F5344CB8AC3E}">
        <p14:creationId xmlns:p14="http://schemas.microsoft.com/office/powerpoint/2010/main" val="295561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a:xfrm>
            <a:off x="0" y="0"/>
            <a:ext cx="9144000" cy="692150"/>
          </a:xfrm>
        </p:spPr>
        <p:txBody>
          <a:bodyPr/>
          <a:lstStyle/>
          <a:p>
            <a:br>
              <a:rPr lang="it-IT" sz="4000" b="1">
                <a:solidFill>
                  <a:srgbClr val="C00000"/>
                </a:solidFill>
                <a:cs typeface="Tahoma" pitchFamily="-1" charset="0"/>
              </a:rPr>
            </a:br>
            <a:r>
              <a:rPr lang="it-IT" sz="4000" b="1">
                <a:solidFill>
                  <a:srgbClr val="C00000"/>
                </a:solidFill>
                <a:cs typeface="Tahoma" pitchFamily="-1" charset="0"/>
              </a:rPr>
              <a:t>Apprendimento</a:t>
            </a:r>
            <a:endParaRPr lang="it-IT" sz="4000" b="1">
              <a:solidFill>
                <a:srgbClr val="C00000"/>
              </a:solidFill>
            </a:endParaRPr>
          </a:p>
        </p:txBody>
      </p:sp>
      <p:sp>
        <p:nvSpPr>
          <p:cNvPr id="63491" name="Segnaposto contenuto 2"/>
          <p:cNvSpPr>
            <a:spLocks noGrp="1"/>
          </p:cNvSpPr>
          <p:nvPr>
            <p:ph sz="half" idx="1"/>
          </p:nvPr>
        </p:nvSpPr>
        <p:spPr>
          <a:xfrm>
            <a:off x="2928926" y="3429000"/>
            <a:ext cx="3810000" cy="4114800"/>
          </a:xfrm>
        </p:spPr>
        <p:txBody>
          <a:bodyPr/>
          <a:lstStyle/>
          <a:p>
            <a:pPr algn="just">
              <a:spcAft>
                <a:spcPts val="600"/>
              </a:spcAft>
              <a:buFontTx/>
              <a:buChar char="•"/>
            </a:pPr>
            <a:endParaRPr lang="it-IT">
              <a:solidFill>
                <a:srgbClr val="545472"/>
              </a:solidFill>
            </a:endParaRPr>
          </a:p>
          <a:p>
            <a:pPr>
              <a:buFontTx/>
              <a:buNone/>
            </a:pPr>
            <a:endParaRPr lang="it-IT"/>
          </a:p>
        </p:txBody>
      </p:sp>
      <p:sp>
        <p:nvSpPr>
          <p:cNvPr id="44036" name="Segnaposto piè di pagina 3"/>
          <p:cNvSpPr>
            <a:spLocks noGrp="1"/>
          </p:cNvSpPr>
          <p:nvPr>
            <p:ph type="ftr" sz="quarter" idx="11"/>
          </p:nvPr>
        </p:nvSpPr>
        <p:spPr/>
        <p:txBody>
          <a:bodyPr/>
          <a:lstStyle/>
          <a:p>
            <a:pPr>
              <a:defRPr/>
            </a:pPr>
            <a:r>
              <a:rPr lang="it-IT">
                <a:latin typeface="Times New Roman" pitchFamily="-1" charset="0"/>
                <a:ea typeface="ＭＳ Ｐゴシック" pitchFamily="-1" charset="-128"/>
              </a:rPr>
              <a:t>www.liguria.coni.it</a:t>
            </a:r>
          </a:p>
        </p:txBody>
      </p:sp>
      <p:sp>
        <p:nvSpPr>
          <p:cNvPr id="63493" name="Segnaposto numero diapositiva 4"/>
          <p:cNvSpPr>
            <a:spLocks noGrp="1"/>
          </p:cNvSpPr>
          <p:nvPr>
            <p:ph type="sldNum" sz="quarter" idx="12"/>
          </p:nvPr>
        </p:nvSpPr>
        <p:spPr>
          <a:noFill/>
        </p:spPr>
        <p:txBody>
          <a:bodyPr/>
          <a:lstStyle/>
          <a:p>
            <a:fld id="{61F40B29-B821-42BD-B82D-7F3610DABB90}" type="slidenum">
              <a:rPr lang="it-IT"/>
              <a:pPr/>
              <a:t>16</a:t>
            </a:fld>
            <a:endParaRPr lang="it-IT"/>
          </a:p>
        </p:txBody>
      </p:sp>
      <p:pic>
        <p:nvPicPr>
          <p:cNvPr id="63494" name="Immagine 7"/>
          <p:cNvPicPr>
            <a:picLocks noChangeAspect="1"/>
          </p:cNvPicPr>
          <p:nvPr/>
        </p:nvPicPr>
        <p:blipFill>
          <a:blip r:embed="rId3"/>
          <a:srcRect/>
          <a:stretch>
            <a:fillRect/>
          </a:stretch>
        </p:blipFill>
        <p:spPr bwMode="auto">
          <a:xfrm>
            <a:off x="0" y="0"/>
            <a:ext cx="1371600" cy="803275"/>
          </a:xfrm>
          <a:prstGeom prst="rect">
            <a:avLst/>
          </a:prstGeom>
          <a:noFill/>
          <a:ln w="9525">
            <a:noFill/>
            <a:miter lim="800000"/>
            <a:headEnd/>
            <a:tailEnd/>
          </a:ln>
        </p:spPr>
      </p:pic>
      <p:sp>
        <p:nvSpPr>
          <p:cNvPr id="181250" name="AutoShape 2" descr="https://apis.mail.yahoo.com/ws/v3/mailboxes/@.id==VjN-MdTP8PKXxjOK1LHTqka5Y2iPzdJLmgQv6aiV_06IhN4dRlqNOPete-jOIOEGIYS_pHThFRZ8fxtbiPezuzM4JA/messages/@.id==ANG6RlsEYwFhWuRBZwQayCnEiDk/content/parts/@.id==2.2/thumbnail?appId=YahooMailNeo&amp;downloadWhenThumbnailFails=true&amp;pid=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1252" name="AutoShape 4" descr="https://apis.mail.yahoo.com/ws/v3/mailboxes/@.id==VjN-MdTP8PKXxjOK1LHTqka5Y2iPzdJLmgQv6aiV_06IhN4dRlqNOPete-jOIOEGIYS_pHThFRZ8fxtbiPezuzM4JA/messages/@.id==ANG6RlsEYwFhWuRBZwQayCnEiDk/content/parts/@.id==2.2/thumbnail?appId=YahooMailNeo&amp;downloadWhenThumbnailFails=true&amp;pid=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1254" name="AutoShape 6" descr="https://apis.mail.yahoo.com/ws/v3/mailboxes/@.id==VjN-MdTP8PKXxjOK1LHTqka5Y2iPzdJLmgQv6aiV_06IhN4dRlqNOPete-jOIOEGIYS_pHThFRZ8fxtbiPezuzM4JA/messages/@.id==ANG6RlsEYwFhWuRBZwQayCnEiDk/content/parts/@.id==2.2/thumbnail?appId=YahooMailNeo&amp;downloadWhenThumbnailFails=true&amp;pid=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1256" name="AutoShape 8" descr="https://apis.mail.yahoo.com/ws/v3/mailboxes/@.id==VjN-MdTP8PKXxjOK1LHTqka5Y2iPzdJLmgQv6aiV_06IhN4dRlqNOPete-jOIOEGIYS_pHThFRZ8fxtbiPezuzM4JA/messages/@.id==ANG6RlsEYwFhWuRBZwQayCnEiDk/content/parts/@.id==2.2/thumbnail?appId=YahooMailNeo&amp;downloadWhenThumbnailFails=true&amp;pid=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1258" name="AutoShape 10" descr="https://apis.mail.yahoo.com/ws/v3/mailboxes/@.id==VjN-MdTP8PKXxjOK1LHTqka5Y2iPzdJLmgQv6aiV_06IhN4dRlqNOPete-jOIOEGIYS_pHThFRZ8fxtbiPezuzM4JA/messages/@.id==ANG6RlsEYwFhWuRBZwQayCnEiDk/content/parts/@.id==2.2/thumbnail?appId=YahooMailNeo&amp;downloadWhenThumbnailFails=true&amp;pid=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1260" name="AutoShape 12" descr="https://apis.mail.yahoo.com/ws/v3/mailboxes/@.id==VjN-MdTP8PKXxjOK1LHTqka5Y2iPzdJLmgQv6aiV_06IhN4dRlqNOPete-jOIOEGIYS_pHThFRZ8fxtbiPezuzM4JA/messages/@.id==ANG6RlsEYwFhWuRBZwQayCnEiDk/content/parts/@.id==2.2/thumbnail?appId=YahooMailNeo&amp;downloadWhenThumbnailFails=true&amp;pid=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1262" name="AutoShape 14" descr="https://apis.mail.yahoo.com/ws/v3/mailboxes/@.id==VjN-MdTP8PKXxjOK1LHTqka5Y2iPzdJLmgQv6aiV_06IhN4dRlqNOPete-jOIOEGIYS_pHThFRZ8fxtbiPezuzM4JA/messages/@.id==ANG6RlsEYwFhWuRBZwQayCnEiDk/content/parts/@.id==2.2/thumbnail?appId=YahooMailNeo&amp;downloadWhenThumbnailFails=true&amp;pid=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1263" name="Picture 15" descr="C:\Users\Asus\Desktop\Piramide dell'apprendimento.jpg"/>
          <p:cNvPicPr>
            <a:picLocks noChangeAspect="1" noChangeArrowheads="1"/>
          </p:cNvPicPr>
          <p:nvPr/>
        </p:nvPicPr>
        <p:blipFill>
          <a:blip r:embed="rId4"/>
          <a:srcRect/>
          <a:stretch>
            <a:fillRect/>
          </a:stretch>
        </p:blipFill>
        <p:spPr bwMode="auto">
          <a:xfrm>
            <a:off x="1524000" y="1190625"/>
            <a:ext cx="6096000" cy="4476750"/>
          </a:xfrm>
          <a:prstGeom prst="rect">
            <a:avLst/>
          </a:prstGeom>
          <a:noFill/>
        </p:spPr>
      </p:pic>
    </p:spTree>
    <p:extLst>
      <p:ext uri="{BB962C8B-B14F-4D97-AF65-F5344CB8AC3E}">
        <p14:creationId xmlns:p14="http://schemas.microsoft.com/office/powerpoint/2010/main" val="127035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olo 1"/>
          <p:cNvSpPr>
            <a:spLocks noGrp="1"/>
          </p:cNvSpPr>
          <p:nvPr>
            <p:ph type="title"/>
          </p:nvPr>
        </p:nvSpPr>
        <p:spPr>
          <a:xfrm>
            <a:off x="107950" y="0"/>
            <a:ext cx="9144000" cy="692150"/>
          </a:xfrm>
        </p:spPr>
        <p:txBody>
          <a:bodyPr/>
          <a:lstStyle/>
          <a:p>
            <a:br>
              <a:rPr lang="it-IT" sz="4000" b="1">
                <a:solidFill>
                  <a:srgbClr val="C00000"/>
                </a:solidFill>
                <a:cs typeface="Tahoma" pitchFamily="-1" charset="0"/>
              </a:rPr>
            </a:br>
            <a:r>
              <a:rPr lang="it-IT" sz="4000" b="1">
                <a:solidFill>
                  <a:srgbClr val="C00000"/>
                </a:solidFill>
                <a:cs typeface="Tahoma" pitchFamily="-1" charset="0"/>
              </a:rPr>
              <a:t>Apprendimento motorio</a:t>
            </a:r>
            <a:endParaRPr lang="it-IT" sz="4000" b="1">
              <a:solidFill>
                <a:srgbClr val="C00000"/>
              </a:solidFill>
            </a:endParaRPr>
          </a:p>
        </p:txBody>
      </p:sp>
      <p:sp>
        <p:nvSpPr>
          <p:cNvPr id="44036" name="Segnaposto piè di pagina 3"/>
          <p:cNvSpPr>
            <a:spLocks noGrp="1"/>
          </p:cNvSpPr>
          <p:nvPr>
            <p:ph type="ftr" sz="quarter" idx="11"/>
          </p:nvPr>
        </p:nvSpPr>
        <p:spPr/>
        <p:txBody>
          <a:bodyPr/>
          <a:lstStyle/>
          <a:p>
            <a:pPr>
              <a:defRPr/>
            </a:pPr>
            <a:r>
              <a:rPr lang="it-IT">
                <a:latin typeface="Times New Roman" pitchFamily="-1" charset="0"/>
                <a:ea typeface="ＭＳ Ｐゴシック" pitchFamily="-1" charset="-128"/>
              </a:rPr>
              <a:t>www.liguria.coni.it</a:t>
            </a:r>
          </a:p>
        </p:txBody>
      </p:sp>
      <p:sp>
        <p:nvSpPr>
          <p:cNvPr id="71684" name="Segnaposto numero diapositiva 4"/>
          <p:cNvSpPr>
            <a:spLocks noGrp="1"/>
          </p:cNvSpPr>
          <p:nvPr>
            <p:ph type="sldNum" sz="quarter" idx="12"/>
          </p:nvPr>
        </p:nvSpPr>
        <p:spPr>
          <a:noFill/>
        </p:spPr>
        <p:txBody>
          <a:bodyPr/>
          <a:lstStyle/>
          <a:p>
            <a:fld id="{3D2686C0-E0E0-4B9C-8215-A7E53743B2D9}" type="slidenum">
              <a:rPr lang="it-IT"/>
              <a:pPr/>
              <a:t>17</a:t>
            </a:fld>
            <a:endParaRPr lang="it-IT"/>
          </a:p>
        </p:txBody>
      </p:sp>
      <p:pic>
        <p:nvPicPr>
          <p:cNvPr id="71685" name="Immagine 7"/>
          <p:cNvPicPr>
            <a:picLocks noChangeAspect="1"/>
          </p:cNvPicPr>
          <p:nvPr/>
        </p:nvPicPr>
        <p:blipFill>
          <a:blip r:embed="rId3"/>
          <a:srcRect/>
          <a:stretch>
            <a:fillRect/>
          </a:stretch>
        </p:blipFill>
        <p:spPr bwMode="auto">
          <a:xfrm>
            <a:off x="0" y="0"/>
            <a:ext cx="1371600" cy="803275"/>
          </a:xfrm>
          <a:prstGeom prst="rect">
            <a:avLst/>
          </a:prstGeom>
          <a:noFill/>
          <a:ln w="9525">
            <a:noFill/>
            <a:miter lim="800000"/>
            <a:headEnd/>
            <a:tailEnd/>
          </a:ln>
        </p:spPr>
      </p:pic>
      <p:sp>
        <p:nvSpPr>
          <p:cNvPr id="71686" name="AutoShape 2" descr="Risultati immagini per tranelli matematic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sp>
        <p:nvSpPr>
          <p:cNvPr id="10" name="CasellaDiTesto 9"/>
          <p:cNvSpPr txBox="1"/>
          <p:nvPr/>
        </p:nvSpPr>
        <p:spPr>
          <a:xfrm>
            <a:off x="381000" y="762000"/>
            <a:ext cx="8305800" cy="1077913"/>
          </a:xfrm>
          <a:prstGeom prst="rect">
            <a:avLst/>
          </a:prstGeom>
          <a:noFill/>
        </p:spPr>
        <p:txBody>
          <a:bodyPr>
            <a:spAutoFit/>
          </a:bodyPr>
          <a:lstStyle/>
          <a:p>
            <a:pPr algn="ctr">
              <a:defRPr/>
            </a:pPr>
            <a:r>
              <a:rPr lang="it-IT" sz="3200" dirty="0">
                <a:latin typeface="+mn-lt"/>
                <a:cs typeface="ＭＳ Ｐゴシック" pitchFamily="-1" charset="-128"/>
              </a:rPr>
              <a:t>Si comincia ad apprendere appena nati e si continua tutta la vita!</a:t>
            </a:r>
          </a:p>
        </p:txBody>
      </p:sp>
      <p:sp>
        <p:nvSpPr>
          <p:cNvPr id="11" name="CasellaDiTesto 10"/>
          <p:cNvSpPr txBox="1">
            <a:spLocks noChangeArrowheads="1"/>
          </p:cNvSpPr>
          <p:nvPr/>
        </p:nvSpPr>
        <p:spPr bwMode="auto">
          <a:xfrm>
            <a:off x="457200" y="2133600"/>
            <a:ext cx="8153400" cy="4400550"/>
          </a:xfrm>
          <a:prstGeom prst="rect">
            <a:avLst/>
          </a:prstGeom>
          <a:noFill/>
          <a:ln w="9525">
            <a:noFill/>
            <a:miter lim="800000"/>
            <a:headEnd/>
            <a:tailEnd/>
          </a:ln>
        </p:spPr>
        <p:txBody>
          <a:bodyPr>
            <a:spAutoFit/>
          </a:bodyPr>
          <a:lstStyle/>
          <a:p>
            <a:pPr algn="ctr"/>
            <a:r>
              <a:rPr lang="it-IT" sz="3200">
                <a:latin typeface="Calibri" pitchFamily="-1" charset="0"/>
              </a:rPr>
              <a:t>Tra i 6-10 anni la capacità di apprendimento </a:t>
            </a:r>
          </a:p>
          <a:p>
            <a:pPr algn="ctr"/>
            <a:r>
              <a:rPr lang="it-IT" sz="3200">
                <a:latin typeface="Calibri" pitchFamily="-1" charset="0"/>
              </a:rPr>
              <a:t>è crescente e raggiunge il massimo </a:t>
            </a:r>
          </a:p>
          <a:p>
            <a:pPr algn="ctr"/>
            <a:r>
              <a:rPr lang="it-IT" sz="3200">
                <a:latin typeface="Calibri" pitchFamily="-1" charset="0"/>
              </a:rPr>
              <a:t>grado tra i 10-12 anni. </a:t>
            </a:r>
          </a:p>
          <a:p>
            <a:pPr algn="ctr"/>
            <a:r>
              <a:rPr lang="it-IT" sz="3200">
                <a:latin typeface="Calibri" pitchFamily="-1" charset="0"/>
              </a:rPr>
              <a:t>Negli anni successivi c’è una stabilizzazione </a:t>
            </a:r>
          </a:p>
          <a:p>
            <a:pPr algn="ctr"/>
            <a:r>
              <a:rPr lang="it-IT" sz="3200">
                <a:latin typeface="Calibri" pitchFamily="-1" charset="0"/>
              </a:rPr>
              <a:t>che si riduce in maniera significativa </a:t>
            </a:r>
          </a:p>
          <a:p>
            <a:pPr algn="ctr"/>
            <a:r>
              <a:rPr lang="it-IT" sz="3200">
                <a:latin typeface="Calibri" pitchFamily="-1" charset="0"/>
              </a:rPr>
              <a:t>nella tarda età adulta. </a:t>
            </a:r>
          </a:p>
          <a:p>
            <a:pPr algn="ctr"/>
            <a:r>
              <a:rPr lang="it-IT" sz="3200">
                <a:latin typeface="Calibri" pitchFamily="-1" charset="0"/>
              </a:rPr>
              <a:t>L’unico modo per mantenersi attivi </a:t>
            </a:r>
          </a:p>
          <a:p>
            <a:pPr algn="ctr"/>
            <a:r>
              <a:rPr lang="it-IT" sz="3200">
                <a:latin typeface="Calibri" pitchFamily="-1" charset="0"/>
              </a:rPr>
              <a:t>è il costante esercizio.</a:t>
            </a:r>
          </a:p>
          <a:p>
            <a:pPr algn="ctr"/>
            <a:endParaRPr lang="it-IT"/>
          </a:p>
        </p:txBody>
      </p:sp>
    </p:spTree>
    <p:extLst>
      <p:ext uri="{BB962C8B-B14F-4D97-AF65-F5344CB8AC3E}">
        <p14:creationId xmlns:p14="http://schemas.microsoft.com/office/powerpoint/2010/main" val="71367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contenuto 2"/>
          <p:cNvSpPr>
            <a:spLocks noGrp="1"/>
          </p:cNvSpPr>
          <p:nvPr>
            <p:ph idx="1"/>
          </p:nvPr>
        </p:nvSpPr>
        <p:spPr>
          <a:xfrm>
            <a:off x="0" y="714356"/>
            <a:ext cx="8358214" cy="5643602"/>
          </a:xfrm>
        </p:spPr>
        <p:txBody>
          <a:bodyPr/>
          <a:lstStyle/>
          <a:p>
            <a:pPr>
              <a:buFontTx/>
              <a:buChar char="•"/>
            </a:pPr>
            <a:r>
              <a:rPr lang="it-IT" sz="2800" dirty="0"/>
              <a:t>Riflessi: risposte veloci, involontarie, stereotipate a stimoli esterni</a:t>
            </a:r>
          </a:p>
          <a:p>
            <a:pPr>
              <a:buFontTx/>
              <a:buChar char="•"/>
            </a:pPr>
            <a:r>
              <a:rPr lang="it-IT" sz="2800" dirty="0"/>
              <a:t>Volontari: complessi, intenzionali, diretti ad uno scopo, appresi e migliorabili.</a:t>
            </a:r>
          </a:p>
          <a:p>
            <a:pPr>
              <a:buFontTx/>
              <a:buChar char="•"/>
            </a:pPr>
            <a:r>
              <a:rPr lang="it-IT" sz="2800" dirty="0"/>
              <a:t>Automatici:ottenuti attraverso diverse ripetizioni, questi automatismi aiutano il conseguimento di nuove abilità.</a:t>
            </a:r>
          </a:p>
          <a:p>
            <a:pPr>
              <a:buFontTx/>
              <a:buChar char="•"/>
            </a:pPr>
            <a:r>
              <a:rPr lang="it-IT" sz="2800" dirty="0"/>
              <a:t>Ritmici: iniziano e terminano per comando volontario, proseguono in modo ripetitivo quasi senza controllo</a:t>
            </a:r>
          </a:p>
          <a:p>
            <a:pPr>
              <a:buFontTx/>
              <a:buChar char="•"/>
            </a:pPr>
            <a:r>
              <a:rPr lang="it-IT" sz="2800" dirty="0"/>
              <a:t>Associati: movimenti indesiderati che si producono per una dispersione di stimoli nervosi, con l’intervento di muscoli adiacenti</a:t>
            </a:r>
          </a:p>
          <a:p>
            <a:pPr>
              <a:buFontTx/>
              <a:buChar char="•"/>
            </a:pPr>
            <a:endParaRPr lang="it-IT" dirty="0"/>
          </a:p>
          <a:p>
            <a:pPr>
              <a:buFontTx/>
              <a:buChar char="•"/>
            </a:pPr>
            <a:endParaRPr lang="it-IT" dirty="0"/>
          </a:p>
          <a:p>
            <a:pPr>
              <a:buFontTx/>
              <a:buChar char="•"/>
            </a:pPr>
            <a:endParaRPr lang="it-IT" dirty="0"/>
          </a:p>
        </p:txBody>
      </p:sp>
      <p:sp>
        <p:nvSpPr>
          <p:cNvPr id="4" name="Segnaposto piè di pagina 3"/>
          <p:cNvSpPr>
            <a:spLocks noGrp="1"/>
          </p:cNvSpPr>
          <p:nvPr>
            <p:ph type="ftr" sz="quarter" idx="11"/>
          </p:nvPr>
        </p:nvSpPr>
        <p:spPr/>
        <p:txBody>
          <a:bodyPr/>
          <a:lstStyle/>
          <a:p>
            <a:pPr>
              <a:defRPr/>
            </a:pPr>
            <a:r>
              <a:rPr lang="it-IT"/>
              <a:t>www.liguria.coni.it</a:t>
            </a:r>
          </a:p>
        </p:txBody>
      </p:sp>
      <p:sp>
        <p:nvSpPr>
          <p:cNvPr id="8196" name="Segnaposto numero diapositiva 4"/>
          <p:cNvSpPr>
            <a:spLocks noGrp="1"/>
          </p:cNvSpPr>
          <p:nvPr>
            <p:ph type="sldNum" sz="quarter" idx="12"/>
          </p:nvPr>
        </p:nvSpPr>
        <p:spPr>
          <a:noFill/>
        </p:spPr>
        <p:txBody>
          <a:bodyPr/>
          <a:lstStyle/>
          <a:p>
            <a:fld id="{17D5E5E4-8B28-4944-9747-F28A059EB128}" type="slidenum">
              <a:rPr lang="it-IT" smtClean="0"/>
              <a:pPr/>
              <a:t>18</a:t>
            </a:fld>
            <a:endParaRPr lang="it-IT"/>
          </a:p>
        </p:txBody>
      </p:sp>
      <p:pic>
        <p:nvPicPr>
          <p:cNvPr id="8197" name="Immagine 7"/>
          <p:cNvPicPr>
            <a:picLocks noChangeAspect="1"/>
          </p:cNvPicPr>
          <p:nvPr/>
        </p:nvPicPr>
        <p:blipFill>
          <a:blip r:embed="rId3"/>
          <a:srcRect/>
          <a:stretch>
            <a:fillRect/>
          </a:stretch>
        </p:blipFill>
        <p:spPr bwMode="auto">
          <a:xfrm>
            <a:off x="0" y="0"/>
            <a:ext cx="1371600" cy="803275"/>
          </a:xfrm>
          <a:prstGeom prst="rect">
            <a:avLst/>
          </a:prstGeom>
          <a:noFill/>
          <a:ln w="9525">
            <a:noFill/>
            <a:miter lim="800000"/>
            <a:headEnd/>
            <a:tailEnd/>
          </a:ln>
        </p:spPr>
      </p:pic>
      <p:sp>
        <p:nvSpPr>
          <p:cNvPr id="8198" name="Titolo 1"/>
          <p:cNvSpPr>
            <a:spLocks noGrp="1"/>
          </p:cNvSpPr>
          <p:nvPr>
            <p:ph type="title"/>
          </p:nvPr>
        </p:nvSpPr>
        <p:spPr>
          <a:xfrm>
            <a:off x="1357290" y="0"/>
            <a:ext cx="7786710" cy="714375"/>
          </a:xfrm>
        </p:spPr>
        <p:txBody>
          <a:bodyPr/>
          <a:lstStyle/>
          <a:p>
            <a:r>
              <a:rPr lang="it-IT" b="1" dirty="0">
                <a:solidFill>
                  <a:srgbClr val="C00000"/>
                </a:solidFill>
              </a:rPr>
              <a:t>Classificazione dei movimenti</a:t>
            </a:r>
          </a:p>
        </p:txBody>
      </p:sp>
      <p:pic>
        <p:nvPicPr>
          <p:cNvPr id="2052" name="Picture 4" descr="D:\archivio\Corsi &amp; Seminari\Aspiranti tecnici FIJLKAM\educazione del corpo 4-06-16\immagini e video\ritmo.jpg"/>
          <p:cNvPicPr>
            <a:picLocks noChangeAspect="1" noChangeArrowheads="1"/>
          </p:cNvPicPr>
          <p:nvPr/>
        </p:nvPicPr>
        <p:blipFill>
          <a:blip r:embed="rId4"/>
          <a:srcRect/>
          <a:stretch>
            <a:fillRect/>
          </a:stretch>
        </p:blipFill>
        <p:spPr bwMode="auto">
          <a:xfrm>
            <a:off x="6643702" y="5286388"/>
            <a:ext cx="2409825" cy="1133475"/>
          </a:xfrm>
          <a:prstGeom prst="rect">
            <a:avLst/>
          </a:prstGeom>
          <a:noFill/>
        </p:spPr>
      </p:pic>
    </p:spTree>
    <p:extLst>
      <p:ext uri="{BB962C8B-B14F-4D97-AF65-F5344CB8AC3E}">
        <p14:creationId xmlns:p14="http://schemas.microsoft.com/office/powerpoint/2010/main" val="4057666256"/>
      </p:ext>
    </p:extLst>
  </p:cSld>
  <p:clrMapOvr>
    <a:masterClrMapping/>
  </p:clrMapOvr>
  <p:transition>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19</a:t>
            </a:fld>
            <a:endParaRPr lang="it-IT"/>
          </a:p>
        </p:txBody>
      </p:sp>
      <p:sp>
        <p:nvSpPr>
          <p:cNvPr id="4099" name="Rectangle 2"/>
          <p:cNvSpPr>
            <a:spLocks noGrp="1" noChangeArrowheads="1"/>
          </p:cNvSpPr>
          <p:nvPr>
            <p:ph type="title"/>
          </p:nvPr>
        </p:nvSpPr>
        <p:spPr>
          <a:xfrm>
            <a:off x="1428728" y="0"/>
            <a:ext cx="7715272" cy="711200"/>
          </a:xfrm>
        </p:spPr>
        <p:txBody>
          <a:bodyPr/>
          <a:lstStyle/>
          <a:p>
            <a:pPr eaLnBrk="1" hangingPunct="1"/>
            <a:r>
              <a:rPr lang="it-IT" b="1" dirty="0">
                <a:solidFill>
                  <a:srgbClr val="C00000"/>
                </a:solidFill>
              </a:rPr>
              <a:t>La locomozione umana</a:t>
            </a:r>
          </a:p>
        </p:txBody>
      </p:sp>
      <p:sp>
        <p:nvSpPr>
          <p:cNvPr id="4100" name="Rectangle 3"/>
          <p:cNvSpPr>
            <a:spLocks noGrp="1" noChangeArrowheads="1"/>
          </p:cNvSpPr>
          <p:nvPr>
            <p:ph type="body" idx="1"/>
          </p:nvPr>
        </p:nvSpPr>
        <p:spPr>
          <a:xfrm>
            <a:off x="500034" y="1000108"/>
            <a:ext cx="8643966" cy="1143008"/>
          </a:xfrm>
        </p:spPr>
        <p:txBody>
          <a:bodyPr/>
          <a:lstStyle/>
          <a:p>
            <a:pPr algn="ctr" eaLnBrk="1" hangingPunct="1">
              <a:lnSpc>
                <a:spcPct val="90000"/>
              </a:lnSpc>
              <a:spcAft>
                <a:spcPts val="3000"/>
              </a:spcAft>
              <a:buNone/>
              <a:tabLst>
                <a:tab pos="2962275" algn="l"/>
                <a:tab pos="3143250" algn="l"/>
                <a:tab pos="3228975" algn="l"/>
                <a:tab pos="3590925" algn="l"/>
                <a:tab pos="3676650" algn="l"/>
                <a:tab pos="3943350" algn="l"/>
              </a:tabLst>
            </a:pPr>
            <a:r>
              <a:rPr lang="it-IT" b="1" dirty="0"/>
              <a:t>La locomozione umana</a:t>
            </a: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1095375" y="1804988"/>
            <a:ext cx="6953250" cy="3248025"/>
          </a:xfrm>
          <a:prstGeom prst="rect">
            <a:avLst/>
          </a:prstGeom>
          <a:noFill/>
          <a:ln w="9525">
            <a:noFill/>
            <a:miter lim="800000"/>
            <a:headEnd/>
            <a:tailEnd/>
          </a:ln>
          <a:effectLst/>
        </p:spPr>
      </p:pic>
      <p:sp>
        <p:nvSpPr>
          <p:cNvPr id="8" name="Rettangolo 7"/>
          <p:cNvSpPr/>
          <p:nvPr/>
        </p:nvSpPr>
        <p:spPr>
          <a:xfrm>
            <a:off x="214282" y="5072074"/>
            <a:ext cx="8715436" cy="461665"/>
          </a:xfrm>
          <a:prstGeom prst="rect">
            <a:avLst/>
          </a:prstGeom>
        </p:spPr>
        <p:txBody>
          <a:bodyPr wrap="square">
            <a:spAutoFit/>
          </a:bodyPr>
          <a:lstStyle/>
          <a:p>
            <a:r>
              <a:rPr lang="it-IT" b="1" dirty="0"/>
              <a:t>APPOGGIO</a:t>
            </a:r>
            <a:r>
              <a:rPr lang="it-IT" dirty="0"/>
              <a:t>→</a:t>
            </a:r>
            <a:r>
              <a:rPr lang="it-IT" b="1" dirty="0"/>
              <a:t>TRASFERIMENTO</a:t>
            </a:r>
            <a:r>
              <a:rPr lang="it-IT" dirty="0"/>
              <a:t>→</a:t>
            </a:r>
            <a:r>
              <a:rPr lang="it-IT" b="1" dirty="0"/>
              <a:t>APPOGGIO</a:t>
            </a:r>
            <a:endParaRPr lang="it-IT" dirty="0"/>
          </a:p>
        </p:txBody>
      </p:sp>
    </p:spTree>
    <p:extLst>
      <p:ext uri="{BB962C8B-B14F-4D97-AF65-F5344CB8AC3E}">
        <p14:creationId xmlns:p14="http://schemas.microsoft.com/office/powerpoint/2010/main" val="757263727"/>
      </p:ext>
    </p:extLst>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Coni Liguria</a:t>
            </a:r>
          </a:p>
        </p:txBody>
      </p:sp>
      <p:sp>
        <p:nvSpPr>
          <p:cNvPr id="4100" name="Rectangle 3"/>
          <p:cNvSpPr>
            <a:spLocks noGrp="1" noChangeArrowheads="1"/>
          </p:cNvSpPr>
          <p:nvPr>
            <p:ph type="body" idx="1"/>
          </p:nvPr>
        </p:nvSpPr>
        <p:spPr>
          <a:xfrm>
            <a:off x="0" y="1000108"/>
            <a:ext cx="5286380" cy="571504"/>
          </a:xfrm>
        </p:spPr>
        <p:txBody>
          <a:bodyPr/>
          <a:lstStyle/>
          <a:p>
            <a:pPr marL="10800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http://liguria.coni.it/liguria.html</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1026" name="Picture 2" descr="C:\Users\Asus\Desktop\Coni Liguria.jpg"/>
          <p:cNvPicPr>
            <a:picLocks noChangeAspect="1" noChangeArrowheads="1"/>
          </p:cNvPicPr>
          <p:nvPr/>
        </p:nvPicPr>
        <p:blipFill>
          <a:blip r:embed="rId5"/>
          <a:srcRect/>
          <a:stretch>
            <a:fillRect/>
          </a:stretch>
        </p:blipFill>
        <p:spPr bwMode="auto">
          <a:xfrm>
            <a:off x="0" y="1500174"/>
            <a:ext cx="9144000" cy="53578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20</a:t>
            </a:fld>
            <a:endParaRPr lang="it-IT"/>
          </a:p>
        </p:txBody>
      </p:sp>
      <p:sp>
        <p:nvSpPr>
          <p:cNvPr id="4099" name="Rectangle 2"/>
          <p:cNvSpPr>
            <a:spLocks noGrp="1" noChangeArrowheads="1"/>
          </p:cNvSpPr>
          <p:nvPr>
            <p:ph type="title"/>
          </p:nvPr>
        </p:nvSpPr>
        <p:spPr>
          <a:xfrm>
            <a:off x="1428728" y="0"/>
            <a:ext cx="7715272" cy="711200"/>
          </a:xfrm>
        </p:spPr>
        <p:txBody>
          <a:bodyPr/>
          <a:lstStyle/>
          <a:p>
            <a:pPr eaLnBrk="1" hangingPunct="1"/>
            <a:r>
              <a:rPr lang="it-IT" sz="3600" b="1" dirty="0">
                <a:solidFill>
                  <a:srgbClr val="C00000"/>
                </a:solidFill>
              </a:rPr>
              <a:t>ONTOGENESI DELLA LOCOMOZIONE</a:t>
            </a:r>
          </a:p>
        </p:txBody>
      </p:sp>
      <p:sp>
        <p:nvSpPr>
          <p:cNvPr id="4100" name="Rectangle 3"/>
          <p:cNvSpPr>
            <a:spLocks noGrp="1" noChangeArrowheads="1"/>
          </p:cNvSpPr>
          <p:nvPr>
            <p:ph type="body" idx="1"/>
          </p:nvPr>
        </p:nvSpPr>
        <p:spPr>
          <a:xfrm>
            <a:off x="0" y="785794"/>
            <a:ext cx="3286116" cy="4143404"/>
          </a:xfrm>
        </p:spPr>
        <p:txBody>
          <a:bodyPr/>
          <a:lstStyle/>
          <a:p>
            <a:pPr eaLnBrk="1" hangingPunct="1">
              <a:spcBef>
                <a:spcPts val="100"/>
              </a:spcBef>
              <a:spcAft>
                <a:spcPts val="1000"/>
              </a:spcAft>
              <a:buNone/>
              <a:tabLst>
                <a:tab pos="2962275" algn="l"/>
                <a:tab pos="3143250" algn="l"/>
                <a:tab pos="3228975" algn="l"/>
                <a:tab pos="3590925" algn="l"/>
                <a:tab pos="3676650" algn="l"/>
                <a:tab pos="3943350" algn="l"/>
              </a:tabLst>
            </a:pPr>
            <a:r>
              <a:rPr lang="it-IT" sz="2400" u="sng" dirty="0"/>
              <a:t>Locomozione del bambino</a:t>
            </a:r>
          </a:p>
          <a:p>
            <a:pPr marL="514350" indent="-514350" eaLnBrk="1" hangingPunct="1">
              <a:spcBef>
                <a:spcPts val="100"/>
              </a:spcBef>
              <a:spcAft>
                <a:spcPts val="500"/>
              </a:spcAft>
              <a:buFont typeface="Arial" pitchFamily="34" charset="0"/>
              <a:buChar char="•"/>
              <a:tabLst>
                <a:tab pos="2962275" algn="l"/>
                <a:tab pos="3143250" algn="l"/>
                <a:tab pos="3228975" algn="l"/>
                <a:tab pos="3590925" algn="l"/>
                <a:tab pos="3676650" algn="l"/>
                <a:tab pos="3943350" algn="l"/>
              </a:tabLst>
            </a:pPr>
            <a:r>
              <a:rPr lang="it-IT" sz="2400" dirty="0"/>
              <a:t>Cammino  a scatti</a:t>
            </a:r>
          </a:p>
          <a:p>
            <a:pPr marL="514350" indent="-514350" eaLnBrk="1" hangingPunct="1">
              <a:spcBef>
                <a:spcPts val="100"/>
              </a:spcBef>
              <a:spcAft>
                <a:spcPts val="500"/>
              </a:spcAft>
              <a:buFont typeface="Arial" pitchFamily="34" charset="0"/>
              <a:buChar char="•"/>
              <a:tabLst>
                <a:tab pos="2962275" algn="l"/>
                <a:tab pos="3143250" algn="l"/>
                <a:tab pos="3228975" algn="l"/>
                <a:tab pos="3590925" algn="l"/>
                <a:tab pos="3676650" algn="l"/>
                <a:tab pos="3943350" algn="l"/>
              </a:tabLst>
            </a:pPr>
            <a:r>
              <a:rPr lang="it-IT" sz="2400" dirty="0"/>
              <a:t>Flessione sincrona seguita da estensione sincrona</a:t>
            </a:r>
          </a:p>
          <a:p>
            <a:pPr marL="514350" indent="-514350" eaLnBrk="1" hangingPunct="1">
              <a:spcBef>
                <a:spcPts val="100"/>
              </a:spcBef>
              <a:spcAft>
                <a:spcPts val="500"/>
              </a:spcAft>
              <a:buFont typeface="Arial" pitchFamily="34" charset="0"/>
              <a:buChar char="•"/>
              <a:tabLst>
                <a:tab pos="2962275" algn="l"/>
                <a:tab pos="3143250" algn="l"/>
                <a:tab pos="3228975" algn="l"/>
                <a:tab pos="3590925" algn="l"/>
                <a:tab pos="3676650" algn="l"/>
                <a:tab pos="3943350" algn="l"/>
              </a:tabLst>
            </a:pPr>
            <a:r>
              <a:rPr lang="it-IT" sz="2400" dirty="0"/>
              <a:t>Tronco inclinato in avanti</a:t>
            </a:r>
          </a:p>
          <a:p>
            <a:pPr>
              <a:spcBef>
                <a:spcPts val="100"/>
              </a:spcBef>
              <a:buFont typeface="Arial" pitchFamily="34" charset="0"/>
              <a:buChar char="•"/>
            </a:pPr>
            <a:r>
              <a:rPr lang="it-IT" sz="2400" dirty="0"/>
              <a:t>Piede molto sollevato, appoggio di punta o pianta senza spinta propulsiva</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050" name="Picture 2"/>
          <p:cNvPicPr>
            <a:picLocks noChangeAspect="1" noChangeArrowheads="1"/>
          </p:cNvPicPr>
          <p:nvPr/>
        </p:nvPicPr>
        <p:blipFill>
          <a:blip r:embed="rId5"/>
          <a:srcRect/>
          <a:stretch>
            <a:fillRect/>
          </a:stretch>
        </p:blipFill>
        <p:spPr bwMode="auto">
          <a:xfrm>
            <a:off x="3500430" y="1571612"/>
            <a:ext cx="5481651" cy="4401487"/>
          </a:xfrm>
          <a:prstGeom prst="rect">
            <a:avLst/>
          </a:prstGeom>
          <a:noFill/>
          <a:ln w="9525">
            <a:noFill/>
            <a:miter lim="800000"/>
            <a:headEnd/>
            <a:tailEnd/>
          </a:ln>
          <a:effectLst/>
        </p:spPr>
      </p:pic>
    </p:spTree>
    <p:extLst>
      <p:ext uri="{BB962C8B-B14F-4D97-AF65-F5344CB8AC3E}">
        <p14:creationId xmlns:p14="http://schemas.microsoft.com/office/powerpoint/2010/main" val="2483323419"/>
      </p:ext>
    </p:extLst>
  </p:cSld>
  <p:clrMapOvr>
    <a:masterClrMapping/>
  </p:clrMapOvr>
  <p:transition>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21</a:t>
            </a:fld>
            <a:endParaRPr lang="it-IT"/>
          </a:p>
        </p:txBody>
      </p:sp>
      <p:sp>
        <p:nvSpPr>
          <p:cNvPr id="4099" name="Rectangle 2"/>
          <p:cNvSpPr>
            <a:spLocks noGrp="1" noChangeArrowheads="1"/>
          </p:cNvSpPr>
          <p:nvPr>
            <p:ph type="title"/>
          </p:nvPr>
        </p:nvSpPr>
        <p:spPr>
          <a:xfrm>
            <a:off x="1071538" y="0"/>
            <a:ext cx="8072462" cy="711200"/>
          </a:xfrm>
        </p:spPr>
        <p:txBody>
          <a:bodyPr/>
          <a:lstStyle/>
          <a:p>
            <a:pPr eaLnBrk="1" hangingPunct="1"/>
            <a:r>
              <a:rPr lang="it-IT" b="1" dirty="0">
                <a:solidFill>
                  <a:srgbClr val="C00000"/>
                </a:solidFill>
              </a:rPr>
              <a:t>Capacità coordinative</a:t>
            </a:r>
          </a:p>
        </p:txBody>
      </p:sp>
      <p:sp>
        <p:nvSpPr>
          <p:cNvPr id="4100" name="Rectangle 3"/>
          <p:cNvSpPr>
            <a:spLocks noGrp="1" noChangeArrowheads="1"/>
          </p:cNvSpPr>
          <p:nvPr>
            <p:ph type="body" idx="1"/>
          </p:nvPr>
        </p:nvSpPr>
        <p:spPr>
          <a:xfrm>
            <a:off x="0" y="642918"/>
            <a:ext cx="9144000" cy="2786082"/>
          </a:xfrm>
        </p:spPr>
        <p:txBody>
          <a:bodyPr/>
          <a:lstStyle/>
          <a:p>
            <a:pPr eaLnBrk="1" hangingPunct="1">
              <a:lnSpc>
                <a:spcPct val="90000"/>
              </a:lnSpc>
              <a:spcAft>
                <a:spcPts val="500"/>
              </a:spcAft>
              <a:buNone/>
              <a:tabLst>
                <a:tab pos="2962275" algn="l"/>
                <a:tab pos="3143250" algn="l"/>
                <a:tab pos="3228975" algn="l"/>
                <a:tab pos="3590925" algn="l"/>
                <a:tab pos="3676650" algn="l"/>
                <a:tab pos="3943350" algn="l"/>
              </a:tabLst>
            </a:pPr>
            <a:r>
              <a:rPr lang="it-IT" sz="2800" dirty="0">
                <a:solidFill>
                  <a:schemeClr val="accent2">
                    <a:lumMod val="50000"/>
                  </a:schemeClr>
                </a:solidFill>
              </a:rPr>
              <a:t>Secondo </a:t>
            </a:r>
            <a:r>
              <a:rPr lang="it-IT" sz="2800" dirty="0" err="1">
                <a:solidFill>
                  <a:schemeClr val="accent2">
                    <a:lumMod val="50000"/>
                  </a:schemeClr>
                </a:solidFill>
              </a:rPr>
              <a:t>Bringmann</a:t>
            </a:r>
            <a:r>
              <a:rPr lang="it-IT" sz="2800" dirty="0">
                <a:solidFill>
                  <a:schemeClr val="accent2">
                    <a:lumMod val="50000"/>
                  </a:schemeClr>
                </a:solidFill>
              </a:rPr>
              <a:t> (1973) la maggior spinta di sviluppo delle capacità coordinative appare verso i sette anni, si tratta dello stesso periodo nel quale si denota una rapida maturazione del SNC. Momento di elevato sviluppo </a:t>
            </a:r>
            <a:r>
              <a:rPr lang="it-IT" sz="2800" dirty="0" err="1">
                <a:solidFill>
                  <a:schemeClr val="accent2">
                    <a:lumMod val="50000"/>
                  </a:schemeClr>
                </a:solidFill>
              </a:rPr>
              <a:t>neuroplastico</a:t>
            </a:r>
            <a:r>
              <a:rPr lang="it-IT" sz="2800" dirty="0">
                <a:solidFill>
                  <a:schemeClr val="accent2">
                    <a:lumMod val="50000"/>
                  </a:schemeClr>
                </a:solidFill>
              </a:rPr>
              <a:t> delle aree cerebrali, con adattamenti sensibili</a:t>
            </a:r>
          </a:p>
        </p:txBody>
      </p:sp>
      <p:sp>
        <p:nvSpPr>
          <p:cNvPr id="4101" name="Segnaposto piè di pagina 4"/>
          <p:cNvSpPr>
            <a:spLocks noGrp="1"/>
          </p:cNvSpPr>
          <p:nvPr>
            <p:ph type="ftr" sz="quarter" idx="11"/>
          </p:nvPr>
        </p:nvSpPr>
        <p:spPr>
          <a:noFill/>
        </p:spPr>
        <p:txBody>
          <a:bodyPr/>
          <a:lstStyle/>
          <a:p>
            <a:r>
              <a:rPr lang="it-IT" dirty="0">
                <a:latin typeface="Times New Roman" pitchFamily="-1" charset="0"/>
                <a:ea typeface="ＭＳ Ｐゴシック" pitchFamily="-1" charset="-128"/>
                <a:hlinkClick r:id="rId3"/>
              </a:rPr>
              <a:t>www.liguria.coni.it</a:t>
            </a:r>
            <a:endParaRPr lang="it-IT" dirty="0">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1"/>
            <a:ext cx="1357290" cy="714355"/>
          </a:xfrm>
          <a:prstGeom prst="rect">
            <a:avLst/>
          </a:prstGeom>
          <a:noFill/>
          <a:ln w="9525">
            <a:noFill/>
            <a:miter lim="800000"/>
            <a:headEnd/>
            <a:tailEnd/>
          </a:ln>
        </p:spPr>
      </p:pic>
      <p:pic>
        <p:nvPicPr>
          <p:cNvPr id="8" name="Picture 2" descr="D:\archivio\Corsi &amp; Seminari\Aspiranti tecnici FIJLKAM\educazione del corpo 4-06-16\immagini e video\cervello con aree motorie.jpg"/>
          <p:cNvPicPr>
            <a:picLocks noChangeAspect="1" noChangeArrowheads="1"/>
          </p:cNvPicPr>
          <p:nvPr/>
        </p:nvPicPr>
        <p:blipFill>
          <a:blip r:embed="rId5"/>
          <a:srcRect/>
          <a:stretch>
            <a:fillRect/>
          </a:stretch>
        </p:blipFill>
        <p:spPr bwMode="auto">
          <a:xfrm>
            <a:off x="1428728" y="3000372"/>
            <a:ext cx="6272637" cy="2977653"/>
          </a:xfrm>
          <a:prstGeom prst="rect">
            <a:avLst/>
          </a:prstGeom>
          <a:noFill/>
        </p:spPr>
      </p:pic>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a:t>www.liguria.coni.it</a:t>
            </a:r>
          </a:p>
        </p:txBody>
      </p:sp>
      <p:sp>
        <p:nvSpPr>
          <p:cNvPr id="7172" name="Segnaposto numero diapositiva 4"/>
          <p:cNvSpPr>
            <a:spLocks noGrp="1"/>
          </p:cNvSpPr>
          <p:nvPr>
            <p:ph type="sldNum" sz="quarter" idx="12"/>
          </p:nvPr>
        </p:nvSpPr>
        <p:spPr>
          <a:noFill/>
        </p:spPr>
        <p:txBody>
          <a:bodyPr/>
          <a:lstStyle/>
          <a:p>
            <a:fld id="{5A2BA56F-413B-4965-B881-A447C2590D9D}" type="slidenum">
              <a:rPr lang="it-IT" smtClean="0"/>
              <a:pPr/>
              <a:t>22</a:t>
            </a:fld>
            <a:endParaRPr lang="it-IT"/>
          </a:p>
        </p:txBody>
      </p:sp>
      <p:sp>
        <p:nvSpPr>
          <p:cNvPr id="7173" name="Titolo 7"/>
          <p:cNvSpPr>
            <a:spLocks noGrp="1"/>
          </p:cNvSpPr>
          <p:nvPr>
            <p:ph type="title"/>
          </p:nvPr>
        </p:nvSpPr>
        <p:spPr>
          <a:xfrm>
            <a:off x="0" y="0"/>
            <a:ext cx="9144000" cy="714375"/>
          </a:xfrm>
        </p:spPr>
        <p:txBody>
          <a:bodyPr/>
          <a:lstStyle/>
          <a:p>
            <a:r>
              <a:rPr lang="it-IT" sz="3800" b="1" dirty="0">
                <a:solidFill>
                  <a:srgbClr val="C00000"/>
                </a:solidFill>
              </a:rPr>
              <a:t>           </a:t>
            </a:r>
            <a:r>
              <a:rPr lang="it-IT" sz="3400" b="1" dirty="0">
                <a:solidFill>
                  <a:srgbClr val="C00000"/>
                </a:solidFill>
              </a:rPr>
              <a:t>Organizzazione</a:t>
            </a:r>
            <a:r>
              <a:rPr lang="it-IT" sz="3500" b="1" dirty="0">
                <a:solidFill>
                  <a:srgbClr val="C00000"/>
                </a:solidFill>
              </a:rPr>
              <a:t> </a:t>
            </a:r>
            <a:r>
              <a:rPr lang="it-IT" sz="3400" b="1" dirty="0">
                <a:solidFill>
                  <a:srgbClr val="C00000"/>
                </a:solidFill>
              </a:rPr>
              <a:t>gestione</a:t>
            </a:r>
            <a:r>
              <a:rPr lang="it-IT" sz="3500" b="1" dirty="0">
                <a:solidFill>
                  <a:srgbClr val="C00000"/>
                </a:solidFill>
              </a:rPr>
              <a:t> </a:t>
            </a:r>
            <a:r>
              <a:rPr lang="it-IT" sz="3400" b="1" dirty="0">
                <a:solidFill>
                  <a:srgbClr val="C00000"/>
                </a:solidFill>
              </a:rPr>
              <a:t>dell’allenamento</a:t>
            </a:r>
          </a:p>
        </p:txBody>
      </p:sp>
      <p:pic>
        <p:nvPicPr>
          <p:cNvPr id="7174" name="Immagine 7"/>
          <p:cNvPicPr>
            <a:picLocks noChangeAspect="1"/>
          </p:cNvPicPr>
          <p:nvPr/>
        </p:nvPicPr>
        <p:blipFill>
          <a:blip r:embed="rId2"/>
          <a:srcRect/>
          <a:stretch>
            <a:fillRect/>
          </a:stretch>
        </p:blipFill>
        <p:spPr bwMode="auto">
          <a:xfrm>
            <a:off x="0" y="0"/>
            <a:ext cx="1371600" cy="803275"/>
          </a:xfrm>
          <a:prstGeom prst="rect">
            <a:avLst/>
          </a:prstGeom>
          <a:noFill/>
          <a:ln w="9525">
            <a:noFill/>
            <a:miter lim="800000"/>
            <a:headEnd/>
            <a:tailEnd/>
          </a:ln>
        </p:spPr>
      </p:pic>
      <p:sp>
        <p:nvSpPr>
          <p:cNvPr id="7" name="Segnaposto contenuto 6"/>
          <p:cNvSpPr>
            <a:spLocks noGrp="1"/>
          </p:cNvSpPr>
          <p:nvPr>
            <p:ph idx="1"/>
          </p:nvPr>
        </p:nvSpPr>
        <p:spPr>
          <a:xfrm>
            <a:off x="0" y="714356"/>
            <a:ext cx="9144000" cy="1071570"/>
          </a:xfrm>
        </p:spPr>
        <p:txBody>
          <a:bodyPr/>
          <a:lstStyle/>
          <a:p>
            <a:pPr marL="0">
              <a:spcBef>
                <a:spcPts val="0"/>
              </a:spcBef>
              <a:buNone/>
            </a:pPr>
            <a:endParaRPr lang="it-IT" sz="2800" dirty="0"/>
          </a:p>
        </p:txBody>
      </p:sp>
      <p:pic>
        <p:nvPicPr>
          <p:cNvPr id="9" name="Segnaposto contenuto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35696" y="852881"/>
            <a:ext cx="5688632" cy="52907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0"/>
            <a:ext cx="8229600" cy="720080"/>
          </a:xfrm>
        </p:spPr>
        <p:txBody>
          <a:bodyPr>
            <a:normAutofit/>
          </a:bodyPr>
          <a:lstStyle/>
          <a:p>
            <a:r>
              <a:rPr lang="it-IT" sz="3600" b="1" dirty="0">
                <a:solidFill>
                  <a:srgbClr val="FF0000"/>
                </a:solidFill>
              </a:rPr>
              <a:t>LE CAPACITÀ COORDINATIVE</a:t>
            </a:r>
          </a:p>
        </p:txBody>
      </p:sp>
      <p:sp>
        <p:nvSpPr>
          <p:cNvPr id="3" name="Segnaposto contenuto 2"/>
          <p:cNvSpPr>
            <a:spLocks noGrp="1"/>
          </p:cNvSpPr>
          <p:nvPr>
            <p:ph idx="1"/>
          </p:nvPr>
        </p:nvSpPr>
        <p:spPr>
          <a:xfrm>
            <a:off x="457200" y="1340768"/>
            <a:ext cx="8435280" cy="4896544"/>
          </a:xfrm>
        </p:spPr>
        <p:txBody>
          <a:bodyPr>
            <a:normAutofit/>
          </a:bodyPr>
          <a:lstStyle/>
          <a:p>
            <a:pPr marL="0" indent="0">
              <a:buNone/>
            </a:pPr>
            <a:r>
              <a:rPr lang="it-IT" dirty="0">
                <a:solidFill>
                  <a:srgbClr val="002060"/>
                </a:solidFill>
              </a:rPr>
              <a:t>La coordinazione è la capacità di organizzare, regolare e controllare il movimento del corpo nello spazio e nel tempo per raggiungere un obiettivo.</a:t>
            </a:r>
          </a:p>
          <a:p>
            <a:pPr marL="0" indent="0">
              <a:buNone/>
            </a:pPr>
            <a:r>
              <a:rPr lang="it-IT" dirty="0">
                <a:solidFill>
                  <a:srgbClr val="002060"/>
                </a:solidFill>
              </a:rPr>
              <a:t> </a:t>
            </a:r>
          </a:p>
          <a:p>
            <a:pPr marL="0" indent="0">
              <a:buNone/>
            </a:pPr>
            <a:r>
              <a:rPr lang="it-IT" dirty="0">
                <a:solidFill>
                  <a:srgbClr val="002060"/>
                </a:solidFill>
              </a:rPr>
              <a:t>La coordinazione ha diverse sfaccettature che si possono a loro volta suddividere in capacità coordinative: GENERALI e SPECIALI</a:t>
            </a:r>
          </a:p>
          <a:p>
            <a:pPr marL="0" indent="0">
              <a:buNone/>
            </a:pPr>
            <a:endParaRPr lang="it-IT" dirty="0"/>
          </a:p>
        </p:txBody>
      </p:sp>
      <p:pic>
        <p:nvPicPr>
          <p:cNvPr id="4" name="Immagine 7"/>
          <p:cNvPicPr>
            <a:picLocks noChangeAspect="1"/>
          </p:cNvPicPr>
          <p:nvPr/>
        </p:nvPicPr>
        <p:blipFill>
          <a:blip r:embed="rId2"/>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3665882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24</a:t>
            </a:fld>
            <a:endParaRPr lang="it-IT"/>
          </a:p>
        </p:txBody>
      </p:sp>
      <p:sp>
        <p:nvSpPr>
          <p:cNvPr id="4099" name="Rectangle 2"/>
          <p:cNvSpPr>
            <a:spLocks noGrp="1" noChangeArrowheads="1"/>
          </p:cNvSpPr>
          <p:nvPr>
            <p:ph type="title"/>
          </p:nvPr>
        </p:nvSpPr>
        <p:spPr>
          <a:xfrm>
            <a:off x="1071538" y="0"/>
            <a:ext cx="8072462" cy="711200"/>
          </a:xfrm>
        </p:spPr>
        <p:txBody>
          <a:bodyPr/>
          <a:lstStyle/>
          <a:p>
            <a:pPr eaLnBrk="1" hangingPunct="1"/>
            <a:r>
              <a:rPr lang="it-IT" b="1" dirty="0">
                <a:solidFill>
                  <a:srgbClr val="C00000"/>
                </a:solidFill>
              </a:rPr>
              <a:t>Capacità coordinative speciali</a:t>
            </a:r>
          </a:p>
        </p:txBody>
      </p:sp>
      <p:sp>
        <p:nvSpPr>
          <p:cNvPr id="4100" name="Rectangle 3"/>
          <p:cNvSpPr>
            <a:spLocks noGrp="1" noChangeArrowheads="1"/>
          </p:cNvSpPr>
          <p:nvPr>
            <p:ph type="body" idx="1"/>
          </p:nvPr>
        </p:nvSpPr>
        <p:spPr>
          <a:xfrm>
            <a:off x="2857488" y="1071546"/>
            <a:ext cx="2786050" cy="2786082"/>
          </a:xfrm>
        </p:spPr>
        <p:txBody>
          <a:bodyPr/>
          <a:lstStyle/>
          <a:p>
            <a:pPr eaLnBrk="1" hangingPunct="1">
              <a:lnSpc>
                <a:spcPct val="90000"/>
              </a:lnSpc>
              <a:spcAft>
                <a:spcPts val="500"/>
              </a:spcAft>
              <a:buNone/>
              <a:tabLst>
                <a:tab pos="2962275" algn="l"/>
                <a:tab pos="3143250" algn="l"/>
                <a:tab pos="3228975" algn="l"/>
                <a:tab pos="3590925" algn="l"/>
                <a:tab pos="3676650" algn="l"/>
                <a:tab pos="3943350" algn="l"/>
              </a:tabLst>
            </a:pPr>
            <a:endParaRPr lang="it-IT" sz="4000" dirty="0">
              <a:solidFill>
                <a:schemeClr val="accent2">
                  <a:lumMod val="50000"/>
                </a:schemeClr>
              </a:solidFill>
            </a:endParaRPr>
          </a:p>
        </p:txBody>
      </p:sp>
      <p:sp>
        <p:nvSpPr>
          <p:cNvPr id="4101" name="Segnaposto piè di pagina 4"/>
          <p:cNvSpPr>
            <a:spLocks noGrp="1"/>
          </p:cNvSpPr>
          <p:nvPr>
            <p:ph type="ftr" sz="quarter" idx="11"/>
          </p:nvPr>
        </p:nvSpPr>
        <p:spPr>
          <a:noFill/>
        </p:spPr>
        <p:txBody>
          <a:bodyPr/>
          <a:lstStyle/>
          <a:p>
            <a:r>
              <a:rPr lang="it-IT" dirty="0">
                <a:latin typeface="Times New Roman" pitchFamily="-1" charset="0"/>
                <a:ea typeface="ＭＳ Ｐゴシック" pitchFamily="-1" charset="-128"/>
                <a:hlinkClick r:id="rId3"/>
              </a:rPr>
              <a:t>www.liguria.coni.it</a:t>
            </a:r>
            <a:endParaRPr lang="it-IT" dirty="0">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1"/>
            <a:ext cx="1357290" cy="794894"/>
          </a:xfrm>
          <a:prstGeom prst="rect">
            <a:avLst/>
          </a:prstGeom>
          <a:noFill/>
          <a:ln w="9525">
            <a:noFill/>
            <a:miter lim="800000"/>
            <a:headEnd/>
            <a:tailEnd/>
          </a:ln>
        </p:spPr>
      </p:pic>
      <p:pic>
        <p:nvPicPr>
          <p:cNvPr id="177154" name="Picture 2" descr="Risultati immagini per capacità coordinative generali"/>
          <p:cNvPicPr>
            <a:picLocks noChangeAspect="1" noChangeArrowheads="1"/>
          </p:cNvPicPr>
          <p:nvPr/>
        </p:nvPicPr>
        <p:blipFill>
          <a:blip r:embed="rId5"/>
          <a:srcRect/>
          <a:stretch>
            <a:fillRect/>
          </a:stretch>
        </p:blipFill>
        <p:spPr bwMode="auto">
          <a:xfrm>
            <a:off x="500034" y="785794"/>
            <a:ext cx="7580958" cy="5357851"/>
          </a:xfrm>
          <a:prstGeom prst="rect">
            <a:avLst/>
          </a:prstGeom>
          <a:noFill/>
        </p:spPr>
      </p:pic>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25</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generali</a:t>
            </a:r>
          </a:p>
        </p:txBody>
      </p:sp>
      <p:sp>
        <p:nvSpPr>
          <p:cNvPr id="4100" name="Rectangle 3"/>
          <p:cNvSpPr>
            <a:spLocks noGrp="1" noChangeArrowheads="1"/>
          </p:cNvSpPr>
          <p:nvPr>
            <p:ph type="body" idx="1"/>
          </p:nvPr>
        </p:nvSpPr>
        <p:spPr>
          <a:xfrm>
            <a:off x="500034" y="1000108"/>
            <a:ext cx="8643966" cy="5000660"/>
          </a:xfrm>
        </p:spPr>
        <p:txBody>
          <a:bodyPr/>
          <a:lstStyle/>
          <a:p>
            <a:pPr marL="0" indent="0">
              <a:buNone/>
            </a:pPr>
            <a:r>
              <a:rPr lang="it-IT" dirty="0">
                <a:solidFill>
                  <a:srgbClr val="002060"/>
                </a:solidFill>
              </a:rPr>
              <a:t>Le capacità COORDINATIVE GENERALI sono connesse tra loro identificando gli stadi di evoluzione di qualsiasi gesto motorio:</a:t>
            </a:r>
          </a:p>
          <a:p>
            <a:pPr marL="0" indent="0">
              <a:buNone/>
            </a:pPr>
            <a:endParaRPr lang="it-IT" dirty="0">
              <a:solidFill>
                <a:srgbClr val="002060"/>
              </a:solidFill>
            </a:endParaRPr>
          </a:p>
          <a:p>
            <a:pPr marL="0" indent="0">
              <a:buNone/>
            </a:pPr>
            <a:r>
              <a:rPr lang="it-IT" dirty="0">
                <a:solidFill>
                  <a:srgbClr val="002060"/>
                </a:solidFill>
              </a:rPr>
              <a:t>• capacità di direzione e controllo del movimento</a:t>
            </a:r>
          </a:p>
          <a:p>
            <a:pPr marL="0" indent="0">
              <a:buNone/>
            </a:pPr>
            <a:r>
              <a:rPr lang="it-IT" dirty="0">
                <a:solidFill>
                  <a:srgbClr val="002060"/>
                </a:solidFill>
              </a:rPr>
              <a:t>• capacità di adattamento motorio</a:t>
            </a:r>
          </a:p>
          <a:p>
            <a:pPr marL="0" indent="0">
              <a:buNone/>
            </a:pPr>
            <a:r>
              <a:rPr lang="it-IT" dirty="0">
                <a:solidFill>
                  <a:srgbClr val="002060"/>
                </a:solidFill>
              </a:rPr>
              <a:t>• capacità di apprendimento motorio</a:t>
            </a:r>
          </a:p>
          <a:p>
            <a:pPr eaLnBrk="1" hangingPunct="1">
              <a:lnSpc>
                <a:spcPct val="90000"/>
              </a:lnSpc>
              <a:spcAft>
                <a:spcPts val="1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cSld>
  <p:clrMapOvr>
    <a:masterClrMapping/>
  </p:clrMapOvr>
  <p:transition>
    <p:push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26</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generali</a:t>
            </a:r>
          </a:p>
        </p:txBody>
      </p:sp>
      <p:sp>
        <p:nvSpPr>
          <p:cNvPr id="4100" name="Rectangle 3"/>
          <p:cNvSpPr>
            <a:spLocks noGrp="1" noChangeArrowheads="1"/>
          </p:cNvSpPr>
          <p:nvPr>
            <p:ph type="body" idx="1"/>
          </p:nvPr>
        </p:nvSpPr>
        <p:spPr>
          <a:xfrm>
            <a:off x="500034" y="1000108"/>
            <a:ext cx="8643966" cy="5000660"/>
          </a:xfrm>
        </p:spPr>
        <p:txBody>
          <a:bodyPr/>
          <a:lstStyle/>
          <a:p>
            <a:pPr marL="0" indent="0">
              <a:buNone/>
            </a:pPr>
            <a:endParaRPr lang="it-IT" dirty="0">
              <a:solidFill>
                <a:srgbClr val="002060"/>
              </a:solidFill>
            </a:endParaRPr>
          </a:p>
          <a:p>
            <a:pPr marL="0" indent="0">
              <a:buNone/>
            </a:pPr>
            <a:r>
              <a:rPr lang="it-IT" dirty="0">
                <a:solidFill>
                  <a:srgbClr val="002060"/>
                </a:solidFill>
              </a:rPr>
              <a:t>• capacità di direzione e controllo del movimento</a:t>
            </a:r>
          </a:p>
          <a:p>
            <a:pPr marL="0" indent="0">
              <a:buNone/>
            </a:pPr>
            <a:endParaRPr lang="it-IT" dirty="0">
              <a:solidFill>
                <a:srgbClr val="002060"/>
              </a:solidFill>
            </a:endParaRPr>
          </a:p>
          <a:p>
            <a:pPr eaLnBrk="1" hangingPunct="1">
              <a:lnSpc>
                <a:spcPct val="90000"/>
              </a:lnSpc>
              <a:spcAft>
                <a:spcPts val="1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a:extLst>
              <a:ext uri="{FF2B5EF4-FFF2-40B4-BE49-F238E27FC236}">
                <a16:creationId xmlns:a16="http://schemas.microsoft.com/office/drawing/2014/main" id="{04C2E7B4-EF31-4807-84D0-30F87C892C70}"/>
              </a:ext>
            </a:extLst>
          </p:cNvPr>
          <p:cNvPicPr>
            <a:picLocks noChangeAspect="1"/>
          </p:cNvPicPr>
          <p:nvPr/>
        </p:nvPicPr>
        <p:blipFill>
          <a:blip r:embed="rId5"/>
          <a:stretch>
            <a:fillRect/>
          </a:stretch>
        </p:blipFill>
        <p:spPr>
          <a:xfrm>
            <a:off x="1781175" y="2158817"/>
            <a:ext cx="5703888" cy="3823765"/>
          </a:xfrm>
          <a:prstGeom prst="rect">
            <a:avLst/>
          </a:prstGeom>
        </p:spPr>
      </p:pic>
    </p:spTree>
    <p:extLst>
      <p:ext uri="{BB962C8B-B14F-4D97-AF65-F5344CB8AC3E}">
        <p14:creationId xmlns:p14="http://schemas.microsoft.com/office/powerpoint/2010/main" val="3508562603"/>
      </p:ext>
    </p:extLst>
  </p:cSld>
  <p:clrMapOvr>
    <a:masterClrMapping/>
  </p:clrMapOvr>
  <p:transition>
    <p:push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27</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generali</a:t>
            </a:r>
          </a:p>
        </p:txBody>
      </p:sp>
      <p:sp>
        <p:nvSpPr>
          <p:cNvPr id="4100" name="Rectangle 3"/>
          <p:cNvSpPr>
            <a:spLocks noGrp="1" noChangeArrowheads="1"/>
          </p:cNvSpPr>
          <p:nvPr>
            <p:ph type="body" idx="1"/>
          </p:nvPr>
        </p:nvSpPr>
        <p:spPr>
          <a:xfrm>
            <a:off x="500034" y="1000108"/>
            <a:ext cx="8643966" cy="5000660"/>
          </a:xfrm>
        </p:spPr>
        <p:txBody>
          <a:bodyPr/>
          <a:lstStyle/>
          <a:p>
            <a:pPr marL="0" indent="0">
              <a:buNone/>
            </a:pPr>
            <a:r>
              <a:rPr lang="it-IT" dirty="0">
                <a:solidFill>
                  <a:srgbClr val="002060"/>
                </a:solidFill>
              </a:rPr>
              <a:t>• capacità di adattamento motorio</a:t>
            </a:r>
          </a:p>
          <a:p>
            <a:pPr eaLnBrk="1" hangingPunct="1">
              <a:lnSpc>
                <a:spcPct val="90000"/>
              </a:lnSpc>
              <a:spcAft>
                <a:spcPts val="1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Immagine 1">
            <a:extLst>
              <a:ext uri="{FF2B5EF4-FFF2-40B4-BE49-F238E27FC236}">
                <a16:creationId xmlns:a16="http://schemas.microsoft.com/office/drawing/2014/main" id="{8C1BC6B7-1748-47D9-9B64-2F72CA208260}"/>
              </a:ext>
            </a:extLst>
          </p:cNvPr>
          <p:cNvPicPr>
            <a:picLocks noChangeAspect="1"/>
          </p:cNvPicPr>
          <p:nvPr/>
        </p:nvPicPr>
        <p:blipFill>
          <a:blip r:embed="rId5"/>
          <a:stretch>
            <a:fillRect/>
          </a:stretch>
        </p:blipFill>
        <p:spPr>
          <a:xfrm>
            <a:off x="1259632" y="1564977"/>
            <a:ext cx="6927318" cy="4291558"/>
          </a:xfrm>
          <a:prstGeom prst="rect">
            <a:avLst/>
          </a:prstGeom>
        </p:spPr>
      </p:pic>
    </p:spTree>
    <p:extLst>
      <p:ext uri="{BB962C8B-B14F-4D97-AF65-F5344CB8AC3E}">
        <p14:creationId xmlns:p14="http://schemas.microsoft.com/office/powerpoint/2010/main" val="147178982"/>
      </p:ext>
    </p:extLst>
  </p:cSld>
  <p:clrMapOvr>
    <a:masterClrMapping/>
  </p:clrMapOvr>
  <p:transition>
    <p:push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28</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generali</a:t>
            </a:r>
          </a:p>
        </p:txBody>
      </p:sp>
      <p:sp>
        <p:nvSpPr>
          <p:cNvPr id="4100" name="Rectangle 3"/>
          <p:cNvSpPr>
            <a:spLocks noGrp="1" noChangeArrowheads="1"/>
          </p:cNvSpPr>
          <p:nvPr>
            <p:ph type="body" idx="1"/>
          </p:nvPr>
        </p:nvSpPr>
        <p:spPr>
          <a:xfrm>
            <a:off x="500034" y="1000108"/>
            <a:ext cx="8643966" cy="5000660"/>
          </a:xfrm>
        </p:spPr>
        <p:txBody>
          <a:bodyPr/>
          <a:lstStyle/>
          <a:p>
            <a:pPr marL="0" indent="0">
              <a:buNone/>
            </a:pPr>
            <a:r>
              <a:rPr lang="it-IT" dirty="0">
                <a:solidFill>
                  <a:srgbClr val="002060"/>
                </a:solidFill>
              </a:rPr>
              <a:t>• capacità di apprendimento motorio</a:t>
            </a:r>
          </a:p>
          <a:p>
            <a:pPr eaLnBrk="1" hangingPunct="1">
              <a:lnSpc>
                <a:spcPct val="90000"/>
              </a:lnSpc>
              <a:spcAft>
                <a:spcPts val="1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Immagine 1">
            <a:extLst>
              <a:ext uri="{FF2B5EF4-FFF2-40B4-BE49-F238E27FC236}">
                <a16:creationId xmlns:a16="http://schemas.microsoft.com/office/drawing/2014/main" id="{536C6568-6A23-4239-8CBB-EF0FFBD291D9}"/>
              </a:ext>
            </a:extLst>
          </p:cNvPr>
          <p:cNvPicPr>
            <a:picLocks noChangeAspect="1"/>
          </p:cNvPicPr>
          <p:nvPr/>
        </p:nvPicPr>
        <p:blipFill>
          <a:blip r:embed="rId5"/>
          <a:stretch>
            <a:fillRect/>
          </a:stretch>
        </p:blipFill>
        <p:spPr>
          <a:xfrm>
            <a:off x="759598" y="1560050"/>
            <a:ext cx="7884368" cy="4461238"/>
          </a:xfrm>
          <a:prstGeom prst="rect">
            <a:avLst/>
          </a:prstGeom>
        </p:spPr>
      </p:pic>
    </p:spTree>
    <p:extLst>
      <p:ext uri="{BB962C8B-B14F-4D97-AF65-F5344CB8AC3E}">
        <p14:creationId xmlns:p14="http://schemas.microsoft.com/office/powerpoint/2010/main" val="1363237640"/>
      </p:ext>
    </p:extLst>
  </p:cSld>
  <p:clrMapOvr>
    <a:masterClrMapping/>
  </p:clrMapOvr>
  <p:transition>
    <p:push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29</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speciali</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solidFill>
                  <a:srgbClr val="002060"/>
                </a:solidFill>
              </a:rPr>
              <a:t>Le capacità COORDINATIVE SPECIALI sono formate prevalentemente nel quadro delle relative discipline di gara e sono caratterizzate dalla possibilità di variazione nella tecnica dello sport praticato.</a:t>
            </a:r>
          </a:p>
          <a:p>
            <a:pPr marL="0" indent="0">
              <a:buNone/>
            </a:pPr>
            <a:r>
              <a:rPr lang="it-IT" dirty="0">
                <a:solidFill>
                  <a:srgbClr val="002060"/>
                </a:solidFill>
              </a:rPr>
              <a:t>La loro caratteristica è quella di presentarsi, secondo gli sport o le discipline sportive</a:t>
            </a: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962642581"/>
      </p:ext>
    </p:extLst>
  </p:cSld>
  <p:clrMapOvr>
    <a:masterClrMapping/>
  </p:clrMapOvr>
  <p:transition>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Scuola dello sport</a:t>
            </a:r>
          </a:p>
        </p:txBody>
      </p:sp>
      <p:sp>
        <p:nvSpPr>
          <p:cNvPr id="4100" name="Rectangle 3"/>
          <p:cNvSpPr>
            <a:spLocks noGrp="1" noChangeArrowheads="1"/>
          </p:cNvSpPr>
          <p:nvPr>
            <p:ph type="body" idx="1"/>
          </p:nvPr>
        </p:nvSpPr>
        <p:spPr>
          <a:xfrm>
            <a:off x="0" y="1000108"/>
            <a:ext cx="9001156" cy="571504"/>
          </a:xfrm>
        </p:spPr>
        <p:txBody>
          <a:bodyPr/>
          <a:lstStyle/>
          <a:p>
            <a:pPr marL="10800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http://liguria.coni.it/liguria/scuola-regionale.html</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050" name="Picture 2" descr="C:\Users\Asus\Desktop\Documentazione.jpg"/>
          <p:cNvPicPr>
            <a:picLocks noChangeAspect="1" noChangeArrowheads="1"/>
          </p:cNvPicPr>
          <p:nvPr/>
        </p:nvPicPr>
        <p:blipFill>
          <a:blip r:embed="rId5"/>
          <a:srcRect/>
          <a:stretch>
            <a:fillRect/>
          </a:stretch>
        </p:blipFill>
        <p:spPr bwMode="auto">
          <a:xfrm>
            <a:off x="0" y="1428736"/>
            <a:ext cx="9144000" cy="542926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30</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speciali</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solidFill>
                  <a:srgbClr val="002060"/>
                </a:solidFill>
              </a:rPr>
              <a:t>Le capacità COORDINATIVE SPECIALI, in stretta relazione con quelle generali, sono sette:</a:t>
            </a:r>
          </a:p>
          <a:p>
            <a:pPr marL="0" indent="0">
              <a:buNone/>
            </a:pPr>
            <a:r>
              <a:rPr lang="it-IT" dirty="0">
                <a:solidFill>
                  <a:srgbClr val="002060"/>
                </a:solidFill>
              </a:rPr>
              <a:t>1) Capacità di accoppiamento e combinazione dei movimenti</a:t>
            </a:r>
          </a:p>
          <a:p>
            <a:pPr marL="0" indent="0">
              <a:buNone/>
            </a:pPr>
            <a:r>
              <a:rPr lang="it-IT" dirty="0">
                <a:solidFill>
                  <a:srgbClr val="002060"/>
                </a:solidFill>
              </a:rPr>
              <a:t>2) Capacità di differenziazione </a:t>
            </a:r>
            <a:r>
              <a:rPr lang="it-IT" dirty="0" err="1">
                <a:solidFill>
                  <a:srgbClr val="002060"/>
                </a:solidFill>
              </a:rPr>
              <a:t>cinestetica</a:t>
            </a:r>
            <a:endParaRPr lang="it-IT" dirty="0">
              <a:solidFill>
                <a:srgbClr val="002060"/>
              </a:solidFill>
            </a:endParaRPr>
          </a:p>
          <a:p>
            <a:pPr marL="0" indent="0">
              <a:buNone/>
            </a:pPr>
            <a:r>
              <a:rPr lang="it-IT" dirty="0">
                <a:solidFill>
                  <a:srgbClr val="002060"/>
                </a:solidFill>
              </a:rPr>
              <a:t>3) Capacità di equilibrio</a:t>
            </a:r>
          </a:p>
          <a:p>
            <a:pPr marL="0" indent="0">
              <a:buNone/>
            </a:pPr>
            <a:r>
              <a:rPr lang="it-IT" dirty="0">
                <a:solidFill>
                  <a:srgbClr val="002060"/>
                </a:solidFill>
              </a:rPr>
              <a:t>4) Capacità di orientamento spazio-temporale</a:t>
            </a:r>
          </a:p>
          <a:p>
            <a:pPr marL="0" indent="0">
              <a:buNone/>
            </a:pPr>
            <a:r>
              <a:rPr lang="it-IT" dirty="0">
                <a:solidFill>
                  <a:srgbClr val="002060"/>
                </a:solidFill>
              </a:rPr>
              <a:t>5) Capacità di ritmo</a:t>
            </a:r>
          </a:p>
          <a:p>
            <a:pPr marL="0" indent="0">
              <a:buNone/>
            </a:pPr>
            <a:r>
              <a:rPr lang="it-IT" dirty="0">
                <a:solidFill>
                  <a:srgbClr val="002060"/>
                </a:solidFill>
              </a:rPr>
              <a:t>6) Capacità di reazione</a:t>
            </a:r>
          </a:p>
          <a:p>
            <a:pPr marL="0" indent="0">
              <a:buNone/>
            </a:pPr>
            <a:r>
              <a:rPr lang="it-IT" dirty="0">
                <a:solidFill>
                  <a:srgbClr val="002060"/>
                </a:solidFill>
              </a:rPr>
              <a:t>7) Capacità di trasformazione del movimento</a:t>
            </a: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cSld>
  <p:clrMapOvr>
    <a:masterClrMapping/>
  </p:clrMapOvr>
  <p:transition>
    <p:push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31</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speciali</a:t>
            </a:r>
          </a:p>
        </p:txBody>
      </p:sp>
      <p:sp>
        <p:nvSpPr>
          <p:cNvPr id="4100" name="Rectangle 3"/>
          <p:cNvSpPr>
            <a:spLocks noGrp="1" noChangeArrowheads="1"/>
          </p:cNvSpPr>
          <p:nvPr>
            <p:ph type="body" idx="1"/>
          </p:nvPr>
        </p:nvSpPr>
        <p:spPr>
          <a:xfrm>
            <a:off x="0" y="785794"/>
            <a:ext cx="9144000" cy="5500726"/>
          </a:xfrm>
        </p:spPr>
        <p:txBody>
          <a:bodyPr/>
          <a:lstStyle/>
          <a:p>
            <a:pPr marL="514350" indent="-514350">
              <a:buAutoNum type="arabicParenR"/>
            </a:pPr>
            <a:r>
              <a:rPr lang="it-IT" dirty="0">
                <a:solidFill>
                  <a:srgbClr val="002060"/>
                </a:solidFill>
              </a:rPr>
              <a:t>Capacità di accoppiamento e combinazione dei movimenti</a:t>
            </a:r>
          </a:p>
          <a:p>
            <a:pPr marL="0" indent="0">
              <a:buNone/>
            </a:pPr>
            <a:r>
              <a:rPr lang="it-IT" dirty="0">
                <a:solidFill>
                  <a:srgbClr val="002060"/>
                </a:solidFill>
              </a:rPr>
              <a:t>Definizione: capacità che consente di integrare efficacemente in un’unica struttura motoria movimenti parziali e segmentari.</a:t>
            </a:r>
          </a:p>
          <a:p>
            <a:pPr marL="0" indent="0">
              <a:buNone/>
            </a:pPr>
            <a:endParaRPr lang="it-IT" dirty="0">
              <a:solidFill>
                <a:srgbClr val="002060"/>
              </a:solidFill>
            </a:endParaRPr>
          </a:p>
          <a:p>
            <a:pPr marL="0" indent="0">
              <a:buNone/>
            </a:pPr>
            <a:r>
              <a:rPr lang="it-IT" dirty="0">
                <a:solidFill>
                  <a:srgbClr val="002060"/>
                </a:solidFill>
              </a:rPr>
              <a:t>esempio: azione di rincorsa, battuta, stacco e schiacciata nella pallavolo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Immagine 1">
            <a:extLst>
              <a:ext uri="{FF2B5EF4-FFF2-40B4-BE49-F238E27FC236}">
                <a16:creationId xmlns:a16="http://schemas.microsoft.com/office/drawing/2014/main" id="{8FA033C8-4BAD-4A82-B733-ECD09797F7D4}"/>
              </a:ext>
            </a:extLst>
          </p:cNvPr>
          <p:cNvPicPr>
            <a:picLocks noChangeAspect="1"/>
          </p:cNvPicPr>
          <p:nvPr/>
        </p:nvPicPr>
        <p:blipFill>
          <a:blip r:embed="rId5"/>
          <a:stretch>
            <a:fillRect/>
          </a:stretch>
        </p:blipFill>
        <p:spPr>
          <a:xfrm>
            <a:off x="6999285" y="4657811"/>
            <a:ext cx="1408298" cy="1414395"/>
          </a:xfrm>
          <a:prstGeom prst="rect">
            <a:avLst/>
          </a:prstGeom>
        </p:spPr>
      </p:pic>
    </p:spTree>
    <p:extLst>
      <p:ext uri="{BB962C8B-B14F-4D97-AF65-F5344CB8AC3E}">
        <p14:creationId xmlns:p14="http://schemas.microsoft.com/office/powerpoint/2010/main" val="3535582649"/>
      </p:ext>
    </p:extLst>
  </p:cSld>
  <p:clrMapOvr>
    <a:masterClrMapping/>
  </p:clrMapOvr>
  <p:transition>
    <p:push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32</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speciali</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solidFill>
                  <a:srgbClr val="002060"/>
                </a:solidFill>
              </a:rPr>
              <a:t>2) Capacità di differenziazione cinestetica</a:t>
            </a:r>
          </a:p>
          <a:p>
            <a:pPr marL="0" indent="0">
              <a:buNone/>
            </a:pPr>
            <a:r>
              <a:rPr lang="it-IT" dirty="0">
                <a:solidFill>
                  <a:srgbClr val="002060"/>
                </a:solidFill>
              </a:rPr>
              <a:t>Definizione: è la presa di coscienza del tono muscolare e la relativa capacità di dosarlo al fine di coordinare il giusto grado di tensione negli interventi segmentari o parziali.</a:t>
            </a:r>
          </a:p>
          <a:p>
            <a:pPr marL="0" indent="0">
              <a:buNone/>
            </a:pPr>
            <a:endParaRPr lang="it-IT" dirty="0">
              <a:solidFill>
                <a:srgbClr val="002060"/>
              </a:solidFill>
            </a:endParaRPr>
          </a:p>
          <a:p>
            <a:pPr marL="0" indent="0">
              <a:buNone/>
            </a:pPr>
            <a:r>
              <a:rPr lang="it-IT" dirty="0">
                <a:solidFill>
                  <a:srgbClr val="002060"/>
                </a:solidFill>
              </a:rPr>
              <a:t>esempio: per controllare uno skateboard </a:t>
            </a:r>
          </a:p>
          <a:p>
            <a:pPr marL="0" indent="0">
              <a:buNone/>
            </a:pPr>
            <a:r>
              <a:rPr lang="it-IT" dirty="0">
                <a:solidFill>
                  <a:srgbClr val="002060"/>
                </a:solidFill>
              </a:rPr>
              <a:t>occorre regolare la pressione dei piedi</a:t>
            </a:r>
          </a:p>
          <a:p>
            <a:pPr marL="0" indent="0">
              <a:buNone/>
            </a:pPr>
            <a:r>
              <a:rPr lang="it-IT" dirty="0">
                <a:solidFill>
                  <a:srgbClr val="002060"/>
                </a:solidFill>
              </a:rPr>
              <a:t>sulla tavola per realizzare le evoluzioni </a:t>
            </a:r>
          </a:p>
          <a:p>
            <a:pPr marL="0" indent="0">
              <a:buNone/>
            </a:pPr>
            <a:r>
              <a:rPr lang="it-IT" dirty="0">
                <a:solidFill>
                  <a:srgbClr val="002060"/>
                </a:solidFill>
              </a:rPr>
              <a:t>desiderate.</a:t>
            </a:r>
            <a:endParaRPr lang="it-IT" dirty="0"/>
          </a:p>
          <a:p>
            <a:pPr marL="0" indent="0">
              <a:buNone/>
            </a:pPr>
            <a:endParaRPr lang="it-IT" dirty="0">
              <a:solidFill>
                <a:srgbClr val="002060"/>
              </a:solidFill>
            </a:endParaRP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Immagine 1">
            <a:extLst>
              <a:ext uri="{FF2B5EF4-FFF2-40B4-BE49-F238E27FC236}">
                <a16:creationId xmlns:a16="http://schemas.microsoft.com/office/drawing/2014/main" id="{BB46FE5B-5421-458E-9F8B-289535F99CFD}"/>
              </a:ext>
            </a:extLst>
          </p:cNvPr>
          <p:cNvPicPr>
            <a:picLocks noChangeAspect="1"/>
          </p:cNvPicPr>
          <p:nvPr/>
        </p:nvPicPr>
        <p:blipFill>
          <a:blip r:embed="rId5"/>
          <a:stretch>
            <a:fillRect/>
          </a:stretch>
        </p:blipFill>
        <p:spPr>
          <a:xfrm>
            <a:off x="6891650" y="3096556"/>
            <a:ext cx="2243522" cy="2999492"/>
          </a:xfrm>
          <a:prstGeom prst="rect">
            <a:avLst/>
          </a:prstGeom>
        </p:spPr>
      </p:pic>
    </p:spTree>
    <p:extLst>
      <p:ext uri="{BB962C8B-B14F-4D97-AF65-F5344CB8AC3E}">
        <p14:creationId xmlns:p14="http://schemas.microsoft.com/office/powerpoint/2010/main" val="3993502123"/>
      </p:ext>
    </p:extLst>
  </p:cSld>
  <p:clrMapOvr>
    <a:masterClrMapping/>
  </p:clrMapOvr>
  <p:transition>
    <p:push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33</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speciali</a:t>
            </a:r>
          </a:p>
        </p:txBody>
      </p:sp>
      <p:sp>
        <p:nvSpPr>
          <p:cNvPr id="4100" name="Rectangle 3"/>
          <p:cNvSpPr>
            <a:spLocks noGrp="1" noChangeArrowheads="1"/>
          </p:cNvSpPr>
          <p:nvPr>
            <p:ph type="body" idx="1"/>
          </p:nvPr>
        </p:nvSpPr>
        <p:spPr>
          <a:xfrm>
            <a:off x="0" y="678637"/>
            <a:ext cx="9144000" cy="5500726"/>
          </a:xfrm>
        </p:spPr>
        <p:txBody>
          <a:bodyPr/>
          <a:lstStyle/>
          <a:p>
            <a:pPr marL="0" indent="0">
              <a:buNone/>
            </a:pPr>
            <a:r>
              <a:rPr lang="it-IT" dirty="0">
                <a:solidFill>
                  <a:srgbClr val="002060"/>
                </a:solidFill>
              </a:rPr>
              <a:t>3) Capacità di equilibrio</a:t>
            </a:r>
          </a:p>
          <a:p>
            <a:pPr marL="0" indent="0">
              <a:buNone/>
            </a:pPr>
            <a:r>
              <a:rPr lang="it-IT" dirty="0">
                <a:solidFill>
                  <a:srgbClr val="002060"/>
                </a:solidFill>
              </a:rPr>
              <a:t>Definizione: è la capacità che ci permette, attraverso aggiustamenti riflessi, automatizzati o volontari, di mantenere una posizione statica o di eseguire un movimento senza cadere anticipando o reagendo prontamente ai possibili fattori di squilibrio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Immagine 1">
            <a:extLst>
              <a:ext uri="{FF2B5EF4-FFF2-40B4-BE49-F238E27FC236}">
                <a16:creationId xmlns:a16="http://schemas.microsoft.com/office/drawing/2014/main" id="{528437F3-2555-4416-BB25-9AB0901379C4}"/>
              </a:ext>
            </a:extLst>
          </p:cNvPr>
          <p:cNvPicPr>
            <a:picLocks noChangeAspect="1"/>
          </p:cNvPicPr>
          <p:nvPr/>
        </p:nvPicPr>
        <p:blipFill>
          <a:blip r:embed="rId5"/>
          <a:stretch>
            <a:fillRect/>
          </a:stretch>
        </p:blipFill>
        <p:spPr>
          <a:xfrm>
            <a:off x="4860032" y="3927503"/>
            <a:ext cx="3761558" cy="2158171"/>
          </a:xfrm>
          <a:prstGeom prst="rect">
            <a:avLst/>
          </a:prstGeom>
        </p:spPr>
      </p:pic>
    </p:spTree>
    <p:extLst>
      <p:ext uri="{BB962C8B-B14F-4D97-AF65-F5344CB8AC3E}">
        <p14:creationId xmlns:p14="http://schemas.microsoft.com/office/powerpoint/2010/main" val="2440217609"/>
      </p:ext>
    </p:extLst>
  </p:cSld>
  <p:clrMapOvr>
    <a:masterClrMapping/>
  </p:clrMapOvr>
  <p:transition>
    <p:push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34</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speciali</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solidFill>
                  <a:srgbClr val="002060"/>
                </a:solidFill>
              </a:rPr>
              <a:t>4) Capacità di orientamento spazio-temporale</a:t>
            </a:r>
          </a:p>
          <a:p>
            <a:pPr marL="0" indent="0">
              <a:buNone/>
            </a:pPr>
            <a:r>
              <a:rPr lang="it-IT" dirty="0">
                <a:solidFill>
                  <a:srgbClr val="002060"/>
                </a:solidFill>
              </a:rPr>
              <a:t>Definizione: è la capacità che ci permette di organizzare i movimenti nello spazio e nel tempo.</a:t>
            </a:r>
          </a:p>
          <a:p>
            <a:pPr marL="0" indent="0">
              <a:buNone/>
            </a:pPr>
            <a:endParaRPr lang="it-IT" dirty="0">
              <a:solidFill>
                <a:srgbClr val="002060"/>
              </a:solidFill>
            </a:endParaRPr>
          </a:p>
          <a:p>
            <a:pPr marL="0" indent="0">
              <a:buNone/>
            </a:pPr>
            <a:r>
              <a:rPr lang="it-IT" dirty="0">
                <a:solidFill>
                  <a:srgbClr val="002060"/>
                </a:solidFill>
              </a:rPr>
              <a:t>esempio: nel pattinaggio è necessario</a:t>
            </a:r>
          </a:p>
          <a:p>
            <a:pPr marL="0" indent="0">
              <a:buNone/>
            </a:pPr>
            <a:r>
              <a:rPr lang="it-IT" dirty="0">
                <a:solidFill>
                  <a:srgbClr val="002060"/>
                </a:solidFill>
              </a:rPr>
              <a:t>saper riprendere la giusta direzione </a:t>
            </a:r>
          </a:p>
          <a:p>
            <a:pPr marL="0" indent="0">
              <a:buNone/>
            </a:pPr>
            <a:r>
              <a:rPr lang="it-IT" dirty="0">
                <a:solidFill>
                  <a:srgbClr val="002060"/>
                </a:solidFill>
              </a:rPr>
              <a:t>dopo aver eseguito più rotazioni su </a:t>
            </a:r>
          </a:p>
          <a:p>
            <a:pPr marL="0" indent="0">
              <a:buNone/>
            </a:pPr>
            <a:r>
              <a:rPr lang="it-IT" dirty="0">
                <a:solidFill>
                  <a:srgbClr val="002060"/>
                </a:solidFill>
              </a:rPr>
              <a:t>se stessi.</a:t>
            </a:r>
          </a:p>
          <a:p>
            <a:pPr marL="0" indent="0">
              <a:buNone/>
            </a:pPr>
            <a:endParaRPr lang="it-IT" dirty="0">
              <a:solidFill>
                <a:srgbClr val="002060"/>
              </a:solidFill>
            </a:endParaRP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Immagine 1">
            <a:extLst>
              <a:ext uri="{FF2B5EF4-FFF2-40B4-BE49-F238E27FC236}">
                <a16:creationId xmlns:a16="http://schemas.microsoft.com/office/drawing/2014/main" id="{CE7926D2-7D38-4226-8F42-E8FBA734711D}"/>
              </a:ext>
            </a:extLst>
          </p:cNvPr>
          <p:cNvPicPr>
            <a:picLocks noChangeAspect="1"/>
          </p:cNvPicPr>
          <p:nvPr/>
        </p:nvPicPr>
        <p:blipFill>
          <a:blip r:embed="rId5"/>
          <a:stretch>
            <a:fillRect/>
          </a:stretch>
        </p:blipFill>
        <p:spPr>
          <a:xfrm>
            <a:off x="6804248" y="2886704"/>
            <a:ext cx="2030144" cy="3164098"/>
          </a:xfrm>
          <a:prstGeom prst="rect">
            <a:avLst/>
          </a:prstGeom>
        </p:spPr>
      </p:pic>
    </p:spTree>
    <p:extLst>
      <p:ext uri="{BB962C8B-B14F-4D97-AF65-F5344CB8AC3E}">
        <p14:creationId xmlns:p14="http://schemas.microsoft.com/office/powerpoint/2010/main" val="3406210921"/>
      </p:ext>
    </p:extLst>
  </p:cSld>
  <p:clrMapOvr>
    <a:masterClrMapping/>
  </p:clrMapOvr>
  <p:transition>
    <p:push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35</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speciali</a:t>
            </a:r>
          </a:p>
        </p:txBody>
      </p:sp>
      <p:sp>
        <p:nvSpPr>
          <p:cNvPr id="4100" name="Rectangle 3"/>
          <p:cNvSpPr>
            <a:spLocks noGrp="1" noChangeArrowheads="1"/>
          </p:cNvSpPr>
          <p:nvPr>
            <p:ph type="body" idx="1"/>
          </p:nvPr>
        </p:nvSpPr>
        <p:spPr>
          <a:xfrm>
            <a:off x="0" y="803275"/>
            <a:ext cx="9144000" cy="5500726"/>
          </a:xfrm>
        </p:spPr>
        <p:txBody>
          <a:bodyPr/>
          <a:lstStyle/>
          <a:p>
            <a:pPr marL="0" indent="0">
              <a:buNone/>
            </a:pPr>
            <a:r>
              <a:rPr lang="it-IT" dirty="0">
                <a:solidFill>
                  <a:srgbClr val="002060"/>
                </a:solidFill>
              </a:rPr>
              <a:t>5) Capacità di ritmo</a:t>
            </a:r>
          </a:p>
          <a:p>
            <a:pPr marL="0" indent="0">
              <a:buNone/>
            </a:pPr>
            <a:r>
              <a:rPr lang="it-IT" dirty="0">
                <a:solidFill>
                  <a:srgbClr val="002060"/>
                </a:solidFill>
              </a:rPr>
              <a:t>Definizione: è la capacità che ci consente di organizzare le sequenze e le successioni di un determinato movimento.</a:t>
            </a:r>
          </a:p>
          <a:p>
            <a:pPr marL="0" indent="0">
              <a:buNone/>
            </a:pPr>
            <a:endParaRPr lang="it-IT" dirty="0">
              <a:solidFill>
                <a:srgbClr val="002060"/>
              </a:solidFill>
            </a:endParaRPr>
          </a:p>
          <a:p>
            <a:pPr marL="0" indent="0">
              <a:buNone/>
            </a:pPr>
            <a:r>
              <a:rPr lang="it-IT" dirty="0">
                <a:solidFill>
                  <a:srgbClr val="002060"/>
                </a:solidFill>
              </a:rPr>
              <a:t>esempio: adattarsi a una musica durante una danza sul ghiaccio o riprodurre un ritmo interiorizzato nella corsa ad ostacoli.</a:t>
            </a:r>
          </a:p>
          <a:p>
            <a:pPr marL="0" indent="0">
              <a:buNone/>
            </a:pPr>
            <a:endParaRPr lang="it-IT" dirty="0">
              <a:solidFill>
                <a:srgbClr val="002060"/>
              </a:solidFill>
            </a:endParaRP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Immagine 1">
            <a:extLst>
              <a:ext uri="{FF2B5EF4-FFF2-40B4-BE49-F238E27FC236}">
                <a16:creationId xmlns:a16="http://schemas.microsoft.com/office/drawing/2014/main" id="{6AC38A39-0EE7-4879-B2C0-C7E8A103A83B}"/>
              </a:ext>
            </a:extLst>
          </p:cNvPr>
          <p:cNvPicPr>
            <a:picLocks noChangeAspect="1"/>
          </p:cNvPicPr>
          <p:nvPr/>
        </p:nvPicPr>
        <p:blipFill>
          <a:blip r:embed="rId5"/>
          <a:stretch>
            <a:fillRect/>
          </a:stretch>
        </p:blipFill>
        <p:spPr>
          <a:xfrm>
            <a:off x="4450645" y="4510813"/>
            <a:ext cx="3097036" cy="2060627"/>
          </a:xfrm>
          <a:prstGeom prst="rect">
            <a:avLst/>
          </a:prstGeom>
        </p:spPr>
      </p:pic>
    </p:spTree>
    <p:extLst>
      <p:ext uri="{BB962C8B-B14F-4D97-AF65-F5344CB8AC3E}">
        <p14:creationId xmlns:p14="http://schemas.microsoft.com/office/powerpoint/2010/main" val="1852594816"/>
      </p:ext>
    </p:extLst>
  </p:cSld>
  <p:clrMapOvr>
    <a:masterClrMapping/>
  </p:clrMapOvr>
  <p:transition>
    <p:push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36</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speciali</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solidFill>
                  <a:srgbClr val="002060"/>
                </a:solidFill>
              </a:rPr>
              <a:t>6) Capacità di reazione</a:t>
            </a:r>
          </a:p>
          <a:p>
            <a:pPr marL="0" indent="0">
              <a:buNone/>
            </a:pPr>
            <a:r>
              <a:rPr lang="it-IT" dirty="0">
                <a:solidFill>
                  <a:srgbClr val="002060"/>
                </a:solidFill>
              </a:rPr>
              <a:t>Definizione: è la capacità che ci consente, dato uno stimolo (acustico, visivo, tattile), di reagire </a:t>
            </a:r>
            <a:r>
              <a:rPr lang="it-IT" dirty="0" err="1">
                <a:solidFill>
                  <a:srgbClr val="002060"/>
                </a:solidFill>
              </a:rPr>
              <a:t>motoriamente</a:t>
            </a:r>
            <a:r>
              <a:rPr lang="it-IT" dirty="0">
                <a:solidFill>
                  <a:srgbClr val="002060"/>
                </a:solidFill>
              </a:rPr>
              <a:t> ad esso il più velocemente possibile.</a:t>
            </a:r>
          </a:p>
          <a:p>
            <a:pPr marL="0" indent="0">
              <a:buNone/>
            </a:pPr>
            <a:endParaRPr lang="it-IT" dirty="0">
              <a:solidFill>
                <a:srgbClr val="002060"/>
              </a:solidFill>
            </a:endParaRPr>
          </a:p>
          <a:p>
            <a:pPr marL="0" indent="0">
              <a:buNone/>
            </a:pPr>
            <a:r>
              <a:rPr lang="it-IT" dirty="0">
                <a:solidFill>
                  <a:srgbClr val="002060"/>
                </a:solidFill>
              </a:rPr>
              <a:t>esempio: reazione di un velocista </a:t>
            </a:r>
          </a:p>
          <a:p>
            <a:pPr marL="0" indent="0">
              <a:buNone/>
            </a:pPr>
            <a:r>
              <a:rPr lang="it-IT" dirty="0">
                <a:solidFill>
                  <a:srgbClr val="002060"/>
                </a:solidFill>
              </a:rPr>
              <a:t>in partenza allo sparo dello </a:t>
            </a:r>
          </a:p>
          <a:p>
            <a:pPr marL="0" indent="0">
              <a:buNone/>
            </a:pPr>
            <a:r>
              <a:rPr lang="it-IT" dirty="0">
                <a:solidFill>
                  <a:srgbClr val="002060"/>
                </a:solidFill>
              </a:rPr>
              <a:t>starter.</a:t>
            </a:r>
          </a:p>
          <a:p>
            <a:pPr marL="0" indent="0">
              <a:buNone/>
            </a:pPr>
            <a:endParaRPr lang="it-IT" dirty="0">
              <a:solidFill>
                <a:srgbClr val="002060"/>
              </a:solidFill>
            </a:endParaRP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7" name="Picture 2">
            <a:extLst>
              <a:ext uri="{FF2B5EF4-FFF2-40B4-BE49-F238E27FC236}">
                <a16:creationId xmlns:a16="http://schemas.microsoft.com/office/drawing/2014/main" id="{5FA7160E-EC90-4491-9BFB-A64391101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3717032"/>
            <a:ext cx="2809435" cy="212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599448"/>
      </p:ext>
    </p:extLst>
  </p:cSld>
  <p:clrMapOvr>
    <a:masterClrMapping/>
  </p:clrMapOvr>
  <p:transition>
    <p:push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37</a:t>
            </a:fld>
            <a:endParaRPr lang="it-IT"/>
          </a:p>
        </p:txBody>
      </p:sp>
      <p:sp>
        <p:nvSpPr>
          <p:cNvPr id="4099" name="Rectangle 2"/>
          <p:cNvSpPr>
            <a:spLocks noGrp="1" noChangeArrowheads="1"/>
          </p:cNvSpPr>
          <p:nvPr>
            <p:ph type="title"/>
          </p:nvPr>
        </p:nvSpPr>
        <p:spPr>
          <a:xfrm>
            <a:off x="0" y="0"/>
            <a:ext cx="9144000" cy="714356"/>
          </a:xfrm>
        </p:spPr>
        <p:txBody>
          <a:bodyPr/>
          <a:lstStyle/>
          <a:p>
            <a:pPr eaLnBrk="1" hangingPunct="1"/>
            <a:r>
              <a:rPr lang="it-IT" b="1" dirty="0">
                <a:solidFill>
                  <a:srgbClr val="C00000"/>
                </a:solidFill>
              </a:rPr>
              <a:t>Coordinative speciali</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solidFill>
                  <a:srgbClr val="002060"/>
                </a:solidFill>
              </a:rPr>
              <a:t>7) Capacità di trasformazione del movimento</a:t>
            </a:r>
          </a:p>
          <a:p>
            <a:pPr marL="0" indent="0">
              <a:buNone/>
            </a:pPr>
            <a:r>
              <a:rPr lang="it-IT" dirty="0">
                <a:solidFill>
                  <a:srgbClr val="002060"/>
                </a:solidFill>
              </a:rPr>
              <a:t>Definizione: è la capacità che ci permette di modificare un’azione motoria in atto in funzione dell’evoluzione delle situazioni in modo che ne risulti un’azione più appropriata ed efficace.</a:t>
            </a:r>
          </a:p>
          <a:p>
            <a:pPr marL="0" indent="0">
              <a:buNone/>
            </a:pPr>
            <a:r>
              <a:rPr lang="it-IT" dirty="0">
                <a:solidFill>
                  <a:srgbClr val="002060"/>
                </a:solidFill>
              </a:rPr>
              <a:t>esempio: nel calcio eseguire il gesto tecnico quando il pallone viene deviato o il fondo </a:t>
            </a:r>
          </a:p>
          <a:p>
            <a:pPr marL="0" indent="0">
              <a:buNone/>
            </a:pPr>
            <a:r>
              <a:rPr lang="it-IT" dirty="0">
                <a:solidFill>
                  <a:srgbClr val="002060"/>
                </a:solidFill>
              </a:rPr>
              <a:t>diventa improvvisamente</a:t>
            </a:r>
          </a:p>
          <a:p>
            <a:pPr marL="0" indent="0">
              <a:buNone/>
            </a:pPr>
            <a:r>
              <a:rPr lang="it-IT" dirty="0">
                <a:solidFill>
                  <a:srgbClr val="002060"/>
                </a:solidFill>
              </a:rPr>
              <a:t> sdrucciolevole.</a:t>
            </a:r>
          </a:p>
          <a:p>
            <a:pPr marL="0" indent="0">
              <a:buNone/>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Immagine 1">
            <a:extLst>
              <a:ext uri="{FF2B5EF4-FFF2-40B4-BE49-F238E27FC236}">
                <a16:creationId xmlns:a16="http://schemas.microsoft.com/office/drawing/2014/main" id="{274ED726-8CD1-41B9-ACD7-355A7E885552}"/>
              </a:ext>
            </a:extLst>
          </p:cNvPr>
          <p:cNvPicPr>
            <a:picLocks noChangeAspect="1"/>
          </p:cNvPicPr>
          <p:nvPr/>
        </p:nvPicPr>
        <p:blipFill>
          <a:blip r:embed="rId5"/>
          <a:stretch>
            <a:fillRect/>
          </a:stretch>
        </p:blipFill>
        <p:spPr>
          <a:xfrm>
            <a:off x="5508104" y="3873034"/>
            <a:ext cx="3351854" cy="2230118"/>
          </a:xfrm>
          <a:prstGeom prst="rect">
            <a:avLst/>
          </a:prstGeom>
        </p:spPr>
      </p:pic>
    </p:spTree>
    <p:extLst>
      <p:ext uri="{BB962C8B-B14F-4D97-AF65-F5344CB8AC3E}">
        <p14:creationId xmlns:p14="http://schemas.microsoft.com/office/powerpoint/2010/main" val="169972599"/>
      </p:ext>
    </p:extLst>
  </p:cSld>
  <p:clrMapOvr>
    <a:masterClrMapping/>
  </p:clrMapOvr>
  <p:transition>
    <p:push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38</a:t>
            </a:fld>
            <a:endParaRPr lang="it-IT"/>
          </a:p>
        </p:txBody>
      </p:sp>
      <p:sp>
        <p:nvSpPr>
          <p:cNvPr id="4099" name="Rectangle 2"/>
          <p:cNvSpPr>
            <a:spLocks noGrp="1" noChangeArrowheads="1"/>
          </p:cNvSpPr>
          <p:nvPr>
            <p:ph type="title"/>
          </p:nvPr>
        </p:nvSpPr>
        <p:spPr>
          <a:xfrm>
            <a:off x="1187624" y="0"/>
            <a:ext cx="7956376" cy="714356"/>
          </a:xfrm>
        </p:spPr>
        <p:txBody>
          <a:bodyPr/>
          <a:lstStyle/>
          <a:p>
            <a:pPr eaLnBrk="1" hangingPunct="1"/>
            <a:r>
              <a:rPr lang="it-IT" sz="3600" b="1" dirty="0">
                <a:solidFill>
                  <a:srgbClr val="C00000"/>
                </a:solidFill>
              </a:rPr>
              <a:t>L’importanza dei fattori fisici per le CC</a:t>
            </a:r>
          </a:p>
        </p:txBody>
      </p:sp>
      <p:sp>
        <p:nvSpPr>
          <p:cNvPr id="4100" name="Rectangle 3"/>
          <p:cNvSpPr>
            <a:spLocks noGrp="1" noChangeArrowheads="1"/>
          </p:cNvSpPr>
          <p:nvPr>
            <p:ph type="body" idx="1"/>
          </p:nvPr>
        </p:nvSpPr>
        <p:spPr>
          <a:xfrm>
            <a:off x="-20638" y="714356"/>
            <a:ext cx="9164637" cy="4370828"/>
          </a:xfrm>
        </p:spPr>
        <p:txBody>
          <a:bodyPr/>
          <a:lstStyle/>
          <a:p>
            <a:pPr marL="0" indent="0">
              <a:buNone/>
            </a:pPr>
            <a:r>
              <a:rPr lang="it-IT" dirty="0"/>
              <a:t>È impossibile immaginare che esistano capacità coordinative senza i presupposti fisici della prestazione rappresentati dalla forza, dalla rapidità, dalla resistenza e dalla mobilità articolare e la loro compenetrazione complessa durante la realizzazione di un movimento, dall’altra parte vale il discorso inverso in quanto rendono possibile l’acquisizione delle abilità motorie indispensabili durante il percorso di formazione ed educazione fisica</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a:extLst>
              <a:ext uri="{FF2B5EF4-FFF2-40B4-BE49-F238E27FC236}">
                <a16:creationId xmlns:a16="http://schemas.microsoft.com/office/drawing/2014/main" id="{27D6BB9E-1DFE-465C-8169-624809D8DF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3762" y="4568460"/>
            <a:ext cx="2399804" cy="1820863"/>
          </a:xfrm>
          <a:prstGeom prst="rect">
            <a:avLst/>
          </a:prstGeom>
        </p:spPr>
      </p:pic>
    </p:spTree>
    <p:extLst>
      <p:ext uri="{BB962C8B-B14F-4D97-AF65-F5344CB8AC3E}">
        <p14:creationId xmlns:p14="http://schemas.microsoft.com/office/powerpoint/2010/main" val="3094613789"/>
      </p:ext>
    </p:extLst>
  </p:cSld>
  <p:clrMapOvr>
    <a:masterClrMapping/>
  </p:clrMapOvr>
  <p:transition>
    <p:push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39</a:t>
            </a:fld>
            <a:endParaRPr lang="it-IT"/>
          </a:p>
        </p:txBody>
      </p:sp>
      <p:sp>
        <p:nvSpPr>
          <p:cNvPr id="4099" name="Rectangle 2"/>
          <p:cNvSpPr>
            <a:spLocks noGrp="1" noChangeArrowheads="1"/>
          </p:cNvSpPr>
          <p:nvPr>
            <p:ph type="title"/>
          </p:nvPr>
        </p:nvSpPr>
        <p:spPr>
          <a:xfrm>
            <a:off x="1187624" y="0"/>
            <a:ext cx="7956376" cy="714356"/>
          </a:xfrm>
        </p:spPr>
        <p:txBody>
          <a:bodyPr/>
          <a:lstStyle/>
          <a:p>
            <a:pPr eaLnBrk="1" hangingPunct="1"/>
            <a:r>
              <a:rPr lang="it-IT" sz="2800" b="1" dirty="0">
                <a:solidFill>
                  <a:srgbClr val="C00000"/>
                </a:solidFill>
              </a:rPr>
              <a:t>Basi anatomo-fisiologiche in una azione sportiva</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t>Elaborazione delle informazioni tramite organi di senso (analizzatori)-l’anticipazione e la programmazione dell’atto motorio (esperienze passate)-attivazione muscolatura necessaria-continuo feedback-eventuali impulsi inviati dal snc al muscolo per correzione del movimento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ottone, musica&#10;&#10;Descrizione generata automaticamente">
            <a:extLst>
              <a:ext uri="{FF2B5EF4-FFF2-40B4-BE49-F238E27FC236}">
                <a16:creationId xmlns:a16="http://schemas.microsoft.com/office/drawing/2014/main" id="{4B913F62-2D84-46C4-BD6F-5523444F7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7768" y="3229139"/>
            <a:ext cx="3109795" cy="2843068"/>
          </a:xfrm>
          <a:prstGeom prst="rect">
            <a:avLst/>
          </a:prstGeom>
        </p:spPr>
      </p:pic>
    </p:spTree>
    <p:extLst>
      <p:ext uri="{BB962C8B-B14F-4D97-AF65-F5344CB8AC3E}">
        <p14:creationId xmlns:p14="http://schemas.microsoft.com/office/powerpoint/2010/main" val="1847994646"/>
      </p:ext>
    </p:extLst>
  </p:cSld>
  <p:clrMapOvr>
    <a:masterClrMapping/>
  </p:clrMapOvr>
  <p:transition>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4</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Documentazione</a:t>
            </a:r>
          </a:p>
        </p:txBody>
      </p:sp>
      <p:sp>
        <p:nvSpPr>
          <p:cNvPr id="4100" name="Rectangle 3"/>
          <p:cNvSpPr>
            <a:spLocks noGrp="1" noChangeArrowheads="1"/>
          </p:cNvSpPr>
          <p:nvPr>
            <p:ph type="body" idx="1"/>
          </p:nvPr>
        </p:nvSpPr>
        <p:spPr>
          <a:xfrm>
            <a:off x="0" y="1000108"/>
            <a:ext cx="9144000" cy="428628"/>
          </a:xfrm>
        </p:spPr>
        <p:txBody>
          <a:bodyPr/>
          <a:lstStyle/>
          <a:p>
            <a:pPr algn="ctr" eaLnBrk="1" hangingPunct="1">
              <a:lnSpc>
                <a:spcPct val="90000"/>
              </a:lnSpc>
              <a:spcAft>
                <a:spcPts val="3000"/>
              </a:spcAft>
              <a:buNone/>
              <a:tabLst>
                <a:tab pos="2962275" algn="l"/>
                <a:tab pos="3143250" algn="l"/>
                <a:tab pos="3228975" algn="l"/>
                <a:tab pos="3590925" algn="l"/>
                <a:tab pos="3676650" algn="l"/>
                <a:tab pos="3943350" algn="l"/>
              </a:tabLst>
            </a:pPr>
            <a:r>
              <a:rPr lang="it-IT" sz="2400" dirty="0"/>
              <a:t>http://liguria.coni.it/liguria/scuola-regionale/documentazione.html</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074" name="Picture 2" descr="C:\Users\Asus\Desktop\Slide documentazione.jpg"/>
          <p:cNvPicPr>
            <a:picLocks noChangeAspect="1" noChangeArrowheads="1"/>
          </p:cNvPicPr>
          <p:nvPr/>
        </p:nvPicPr>
        <p:blipFill>
          <a:blip r:embed="rId5"/>
          <a:srcRect/>
          <a:stretch>
            <a:fillRect/>
          </a:stretch>
        </p:blipFill>
        <p:spPr bwMode="auto">
          <a:xfrm>
            <a:off x="0" y="1357298"/>
            <a:ext cx="9144000" cy="550070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40</a:t>
            </a:fld>
            <a:endParaRPr lang="it-IT"/>
          </a:p>
        </p:txBody>
      </p:sp>
      <p:sp>
        <p:nvSpPr>
          <p:cNvPr id="4099" name="Rectangle 2"/>
          <p:cNvSpPr>
            <a:spLocks noGrp="1" noChangeArrowheads="1"/>
          </p:cNvSpPr>
          <p:nvPr>
            <p:ph type="title"/>
          </p:nvPr>
        </p:nvSpPr>
        <p:spPr>
          <a:xfrm>
            <a:off x="1371600" y="0"/>
            <a:ext cx="7772400" cy="714356"/>
          </a:xfrm>
        </p:spPr>
        <p:txBody>
          <a:bodyPr/>
          <a:lstStyle/>
          <a:p>
            <a:pPr eaLnBrk="1" hangingPunct="1"/>
            <a:r>
              <a:rPr lang="it-IT" b="1" dirty="0">
                <a:solidFill>
                  <a:srgbClr val="C00000"/>
                </a:solidFill>
              </a:rPr>
              <a:t>Gli analizzatori </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t>Ricevono, decodificano, inoltrano ed elaborano le informazioni rendendole utilizzabili. Un analizzatore si compone di recettori specifici.</a:t>
            </a:r>
          </a:p>
          <a:p>
            <a:pPr marL="0" indent="0">
              <a:buNone/>
            </a:pPr>
            <a:r>
              <a:rPr lang="it-IT" dirty="0"/>
              <a:t>Gli analizzatori coordinativi sono principalmente 5  che influenzano in modo diverso il controllo e la regolazione del movimento.</a:t>
            </a:r>
          </a:p>
          <a:p>
            <a:pPr marL="514350" indent="-514350">
              <a:buFont typeface="+mj-lt"/>
              <a:buAutoNum type="arabicPeriod"/>
            </a:pPr>
            <a:r>
              <a:rPr lang="it-IT" dirty="0"/>
              <a:t>Cinestetico: si trovano sui muscoli, nei tendini e nei legamenti, informando sulla posizione e sulla forza che agisce su di essi (spazio tempo)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1684330713"/>
      </p:ext>
    </p:extLst>
  </p:cSld>
  <p:clrMapOvr>
    <a:masterClrMapping/>
  </p:clrMapOvr>
  <p:transition>
    <p:push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41</a:t>
            </a:fld>
            <a:endParaRPr lang="it-IT"/>
          </a:p>
        </p:txBody>
      </p:sp>
      <p:sp>
        <p:nvSpPr>
          <p:cNvPr id="4099" name="Rectangle 2"/>
          <p:cNvSpPr>
            <a:spLocks noGrp="1" noChangeArrowheads="1"/>
          </p:cNvSpPr>
          <p:nvPr>
            <p:ph type="title"/>
          </p:nvPr>
        </p:nvSpPr>
        <p:spPr>
          <a:xfrm>
            <a:off x="1371600" y="0"/>
            <a:ext cx="7772400" cy="714356"/>
          </a:xfrm>
        </p:spPr>
        <p:txBody>
          <a:bodyPr/>
          <a:lstStyle/>
          <a:p>
            <a:pPr eaLnBrk="1" hangingPunct="1"/>
            <a:r>
              <a:rPr lang="it-IT" b="1" dirty="0">
                <a:solidFill>
                  <a:srgbClr val="C00000"/>
                </a:solidFill>
              </a:rPr>
              <a:t>5 analizzatori </a:t>
            </a:r>
          </a:p>
        </p:txBody>
      </p:sp>
      <p:sp>
        <p:nvSpPr>
          <p:cNvPr id="4100" name="Rectangle 3"/>
          <p:cNvSpPr>
            <a:spLocks noGrp="1" noChangeArrowheads="1"/>
          </p:cNvSpPr>
          <p:nvPr>
            <p:ph type="body" idx="1"/>
          </p:nvPr>
        </p:nvSpPr>
        <p:spPr>
          <a:xfrm>
            <a:off x="-20637" y="708162"/>
            <a:ext cx="9144000" cy="5500726"/>
          </a:xfrm>
        </p:spPr>
        <p:txBody>
          <a:bodyPr/>
          <a:lstStyle/>
          <a:p>
            <a:pPr marL="514350" indent="-514350">
              <a:buFont typeface="+mj-lt"/>
              <a:buAutoNum type="arabicPeriod"/>
            </a:pPr>
            <a:r>
              <a:rPr lang="it-IT" dirty="0"/>
              <a:t>Cinestetico: si trovano sui muscoli, nei tendini e nei legamenti, informando sulla posizione e sulla forza che agisce su di essi (spazio-tempo)</a:t>
            </a:r>
          </a:p>
          <a:p>
            <a:pPr marL="514350" indent="-514350">
              <a:buFont typeface="+mj-lt"/>
              <a:buAutoNum type="arabicPeriod"/>
            </a:pPr>
            <a:r>
              <a:rPr lang="it-IT" dirty="0"/>
              <a:t>Tattile: situati sulla pelle e informano sulla forma e la superfice degli oggetti toccati</a:t>
            </a:r>
          </a:p>
          <a:p>
            <a:pPr marL="514350" indent="-514350">
              <a:buFont typeface="+mj-lt"/>
              <a:buAutoNum type="arabicPeriod"/>
            </a:pPr>
            <a:r>
              <a:rPr lang="it-IT" dirty="0"/>
              <a:t>Statico-dinamico: nell’apparato vestibolare dell’orecchio, informa sulle variazioni di direzione ed accelerazione </a:t>
            </a:r>
          </a:p>
          <a:p>
            <a:pPr marL="514350" indent="-514350">
              <a:buFont typeface="+mj-lt"/>
              <a:buAutoNum type="arabicPeriod"/>
            </a:pPr>
            <a:r>
              <a:rPr lang="it-IT" dirty="0"/>
              <a:t> Ottico: rappresentano la guida ottica dell’esecuzione del movimento</a:t>
            </a:r>
          </a:p>
          <a:p>
            <a:pPr marL="514350" indent="-514350">
              <a:buFont typeface="+mj-lt"/>
              <a:buAutoNum type="arabicPeriod"/>
            </a:pPr>
            <a:r>
              <a:rPr lang="it-IT" dirty="0"/>
              <a:t>Acustico: sfrutta i segnali acustici </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267545927"/>
      </p:ext>
    </p:extLst>
  </p:cSld>
  <p:clrMapOvr>
    <a:masterClrMapping/>
  </p:clrMapOvr>
  <p:transition>
    <p:push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42</a:t>
            </a:fld>
            <a:endParaRPr lang="it-IT"/>
          </a:p>
        </p:txBody>
      </p:sp>
      <p:sp>
        <p:nvSpPr>
          <p:cNvPr id="4099" name="Rectangle 2"/>
          <p:cNvSpPr>
            <a:spLocks noGrp="1" noChangeArrowheads="1"/>
          </p:cNvSpPr>
          <p:nvPr>
            <p:ph type="title"/>
          </p:nvPr>
        </p:nvSpPr>
        <p:spPr>
          <a:xfrm>
            <a:off x="1371600" y="0"/>
            <a:ext cx="7772400" cy="714356"/>
          </a:xfrm>
        </p:spPr>
        <p:txBody>
          <a:bodyPr/>
          <a:lstStyle/>
          <a:p>
            <a:pPr eaLnBrk="1" hangingPunct="1"/>
            <a:r>
              <a:rPr lang="it-IT" b="1" dirty="0">
                <a:solidFill>
                  <a:srgbClr val="C00000"/>
                </a:solidFill>
              </a:rPr>
              <a:t>Patrimonio di movimenti</a:t>
            </a:r>
          </a:p>
        </p:txBody>
      </p:sp>
      <p:sp>
        <p:nvSpPr>
          <p:cNvPr id="4100" name="Rectangle 3"/>
          <p:cNvSpPr>
            <a:spLocks noGrp="1" noChangeArrowheads="1"/>
          </p:cNvSpPr>
          <p:nvPr>
            <p:ph type="body" idx="1"/>
          </p:nvPr>
        </p:nvSpPr>
        <p:spPr>
          <a:xfrm>
            <a:off x="-20637" y="708162"/>
            <a:ext cx="9144000" cy="5500726"/>
          </a:xfrm>
        </p:spPr>
        <p:txBody>
          <a:bodyPr/>
          <a:lstStyle/>
          <a:p>
            <a:pPr marL="0" indent="0">
              <a:buNone/>
            </a:pPr>
            <a:r>
              <a:rPr lang="it-IT" dirty="0"/>
              <a:t>Un ulteriore fattore che determina lo sviluppo o la qualità delle CC è rappresentato dal patrimonio di movimenti o dall’esperienza motoria dell’atleta. Esempio del «lego» maggiore sono i pezzi a disposizione e più semplice sarò costruire, se in un bagaglio culturale motorio c’è varietà di movimento l’atleta può scegliere delle risposte più rapidamente ed efficacemente. </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stazionario, strumento scrittorio&#10;&#10;Descrizione generata automaticamente">
            <a:extLst>
              <a:ext uri="{FF2B5EF4-FFF2-40B4-BE49-F238E27FC236}">
                <a16:creationId xmlns:a16="http://schemas.microsoft.com/office/drawing/2014/main" id="{3451E1ED-5F59-48C5-911C-2BD6CB583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738" y="4394331"/>
            <a:ext cx="2638425" cy="1733550"/>
          </a:xfrm>
          <a:prstGeom prst="rect">
            <a:avLst/>
          </a:prstGeom>
        </p:spPr>
      </p:pic>
    </p:spTree>
    <p:extLst>
      <p:ext uri="{BB962C8B-B14F-4D97-AF65-F5344CB8AC3E}">
        <p14:creationId xmlns:p14="http://schemas.microsoft.com/office/powerpoint/2010/main" val="3246625682"/>
      </p:ext>
    </p:extLst>
  </p:cSld>
  <p:clrMapOvr>
    <a:masterClrMapping/>
  </p:clrMapOvr>
  <p:transition>
    <p:push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43</a:t>
            </a:fld>
            <a:endParaRPr lang="it-IT"/>
          </a:p>
        </p:txBody>
      </p:sp>
      <p:sp>
        <p:nvSpPr>
          <p:cNvPr id="4099" name="Rectangle 2"/>
          <p:cNvSpPr>
            <a:spLocks noGrp="1" noChangeArrowheads="1"/>
          </p:cNvSpPr>
          <p:nvPr>
            <p:ph type="title"/>
          </p:nvPr>
        </p:nvSpPr>
        <p:spPr>
          <a:xfrm>
            <a:off x="1187624" y="0"/>
            <a:ext cx="7956376" cy="714356"/>
          </a:xfrm>
        </p:spPr>
        <p:txBody>
          <a:bodyPr/>
          <a:lstStyle/>
          <a:p>
            <a:pPr eaLnBrk="1" hangingPunct="1"/>
            <a:r>
              <a:rPr lang="it-IT" sz="2800" b="1" dirty="0">
                <a:solidFill>
                  <a:srgbClr val="C00000"/>
                </a:solidFill>
              </a:rPr>
              <a:t>Metodi e contenuti dell’addestramento delle CC</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t>Al centro dell’addestramento delle CC troviamo l’apprendimento e la padronanza di nuove abilità motorie attraverso l’applicazione continua di nuovi stimoli distinguendo tra metodi a contenuto generale e metodi a contenuto speciale.</a:t>
            </a:r>
          </a:p>
          <a:p>
            <a:pPr marL="0" indent="0">
              <a:buNone/>
            </a:pPr>
            <a:r>
              <a:rPr lang="it-IT" dirty="0"/>
              <a:t>I metodi e i contenuti generali sono utili per migliorare il grado generale di espressione delle CC.</a:t>
            </a:r>
          </a:p>
          <a:p>
            <a:pPr marL="0" indent="0">
              <a:buNone/>
            </a:pPr>
            <a:r>
              <a:rPr lang="it-IT" dirty="0"/>
              <a:t>I contenuti speciali sono strettamente legati con l’esercizio di gara</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4040603086"/>
      </p:ext>
    </p:extLst>
  </p:cSld>
  <p:clrMapOvr>
    <a:masterClrMapping/>
  </p:clrMapOvr>
  <p:transition>
    <p:push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44</a:t>
            </a:fld>
            <a:endParaRPr lang="it-IT"/>
          </a:p>
        </p:txBody>
      </p:sp>
      <p:sp>
        <p:nvSpPr>
          <p:cNvPr id="4099" name="Rectangle 2"/>
          <p:cNvSpPr>
            <a:spLocks noGrp="1" noChangeArrowheads="1"/>
          </p:cNvSpPr>
          <p:nvPr>
            <p:ph type="title"/>
          </p:nvPr>
        </p:nvSpPr>
        <p:spPr>
          <a:xfrm>
            <a:off x="1187624" y="0"/>
            <a:ext cx="7956376" cy="714356"/>
          </a:xfrm>
        </p:spPr>
        <p:txBody>
          <a:bodyPr/>
          <a:lstStyle/>
          <a:p>
            <a:pPr eaLnBrk="1" hangingPunct="1"/>
            <a:r>
              <a:rPr lang="it-IT" sz="4000" b="1" dirty="0">
                <a:solidFill>
                  <a:srgbClr val="C00000"/>
                </a:solidFill>
              </a:rPr>
              <a:t>Misure metodiche per sviluppo CC</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testo&#10;&#10;Descrizione generata automaticamente">
            <a:extLst>
              <a:ext uri="{FF2B5EF4-FFF2-40B4-BE49-F238E27FC236}">
                <a16:creationId xmlns:a16="http://schemas.microsoft.com/office/drawing/2014/main" id="{C59902BA-E492-4084-9BE8-55A57E1399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38795"/>
            <a:ext cx="9144000" cy="5380409"/>
          </a:xfrm>
          <a:prstGeom prst="rect">
            <a:avLst/>
          </a:prstGeom>
        </p:spPr>
      </p:pic>
    </p:spTree>
    <p:extLst>
      <p:ext uri="{BB962C8B-B14F-4D97-AF65-F5344CB8AC3E}">
        <p14:creationId xmlns:p14="http://schemas.microsoft.com/office/powerpoint/2010/main" val="1411322214"/>
      </p:ext>
    </p:extLst>
  </p:cSld>
  <p:clrMapOvr>
    <a:masterClrMapping/>
  </p:clrMapOvr>
  <p:transition>
    <p:push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45</a:t>
            </a:fld>
            <a:endParaRPr lang="it-IT"/>
          </a:p>
        </p:txBody>
      </p:sp>
      <p:sp>
        <p:nvSpPr>
          <p:cNvPr id="4099" name="Rectangle 2"/>
          <p:cNvSpPr>
            <a:spLocks noGrp="1" noChangeArrowheads="1"/>
          </p:cNvSpPr>
          <p:nvPr>
            <p:ph type="title"/>
          </p:nvPr>
        </p:nvSpPr>
        <p:spPr>
          <a:xfrm>
            <a:off x="1187624" y="0"/>
            <a:ext cx="7956376" cy="714356"/>
          </a:xfrm>
        </p:spPr>
        <p:txBody>
          <a:bodyPr/>
          <a:lstStyle/>
          <a:p>
            <a:pPr eaLnBrk="1" hangingPunct="1"/>
            <a:r>
              <a:rPr lang="it-IT" sz="3600" b="1" dirty="0">
                <a:solidFill>
                  <a:srgbClr val="C00000"/>
                </a:solidFill>
              </a:rPr>
              <a:t>Metodi per l’addestramento delle CC</a:t>
            </a:r>
          </a:p>
        </p:txBody>
      </p:sp>
      <p:sp>
        <p:nvSpPr>
          <p:cNvPr id="4100" name="Rectangle 3"/>
          <p:cNvSpPr>
            <a:spLocks noGrp="1" noChangeArrowheads="1"/>
          </p:cNvSpPr>
          <p:nvPr>
            <p:ph type="body" idx="1"/>
          </p:nvPr>
        </p:nvSpPr>
        <p:spPr>
          <a:xfrm>
            <a:off x="0" y="785794"/>
            <a:ext cx="9144000" cy="5500726"/>
          </a:xfrm>
        </p:spPr>
        <p:txBody>
          <a:bodyPr/>
          <a:lstStyle/>
          <a:p>
            <a:pPr marL="514350" indent="-514350">
              <a:buFont typeface="+mj-lt"/>
              <a:buAutoNum type="arabicPeriod"/>
            </a:pPr>
            <a:r>
              <a:rPr lang="it-IT" dirty="0"/>
              <a:t>Variare la posizione di partenza (seduto)</a:t>
            </a:r>
          </a:p>
          <a:p>
            <a:pPr marL="514350" indent="-514350">
              <a:buFont typeface="+mj-lt"/>
              <a:buAutoNum type="arabicPeriod"/>
            </a:pPr>
            <a:r>
              <a:rPr lang="it-IT" dirty="0"/>
              <a:t>Variare l’esecuzione (al contrario)</a:t>
            </a:r>
          </a:p>
          <a:p>
            <a:pPr marL="514350" indent="-514350">
              <a:buFont typeface="+mj-lt"/>
              <a:buAutoNum type="arabicPeriod"/>
            </a:pPr>
            <a:r>
              <a:rPr lang="it-IT" dirty="0"/>
              <a:t>Variazione della dinamica (più lento)</a:t>
            </a:r>
          </a:p>
          <a:p>
            <a:pPr marL="514350" indent="-514350">
              <a:buFont typeface="+mj-lt"/>
              <a:buAutoNum type="arabicPeriod"/>
            </a:pPr>
            <a:r>
              <a:rPr lang="it-IT" dirty="0"/>
              <a:t>Variazione struttura spaziale (riduco gli spazi)</a:t>
            </a:r>
          </a:p>
          <a:p>
            <a:pPr marL="514350" indent="-514350">
              <a:buFont typeface="+mj-lt"/>
              <a:buAutoNum type="arabicPeriod"/>
            </a:pPr>
            <a:r>
              <a:rPr lang="it-IT" dirty="0"/>
              <a:t>Variazioni condizioni esterne (superfici, o meteo)</a:t>
            </a:r>
          </a:p>
          <a:p>
            <a:pPr marL="514350" indent="-514350">
              <a:buFont typeface="+mj-lt"/>
              <a:buAutoNum type="arabicPeriod"/>
            </a:pPr>
            <a:r>
              <a:rPr lang="it-IT" dirty="0"/>
              <a:t>Variazione informazioni (non vedo)</a:t>
            </a:r>
          </a:p>
          <a:p>
            <a:pPr marL="514350" indent="-514350">
              <a:buFont typeface="+mj-lt"/>
              <a:buAutoNum type="arabicPeriod"/>
            </a:pPr>
            <a:r>
              <a:rPr lang="it-IT" dirty="0"/>
              <a:t>Combinazione di più abilità (corsa salto)</a:t>
            </a:r>
          </a:p>
          <a:p>
            <a:pPr marL="514350" indent="-514350">
              <a:buFont typeface="+mj-lt"/>
              <a:buAutoNum type="arabicPeriod"/>
            </a:pPr>
            <a:r>
              <a:rPr lang="it-IT" dirty="0"/>
              <a:t>Sotto pressione temporale (corsa prima del pallone)</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3196150072"/>
      </p:ext>
    </p:extLst>
  </p:cSld>
  <p:clrMapOvr>
    <a:masterClrMapping/>
  </p:clrMapOvr>
  <p:transition>
    <p:push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46</a:t>
            </a:fld>
            <a:endParaRPr lang="it-IT"/>
          </a:p>
        </p:txBody>
      </p:sp>
      <p:sp>
        <p:nvSpPr>
          <p:cNvPr id="4099" name="Rectangle 2"/>
          <p:cNvSpPr>
            <a:spLocks noGrp="1" noChangeArrowheads="1"/>
          </p:cNvSpPr>
          <p:nvPr>
            <p:ph type="title"/>
          </p:nvPr>
        </p:nvSpPr>
        <p:spPr>
          <a:xfrm>
            <a:off x="1371600" y="0"/>
            <a:ext cx="7772400" cy="714356"/>
          </a:xfrm>
        </p:spPr>
        <p:txBody>
          <a:bodyPr/>
          <a:lstStyle/>
          <a:p>
            <a:pPr eaLnBrk="1" hangingPunct="1"/>
            <a:r>
              <a:rPr lang="it-IT" sz="3600" b="1" dirty="0">
                <a:solidFill>
                  <a:srgbClr val="C00000"/>
                </a:solidFill>
              </a:rPr>
              <a:t>Contenuti </a:t>
            </a:r>
            <a:r>
              <a:rPr lang="it-IT" sz="3600" b="1" u="sng" dirty="0">
                <a:solidFill>
                  <a:srgbClr val="C00000"/>
                </a:solidFill>
              </a:rPr>
              <a:t>generali</a:t>
            </a:r>
            <a:r>
              <a:rPr lang="it-IT" sz="3600" b="1" dirty="0">
                <a:solidFill>
                  <a:srgbClr val="C00000"/>
                </a:solidFill>
              </a:rPr>
              <a:t> dell’allenamento </a:t>
            </a:r>
          </a:p>
        </p:txBody>
      </p:sp>
      <p:sp>
        <p:nvSpPr>
          <p:cNvPr id="4100" name="Rectangle 3"/>
          <p:cNvSpPr>
            <a:spLocks noGrp="1" noChangeArrowheads="1"/>
          </p:cNvSpPr>
          <p:nvPr>
            <p:ph type="body" idx="1"/>
          </p:nvPr>
        </p:nvSpPr>
        <p:spPr>
          <a:xfrm>
            <a:off x="0" y="785794"/>
            <a:ext cx="9144000" cy="1635094"/>
          </a:xfrm>
        </p:spPr>
        <p:txBody>
          <a:bodyPr/>
          <a:lstStyle/>
          <a:p>
            <a:pPr marL="0" indent="0">
              <a:buNone/>
            </a:pPr>
            <a:r>
              <a:rPr lang="it-IT" dirty="0"/>
              <a:t>I giochi sono particolarmente adatti per l’addestramento delle capacità coordinative in generale.</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gara di atletica, sport&#10;&#10;Descrizione generata automaticamente">
            <a:extLst>
              <a:ext uri="{FF2B5EF4-FFF2-40B4-BE49-F238E27FC236}">
                <a16:creationId xmlns:a16="http://schemas.microsoft.com/office/drawing/2014/main" id="{AC269579-6073-4042-A4AC-728F244E6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5" y="3293539"/>
            <a:ext cx="2723307" cy="2723307"/>
          </a:xfrm>
          <a:prstGeom prst="rect">
            <a:avLst/>
          </a:prstGeom>
        </p:spPr>
      </p:pic>
    </p:spTree>
    <p:extLst>
      <p:ext uri="{BB962C8B-B14F-4D97-AF65-F5344CB8AC3E}">
        <p14:creationId xmlns:p14="http://schemas.microsoft.com/office/powerpoint/2010/main" val="4107705945"/>
      </p:ext>
    </p:extLst>
  </p:cSld>
  <p:clrMapOvr>
    <a:masterClrMapping/>
  </p:clrMapOvr>
  <p:transition>
    <p:push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47</a:t>
            </a:fld>
            <a:endParaRPr lang="it-IT"/>
          </a:p>
        </p:txBody>
      </p:sp>
      <p:sp>
        <p:nvSpPr>
          <p:cNvPr id="4099" name="Rectangle 2"/>
          <p:cNvSpPr>
            <a:spLocks noGrp="1" noChangeArrowheads="1"/>
          </p:cNvSpPr>
          <p:nvPr>
            <p:ph type="title"/>
          </p:nvPr>
        </p:nvSpPr>
        <p:spPr>
          <a:xfrm>
            <a:off x="1371600" y="0"/>
            <a:ext cx="7772400" cy="714356"/>
          </a:xfrm>
        </p:spPr>
        <p:txBody>
          <a:bodyPr/>
          <a:lstStyle/>
          <a:p>
            <a:pPr eaLnBrk="1" hangingPunct="1"/>
            <a:r>
              <a:rPr lang="it-IT" sz="3600" b="1" dirty="0">
                <a:solidFill>
                  <a:srgbClr val="C00000"/>
                </a:solidFill>
              </a:rPr>
              <a:t>Contenuti generali dell’allenamento </a:t>
            </a:r>
          </a:p>
        </p:txBody>
      </p:sp>
      <p:sp>
        <p:nvSpPr>
          <p:cNvPr id="4100" name="Rectangle 3"/>
          <p:cNvSpPr>
            <a:spLocks noGrp="1" noChangeArrowheads="1"/>
          </p:cNvSpPr>
          <p:nvPr>
            <p:ph type="body" idx="1"/>
          </p:nvPr>
        </p:nvSpPr>
        <p:spPr>
          <a:xfrm>
            <a:off x="0" y="785794"/>
            <a:ext cx="9144000" cy="1635094"/>
          </a:xfrm>
        </p:spPr>
        <p:txBody>
          <a:bodyPr/>
          <a:lstStyle/>
          <a:p>
            <a:pPr marL="0" indent="0">
              <a:buNone/>
            </a:pPr>
            <a:r>
              <a:rPr lang="it-IT" dirty="0"/>
              <a:t>Sport da combattimento: il confronto diretto con l’avversario difficilmente prevedibile, una elevata prestazione mentale fan si che questi sport risultino notevolmente allenanti per gli aspetti coordinativi</a:t>
            </a:r>
          </a:p>
          <a:p>
            <a:pPr marL="0" indent="0">
              <a:buNone/>
            </a:pPr>
            <a:r>
              <a:rPr lang="it-IT" dirty="0"/>
              <a:t>Ginnastica artistica, trampolino, tuffi: combinazione di più elementi tra di loro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descr="Immagine che contiene uomo, persona, cielo, esterni&#10;&#10;Descrizione generata automaticamente">
            <a:extLst>
              <a:ext uri="{FF2B5EF4-FFF2-40B4-BE49-F238E27FC236}">
                <a16:creationId xmlns:a16="http://schemas.microsoft.com/office/drawing/2014/main" id="{2E027D1F-2107-4E46-9531-BE8E7466B3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3327592"/>
            <a:ext cx="4114911" cy="2744614"/>
          </a:xfrm>
          <a:prstGeom prst="rect">
            <a:avLst/>
          </a:prstGeom>
        </p:spPr>
      </p:pic>
    </p:spTree>
    <p:extLst>
      <p:ext uri="{BB962C8B-B14F-4D97-AF65-F5344CB8AC3E}">
        <p14:creationId xmlns:p14="http://schemas.microsoft.com/office/powerpoint/2010/main" val="399835801"/>
      </p:ext>
    </p:extLst>
  </p:cSld>
  <p:clrMapOvr>
    <a:masterClrMapping/>
  </p:clrMapOvr>
  <p:transition>
    <p:push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48</a:t>
            </a:fld>
            <a:endParaRPr lang="it-IT"/>
          </a:p>
        </p:txBody>
      </p:sp>
      <p:sp>
        <p:nvSpPr>
          <p:cNvPr id="4099" name="Rectangle 2"/>
          <p:cNvSpPr>
            <a:spLocks noGrp="1" noChangeArrowheads="1"/>
          </p:cNvSpPr>
          <p:nvPr>
            <p:ph type="title"/>
          </p:nvPr>
        </p:nvSpPr>
        <p:spPr>
          <a:xfrm>
            <a:off x="1371600" y="0"/>
            <a:ext cx="7772400" cy="714356"/>
          </a:xfrm>
        </p:spPr>
        <p:txBody>
          <a:bodyPr/>
          <a:lstStyle/>
          <a:p>
            <a:pPr eaLnBrk="1" hangingPunct="1"/>
            <a:r>
              <a:rPr lang="it-IT" sz="3600" b="1" dirty="0">
                <a:solidFill>
                  <a:srgbClr val="C00000"/>
                </a:solidFill>
              </a:rPr>
              <a:t>Contenuti </a:t>
            </a:r>
            <a:r>
              <a:rPr lang="it-IT" sz="3600" b="1" u="sng" dirty="0">
                <a:solidFill>
                  <a:srgbClr val="C00000"/>
                </a:solidFill>
              </a:rPr>
              <a:t>speciali</a:t>
            </a:r>
            <a:r>
              <a:rPr lang="it-IT" sz="3600" b="1" dirty="0">
                <a:solidFill>
                  <a:srgbClr val="C00000"/>
                </a:solidFill>
              </a:rPr>
              <a:t> dell’allenamento </a:t>
            </a:r>
          </a:p>
        </p:txBody>
      </p:sp>
      <p:sp>
        <p:nvSpPr>
          <p:cNvPr id="4100" name="Rectangle 3"/>
          <p:cNvSpPr>
            <a:spLocks noGrp="1" noChangeArrowheads="1"/>
          </p:cNvSpPr>
          <p:nvPr>
            <p:ph type="body" idx="1"/>
          </p:nvPr>
        </p:nvSpPr>
        <p:spPr>
          <a:xfrm>
            <a:off x="0" y="785794"/>
            <a:ext cx="9144000" cy="1635094"/>
          </a:xfrm>
        </p:spPr>
        <p:txBody>
          <a:bodyPr/>
          <a:lstStyle/>
          <a:p>
            <a:pPr marL="0" indent="0">
              <a:buNone/>
            </a:pPr>
            <a:r>
              <a:rPr lang="it-IT" dirty="0"/>
              <a:t>I giochi per l’addestramento delle C.C. speciali si ricavano dalla rispettiva disciplina di gara.</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descr="Immagine che contiene parete, interni, persona, inpiedi&#10;&#10;Descrizione generata automaticamente">
            <a:extLst>
              <a:ext uri="{FF2B5EF4-FFF2-40B4-BE49-F238E27FC236}">
                <a16:creationId xmlns:a16="http://schemas.microsoft.com/office/drawing/2014/main" id="{B276C577-0DDD-4A32-9277-E8096A44C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6" y="1988840"/>
            <a:ext cx="5919888" cy="3806488"/>
          </a:xfrm>
          <a:prstGeom prst="rect">
            <a:avLst/>
          </a:prstGeom>
        </p:spPr>
      </p:pic>
    </p:spTree>
    <p:extLst>
      <p:ext uri="{BB962C8B-B14F-4D97-AF65-F5344CB8AC3E}">
        <p14:creationId xmlns:p14="http://schemas.microsoft.com/office/powerpoint/2010/main" val="288523124"/>
      </p:ext>
    </p:extLst>
  </p:cSld>
  <p:clrMapOvr>
    <a:masterClrMapping/>
  </p:clrMapOvr>
  <p:transition>
    <p:push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49</a:t>
            </a:fld>
            <a:endParaRPr lang="it-IT"/>
          </a:p>
        </p:txBody>
      </p:sp>
      <p:sp>
        <p:nvSpPr>
          <p:cNvPr id="4099" name="Rectangle 2"/>
          <p:cNvSpPr>
            <a:spLocks noGrp="1" noChangeArrowheads="1"/>
          </p:cNvSpPr>
          <p:nvPr>
            <p:ph type="title"/>
          </p:nvPr>
        </p:nvSpPr>
        <p:spPr>
          <a:xfrm>
            <a:off x="1270718" y="-58679"/>
            <a:ext cx="7953527" cy="714356"/>
          </a:xfrm>
        </p:spPr>
        <p:txBody>
          <a:bodyPr/>
          <a:lstStyle/>
          <a:p>
            <a:pPr eaLnBrk="1" hangingPunct="1"/>
            <a:r>
              <a:rPr lang="it-IT" sz="2800" b="1" dirty="0">
                <a:solidFill>
                  <a:srgbClr val="C00000"/>
                </a:solidFill>
              </a:rPr>
              <a:t>Una forma particolare: l’allenamento propriocettivo</a:t>
            </a:r>
          </a:p>
        </p:txBody>
      </p:sp>
      <p:sp>
        <p:nvSpPr>
          <p:cNvPr id="4100" name="Rectangle 3"/>
          <p:cNvSpPr>
            <a:spLocks noGrp="1" noChangeArrowheads="1"/>
          </p:cNvSpPr>
          <p:nvPr>
            <p:ph type="body" idx="1"/>
          </p:nvPr>
        </p:nvSpPr>
        <p:spPr>
          <a:xfrm>
            <a:off x="-20637" y="649483"/>
            <a:ext cx="9144000" cy="1635094"/>
          </a:xfrm>
        </p:spPr>
        <p:txBody>
          <a:bodyPr/>
          <a:lstStyle/>
          <a:p>
            <a:pPr marL="0" indent="0">
              <a:buNone/>
            </a:pPr>
            <a:r>
              <a:rPr lang="it-IT" dirty="0"/>
              <a:t>Con propriocezione si intende la capacità del corpo e delle articolazioni di determinare la loro posizione nello spazio e di una articolazione rispetto alle altre, ovvero la capacità di percepire e riconoscere la posizione del proprio corpo nello spazio e lo stato di contrazione dei propri muscoli, anche senza il supporto della vista. Particolarmente importante per il mantenimento dell’equilibrio.</a:t>
            </a:r>
          </a:p>
          <a:p>
            <a:pPr marL="0" indent="0">
              <a:buNone/>
            </a:pPr>
            <a:r>
              <a:rPr lang="it-IT" dirty="0"/>
              <a:t>Nello sport lo si utilizza nella prevenzione, riabilitazione e per l’addestramento tecnico-coordinativo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3284614678"/>
      </p:ext>
    </p:extLst>
  </p:cSld>
  <p:clrMapOvr>
    <a:masterClrMapping/>
  </p:clrMapOvr>
  <p:transition>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5</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Coni Point Genova</a:t>
            </a:r>
          </a:p>
        </p:txBody>
      </p:sp>
      <p:sp>
        <p:nvSpPr>
          <p:cNvPr id="4100" name="Rectangle 3"/>
          <p:cNvSpPr>
            <a:spLocks noGrp="1" noChangeArrowheads="1"/>
          </p:cNvSpPr>
          <p:nvPr>
            <p:ph type="body" idx="1"/>
          </p:nvPr>
        </p:nvSpPr>
        <p:spPr>
          <a:xfrm>
            <a:off x="0" y="1000108"/>
            <a:ext cx="9144000" cy="428628"/>
          </a:xfrm>
        </p:spPr>
        <p:txBody>
          <a:bodyPr/>
          <a:lstStyle/>
          <a:p>
            <a:pPr algn="ctr" eaLnBrk="1" hangingPunct="1">
              <a:lnSpc>
                <a:spcPct val="90000"/>
              </a:lnSpc>
              <a:spcAft>
                <a:spcPts val="3000"/>
              </a:spcAft>
              <a:buNone/>
              <a:tabLst>
                <a:tab pos="2962275" algn="l"/>
                <a:tab pos="3143250" algn="l"/>
                <a:tab pos="3228975" algn="l"/>
                <a:tab pos="3590925" algn="l"/>
                <a:tab pos="3676650" algn="l"/>
                <a:tab pos="3943350" algn="l"/>
              </a:tabLst>
            </a:pPr>
            <a:r>
              <a:rPr lang="it-IT" sz="2800" dirty="0"/>
              <a:t>http://liguria.coni.it/liguria/liguria/coni-point/genova.html</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Picture 2" descr="C:\Users\Asus\Desktop\Coni Genova.jpg"/>
          <p:cNvPicPr>
            <a:picLocks noChangeAspect="1" noChangeArrowheads="1"/>
          </p:cNvPicPr>
          <p:nvPr/>
        </p:nvPicPr>
        <p:blipFill>
          <a:blip r:embed="rId5"/>
          <a:srcRect/>
          <a:stretch>
            <a:fillRect/>
          </a:stretch>
        </p:blipFill>
        <p:spPr bwMode="auto">
          <a:xfrm>
            <a:off x="0" y="1446598"/>
            <a:ext cx="9144000" cy="541140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50</a:t>
            </a:fld>
            <a:endParaRPr lang="it-IT"/>
          </a:p>
        </p:txBody>
      </p:sp>
      <p:sp>
        <p:nvSpPr>
          <p:cNvPr id="4099" name="Rectangle 2"/>
          <p:cNvSpPr>
            <a:spLocks noGrp="1" noChangeArrowheads="1"/>
          </p:cNvSpPr>
          <p:nvPr>
            <p:ph type="title"/>
          </p:nvPr>
        </p:nvSpPr>
        <p:spPr>
          <a:xfrm>
            <a:off x="1270718" y="-58679"/>
            <a:ext cx="7953527" cy="714356"/>
          </a:xfrm>
        </p:spPr>
        <p:txBody>
          <a:bodyPr/>
          <a:lstStyle/>
          <a:p>
            <a:pPr eaLnBrk="1" hangingPunct="1"/>
            <a:r>
              <a:rPr lang="it-IT" sz="4800" b="1" dirty="0">
                <a:solidFill>
                  <a:srgbClr val="C00000"/>
                </a:solidFill>
              </a:rPr>
              <a:t>Componenti propriocettive</a:t>
            </a:r>
          </a:p>
        </p:txBody>
      </p:sp>
      <p:sp>
        <p:nvSpPr>
          <p:cNvPr id="4100" name="Rectangle 3"/>
          <p:cNvSpPr>
            <a:spLocks noGrp="1" noChangeArrowheads="1"/>
          </p:cNvSpPr>
          <p:nvPr>
            <p:ph type="body" idx="1"/>
          </p:nvPr>
        </p:nvSpPr>
        <p:spPr>
          <a:xfrm>
            <a:off x="-20637" y="655677"/>
            <a:ext cx="9144000" cy="1635094"/>
          </a:xfrm>
        </p:spPr>
        <p:txBody>
          <a:bodyPr/>
          <a:lstStyle/>
          <a:p>
            <a:pPr marL="0" indent="0">
              <a:buNone/>
            </a:pPr>
            <a:r>
              <a:rPr lang="it-IT" u="sng" dirty="0"/>
              <a:t>Fusi neuromuscolari</a:t>
            </a:r>
            <a:r>
              <a:rPr lang="it-IT" dirty="0"/>
              <a:t>: composti da fibre muscolari striate contenenti un sistema di recettori che acquisiscono informazioni sulla velocità di contrazione e la lunghezza del muscolo, il numero dei fusi e proporzionale al grado di precisione con cui deve lavorare un muscolo, esempio i muscoli degli occhi della mano viceversa il quadricipite femorale. Contrae</a:t>
            </a:r>
          </a:p>
          <a:p>
            <a:pPr marL="0" indent="0">
              <a:buNone/>
            </a:pPr>
            <a:r>
              <a:rPr lang="it-IT" u="sng" dirty="0"/>
              <a:t>Recettori Muscolo tendinei del Golgi</a:t>
            </a:r>
            <a:r>
              <a:rPr lang="it-IT" dirty="0"/>
              <a:t>: informano sullo stato di tensione del muscolo e di allungamento del tendine dato dalla tensione muscolare, decontrae.</a:t>
            </a:r>
          </a:p>
          <a:p>
            <a:pPr marL="0" indent="0">
              <a:buNone/>
            </a:pPr>
            <a:r>
              <a:rPr lang="it-IT" sz="2400" dirty="0">
                <a:solidFill>
                  <a:srgbClr val="FF0000"/>
                </a:solidFill>
              </a:rPr>
              <a:t>Già visti nella mobilità articolare </a:t>
            </a:r>
          </a:p>
        </p:txBody>
      </p:sp>
      <p:sp>
        <p:nvSpPr>
          <p:cNvPr id="4101" name="Segnaposto piè di pagina 4"/>
          <p:cNvSpPr>
            <a:spLocks noGrp="1"/>
          </p:cNvSpPr>
          <p:nvPr>
            <p:ph type="ftr" sz="quarter" idx="11"/>
          </p:nvPr>
        </p:nvSpPr>
        <p:spPr>
          <a:noFill/>
        </p:spPr>
        <p:txBody>
          <a:bodyPr/>
          <a:lstStyle/>
          <a:p>
            <a:r>
              <a:rPr lang="it-IT" dirty="0">
                <a:latin typeface="Times New Roman" pitchFamily="-1" charset="0"/>
                <a:ea typeface="ＭＳ Ｐゴシック" pitchFamily="-1" charset="-128"/>
                <a:hlinkClick r:id="rId3"/>
              </a:rPr>
              <a:t>www.liguria.coni.it</a:t>
            </a:r>
            <a:endParaRPr lang="it-IT" dirty="0">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80526404"/>
      </p:ext>
    </p:extLst>
  </p:cSld>
  <p:clrMapOvr>
    <a:masterClrMapping/>
  </p:clrMapOvr>
  <p:transition>
    <p:push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51</a:t>
            </a:fld>
            <a:endParaRPr lang="it-IT"/>
          </a:p>
        </p:txBody>
      </p:sp>
      <p:sp>
        <p:nvSpPr>
          <p:cNvPr id="4099" name="Rectangle 2"/>
          <p:cNvSpPr>
            <a:spLocks noGrp="1" noChangeArrowheads="1"/>
          </p:cNvSpPr>
          <p:nvPr>
            <p:ph type="title"/>
          </p:nvPr>
        </p:nvSpPr>
        <p:spPr>
          <a:xfrm>
            <a:off x="1270718" y="-58679"/>
            <a:ext cx="7953527" cy="714356"/>
          </a:xfrm>
        </p:spPr>
        <p:txBody>
          <a:bodyPr/>
          <a:lstStyle/>
          <a:p>
            <a:pPr eaLnBrk="1" hangingPunct="1"/>
            <a:r>
              <a:rPr lang="it-IT" sz="4800" b="1" dirty="0">
                <a:solidFill>
                  <a:srgbClr val="C00000"/>
                </a:solidFill>
              </a:rPr>
              <a:t>Componenti propriocettive</a:t>
            </a:r>
          </a:p>
        </p:txBody>
      </p:sp>
      <p:sp>
        <p:nvSpPr>
          <p:cNvPr id="4100" name="Rectangle 3"/>
          <p:cNvSpPr>
            <a:spLocks noGrp="1" noChangeArrowheads="1"/>
          </p:cNvSpPr>
          <p:nvPr>
            <p:ph type="body" idx="1"/>
          </p:nvPr>
        </p:nvSpPr>
        <p:spPr>
          <a:xfrm>
            <a:off x="-20637" y="655677"/>
            <a:ext cx="9144000" cy="1635094"/>
          </a:xfrm>
        </p:spPr>
        <p:txBody>
          <a:bodyPr/>
          <a:lstStyle/>
          <a:p>
            <a:pPr marL="0" indent="0">
              <a:buNone/>
            </a:pPr>
            <a:r>
              <a:rPr lang="it-IT" u="sng" dirty="0"/>
              <a:t>Meccanocettori: </a:t>
            </a:r>
            <a:r>
              <a:rPr lang="it-IT" dirty="0"/>
              <a:t>si trovano nelle articolazioni informano sulla posizione delle stesse e come i muscolo- tendineo del Golgi, rappresentano un meccanismo di protezione da eccessi di sollecitazione.</a:t>
            </a:r>
          </a:p>
          <a:p>
            <a:pPr marL="514350" indent="-514350">
              <a:buFont typeface="+mj-lt"/>
              <a:buAutoNum type="arabicPeriod"/>
            </a:pPr>
            <a:r>
              <a:rPr lang="it-IT" dirty="0" err="1"/>
              <a:t>Tt</a:t>
            </a:r>
            <a:r>
              <a:rPr lang="it-IT" dirty="0"/>
              <a:t> e 3 Informano su tensione velocità e posizione</a:t>
            </a:r>
          </a:p>
          <a:p>
            <a:pPr marL="514350" indent="-514350">
              <a:buFont typeface="+mj-lt"/>
              <a:buAutoNum type="arabicPeriod"/>
            </a:pPr>
            <a:r>
              <a:rPr lang="it-IT" dirty="0"/>
              <a:t>I fusi </a:t>
            </a:r>
            <a:r>
              <a:rPr lang="it-IT" dirty="0" err="1"/>
              <a:t>preattivazione</a:t>
            </a:r>
            <a:r>
              <a:rPr lang="it-IT" dirty="0"/>
              <a:t> muscolare</a:t>
            </a:r>
          </a:p>
          <a:p>
            <a:pPr marL="514350" indent="-514350">
              <a:buFont typeface="+mj-lt"/>
              <a:buAutoNum type="arabicPeriod"/>
            </a:pPr>
            <a:r>
              <a:rPr lang="it-IT" dirty="0"/>
              <a:t>Rilasciamento riflesso</a:t>
            </a:r>
          </a:p>
          <a:p>
            <a:pPr marL="514350" indent="-514350">
              <a:buFont typeface="+mj-lt"/>
              <a:buAutoNum type="arabicPeriod"/>
            </a:pPr>
            <a:r>
              <a:rPr lang="it-IT" dirty="0"/>
              <a:t>Limitazione forza e velocità (riflesso) da carico per protezione</a:t>
            </a:r>
          </a:p>
          <a:p>
            <a:pPr marL="514350" indent="-514350">
              <a:buFont typeface="+mj-lt"/>
              <a:buAutoNum type="arabicPeriod"/>
            </a:pPr>
            <a:r>
              <a:rPr lang="it-IT" dirty="0"/>
              <a:t>Rilassamento attivo nelle pause </a:t>
            </a:r>
          </a:p>
          <a:p>
            <a:pPr marL="514350" indent="-514350">
              <a:buFont typeface="+mj-lt"/>
              <a:buAutoNum type="arabicPeriod"/>
            </a:pPr>
            <a:endParaRPr lang="it-IT" dirty="0"/>
          </a:p>
          <a:p>
            <a:pPr marL="514350" indent="-514350">
              <a:buFont typeface="+mj-lt"/>
              <a:buAutoNum type="arabicPeriod"/>
            </a:pPr>
            <a:endParaRPr lang="it-IT" dirty="0"/>
          </a:p>
        </p:txBody>
      </p:sp>
      <p:sp>
        <p:nvSpPr>
          <p:cNvPr id="4101" name="Segnaposto piè di pagina 4"/>
          <p:cNvSpPr>
            <a:spLocks noGrp="1"/>
          </p:cNvSpPr>
          <p:nvPr>
            <p:ph type="ftr" sz="quarter" idx="11"/>
          </p:nvPr>
        </p:nvSpPr>
        <p:spPr>
          <a:noFill/>
        </p:spPr>
        <p:txBody>
          <a:bodyPr/>
          <a:lstStyle/>
          <a:p>
            <a:r>
              <a:rPr lang="it-IT" dirty="0">
                <a:latin typeface="Times New Roman" pitchFamily="-1" charset="0"/>
                <a:ea typeface="ＭＳ Ｐゴシック" pitchFamily="-1" charset="-128"/>
                <a:hlinkClick r:id="rId3"/>
              </a:rPr>
              <a:t>www.liguria.coni.it</a:t>
            </a:r>
            <a:endParaRPr lang="it-IT" dirty="0">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4077012499"/>
      </p:ext>
    </p:extLst>
  </p:cSld>
  <p:clrMapOvr>
    <a:masterClrMapping/>
  </p:clrMapOvr>
  <p:transition>
    <p:push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52</a:t>
            </a:fld>
            <a:endParaRPr lang="it-IT"/>
          </a:p>
        </p:txBody>
      </p:sp>
      <p:sp>
        <p:nvSpPr>
          <p:cNvPr id="4099" name="Rectangle 2"/>
          <p:cNvSpPr>
            <a:spLocks noGrp="1" noChangeArrowheads="1"/>
          </p:cNvSpPr>
          <p:nvPr>
            <p:ph type="title"/>
          </p:nvPr>
        </p:nvSpPr>
        <p:spPr>
          <a:xfrm>
            <a:off x="1270718" y="-58679"/>
            <a:ext cx="7953527" cy="714356"/>
          </a:xfrm>
        </p:spPr>
        <p:txBody>
          <a:bodyPr/>
          <a:lstStyle/>
          <a:p>
            <a:pPr eaLnBrk="1" hangingPunct="1"/>
            <a:r>
              <a:rPr lang="it-IT" sz="4800" b="1" dirty="0">
                <a:solidFill>
                  <a:srgbClr val="C00000"/>
                </a:solidFill>
              </a:rPr>
              <a:t>Caratteristiche propriocettive</a:t>
            </a:r>
          </a:p>
        </p:txBody>
      </p:sp>
      <p:sp>
        <p:nvSpPr>
          <p:cNvPr id="4100" name="Rectangle 3"/>
          <p:cNvSpPr>
            <a:spLocks noGrp="1" noChangeArrowheads="1"/>
          </p:cNvSpPr>
          <p:nvPr>
            <p:ph type="body" idx="1"/>
          </p:nvPr>
        </p:nvSpPr>
        <p:spPr>
          <a:xfrm>
            <a:off x="-20637" y="655676"/>
            <a:ext cx="5888781" cy="3133363"/>
          </a:xfrm>
        </p:spPr>
        <p:txBody>
          <a:bodyPr/>
          <a:lstStyle/>
          <a:p>
            <a:pPr marL="0" indent="0">
              <a:buNone/>
            </a:pPr>
            <a:r>
              <a:rPr lang="it-IT" dirty="0"/>
              <a:t>L’allenamento propriocettivo porta ad un miglioramento della percezione e della reattività percettiva.</a:t>
            </a:r>
          </a:p>
          <a:p>
            <a:pPr marL="0" indent="0">
              <a:buNone/>
            </a:pPr>
            <a:r>
              <a:rPr lang="it-IT" dirty="0"/>
              <a:t>Incremento recettori di superfice:</a:t>
            </a:r>
          </a:p>
          <a:p>
            <a:pPr marL="0" indent="0">
              <a:buNone/>
            </a:pPr>
            <a:r>
              <a:rPr lang="it-IT" dirty="0"/>
              <a:t>corpuscoli di </a:t>
            </a:r>
            <a:r>
              <a:rPr lang="it-IT" dirty="0" err="1"/>
              <a:t>Maisner</a:t>
            </a:r>
            <a:r>
              <a:rPr lang="it-IT" dirty="0"/>
              <a:t> (tattili), corpuscoli Golgi-Mazzoni (pressioni), Vater-Pacini (vibrazioni)</a:t>
            </a:r>
          </a:p>
          <a:p>
            <a:pPr marL="514350" indent="-514350">
              <a:buFont typeface="+mj-lt"/>
              <a:buAutoNum type="arabicPeriod"/>
            </a:pPr>
            <a:endParaRPr lang="it-IT" dirty="0"/>
          </a:p>
        </p:txBody>
      </p:sp>
      <p:sp>
        <p:nvSpPr>
          <p:cNvPr id="4101" name="Segnaposto piè di pagina 4"/>
          <p:cNvSpPr>
            <a:spLocks noGrp="1"/>
          </p:cNvSpPr>
          <p:nvPr>
            <p:ph type="ftr" sz="quarter" idx="11"/>
          </p:nvPr>
        </p:nvSpPr>
        <p:spPr>
          <a:noFill/>
        </p:spPr>
        <p:txBody>
          <a:bodyPr/>
          <a:lstStyle/>
          <a:p>
            <a:r>
              <a:rPr lang="it-IT" dirty="0">
                <a:latin typeface="Times New Roman" pitchFamily="-1" charset="0"/>
                <a:ea typeface="ＭＳ Ｐゴシック" pitchFamily="-1" charset="-128"/>
                <a:hlinkClick r:id="rId3"/>
              </a:rPr>
              <a:t>www.liguria.coni.it</a:t>
            </a:r>
            <a:endParaRPr lang="it-IT" dirty="0">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testo, mappa&#10;&#10;Descrizione generata automaticamente">
            <a:extLst>
              <a:ext uri="{FF2B5EF4-FFF2-40B4-BE49-F238E27FC236}">
                <a16:creationId xmlns:a16="http://schemas.microsoft.com/office/drawing/2014/main" id="{942A9EB5-AAF5-4C42-90D7-7748612871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727153"/>
            <a:ext cx="3245155" cy="5806931"/>
          </a:xfrm>
          <a:prstGeom prst="rect">
            <a:avLst/>
          </a:prstGeom>
        </p:spPr>
      </p:pic>
    </p:spTree>
    <p:extLst>
      <p:ext uri="{BB962C8B-B14F-4D97-AF65-F5344CB8AC3E}">
        <p14:creationId xmlns:p14="http://schemas.microsoft.com/office/powerpoint/2010/main" val="1077621031"/>
      </p:ext>
    </p:extLst>
  </p:cSld>
  <p:clrMapOvr>
    <a:masterClrMapping/>
  </p:clrMapOvr>
  <p:transition>
    <p:push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53</a:t>
            </a:fld>
            <a:endParaRPr lang="it-IT"/>
          </a:p>
        </p:txBody>
      </p:sp>
      <p:sp>
        <p:nvSpPr>
          <p:cNvPr id="4099" name="Rectangle 2"/>
          <p:cNvSpPr>
            <a:spLocks noGrp="1" noChangeArrowheads="1"/>
          </p:cNvSpPr>
          <p:nvPr>
            <p:ph type="title"/>
          </p:nvPr>
        </p:nvSpPr>
        <p:spPr>
          <a:xfrm>
            <a:off x="1270718" y="-58679"/>
            <a:ext cx="7953527" cy="714356"/>
          </a:xfrm>
        </p:spPr>
        <p:txBody>
          <a:bodyPr/>
          <a:lstStyle/>
          <a:p>
            <a:pPr eaLnBrk="1" hangingPunct="1"/>
            <a:r>
              <a:rPr lang="it-IT" sz="4800" b="1" dirty="0">
                <a:solidFill>
                  <a:srgbClr val="C00000"/>
                </a:solidFill>
              </a:rPr>
              <a:t>Prevenzione da traumi </a:t>
            </a:r>
          </a:p>
        </p:txBody>
      </p:sp>
      <p:sp>
        <p:nvSpPr>
          <p:cNvPr id="4100" name="Rectangle 3"/>
          <p:cNvSpPr>
            <a:spLocks noGrp="1" noChangeArrowheads="1"/>
          </p:cNvSpPr>
          <p:nvPr>
            <p:ph type="body" idx="1"/>
          </p:nvPr>
        </p:nvSpPr>
        <p:spPr>
          <a:xfrm>
            <a:off x="-20637" y="655677"/>
            <a:ext cx="9164637" cy="1549188"/>
          </a:xfrm>
        </p:spPr>
        <p:txBody>
          <a:bodyPr/>
          <a:lstStyle/>
          <a:p>
            <a:pPr marL="0" indent="0">
              <a:buNone/>
            </a:pPr>
            <a:r>
              <a:rPr lang="it-IT" dirty="0"/>
              <a:t>L’allenamento propriocettivo porta ad una diminuzione di traumi tendinei, legamentosi e muscolari, sufficiente una seduta settimanale.</a:t>
            </a:r>
          </a:p>
        </p:txBody>
      </p:sp>
      <p:sp>
        <p:nvSpPr>
          <p:cNvPr id="4101" name="Segnaposto piè di pagina 4"/>
          <p:cNvSpPr>
            <a:spLocks noGrp="1"/>
          </p:cNvSpPr>
          <p:nvPr>
            <p:ph type="ftr" sz="quarter" idx="11"/>
          </p:nvPr>
        </p:nvSpPr>
        <p:spPr>
          <a:noFill/>
        </p:spPr>
        <p:txBody>
          <a:bodyPr/>
          <a:lstStyle/>
          <a:p>
            <a:r>
              <a:rPr lang="it-IT" dirty="0">
                <a:latin typeface="Times New Roman" pitchFamily="-1" charset="0"/>
                <a:ea typeface="ＭＳ Ｐゴシック" pitchFamily="-1" charset="-128"/>
                <a:hlinkClick r:id="rId3"/>
              </a:rPr>
              <a:t>www.liguria.coni.it</a:t>
            </a:r>
            <a:endParaRPr lang="it-IT" dirty="0">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a:extLst>
              <a:ext uri="{FF2B5EF4-FFF2-40B4-BE49-F238E27FC236}">
                <a16:creationId xmlns:a16="http://schemas.microsoft.com/office/drawing/2014/main" id="{E6F2C658-4E62-48B3-8212-4617495C1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7167" y="2314575"/>
            <a:ext cx="4505033" cy="3567986"/>
          </a:xfrm>
          <a:prstGeom prst="rect">
            <a:avLst/>
          </a:prstGeom>
        </p:spPr>
      </p:pic>
    </p:spTree>
    <p:extLst>
      <p:ext uri="{BB962C8B-B14F-4D97-AF65-F5344CB8AC3E}">
        <p14:creationId xmlns:p14="http://schemas.microsoft.com/office/powerpoint/2010/main" val="3240576203"/>
      </p:ext>
    </p:extLst>
  </p:cSld>
  <p:clrMapOvr>
    <a:masterClrMapping/>
  </p:clrMapOvr>
  <p:transition>
    <p:push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54</a:t>
            </a:fld>
            <a:endParaRPr lang="it-IT"/>
          </a:p>
        </p:txBody>
      </p:sp>
      <p:sp>
        <p:nvSpPr>
          <p:cNvPr id="4099" name="Rectangle 2"/>
          <p:cNvSpPr>
            <a:spLocks noGrp="1" noChangeArrowheads="1"/>
          </p:cNvSpPr>
          <p:nvPr>
            <p:ph type="title"/>
          </p:nvPr>
        </p:nvSpPr>
        <p:spPr>
          <a:xfrm>
            <a:off x="1270718" y="-58679"/>
            <a:ext cx="7953527" cy="714356"/>
          </a:xfrm>
        </p:spPr>
        <p:txBody>
          <a:bodyPr/>
          <a:lstStyle/>
          <a:p>
            <a:pPr eaLnBrk="1" hangingPunct="1"/>
            <a:r>
              <a:rPr lang="it-IT" sz="4800" b="1" dirty="0">
                <a:solidFill>
                  <a:srgbClr val="C00000"/>
                </a:solidFill>
              </a:rPr>
              <a:t>Riabilitativo</a:t>
            </a:r>
          </a:p>
        </p:txBody>
      </p:sp>
      <p:sp>
        <p:nvSpPr>
          <p:cNvPr id="4100" name="Rectangle 3"/>
          <p:cNvSpPr>
            <a:spLocks noGrp="1" noChangeArrowheads="1"/>
          </p:cNvSpPr>
          <p:nvPr>
            <p:ph type="body" idx="1"/>
          </p:nvPr>
        </p:nvSpPr>
        <p:spPr>
          <a:xfrm>
            <a:off x="-20637" y="655677"/>
            <a:ext cx="9164637" cy="1549188"/>
          </a:xfrm>
        </p:spPr>
        <p:txBody>
          <a:bodyPr/>
          <a:lstStyle/>
          <a:p>
            <a:pPr marL="0" indent="0">
              <a:buNone/>
            </a:pPr>
            <a:r>
              <a:rPr lang="it-IT" dirty="0"/>
              <a:t>Un allenamento propriocettivo può ridurre significativamente il periodo di recupero dopo traumi.</a:t>
            </a:r>
          </a:p>
        </p:txBody>
      </p:sp>
      <p:sp>
        <p:nvSpPr>
          <p:cNvPr id="4101" name="Segnaposto piè di pagina 4"/>
          <p:cNvSpPr>
            <a:spLocks noGrp="1"/>
          </p:cNvSpPr>
          <p:nvPr>
            <p:ph type="ftr" sz="quarter" idx="11"/>
          </p:nvPr>
        </p:nvSpPr>
        <p:spPr>
          <a:noFill/>
        </p:spPr>
        <p:txBody>
          <a:bodyPr/>
          <a:lstStyle/>
          <a:p>
            <a:r>
              <a:rPr lang="it-IT" dirty="0">
                <a:latin typeface="Times New Roman" pitchFamily="-1" charset="0"/>
                <a:ea typeface="ＭＳ Ｐゴシック" pitchFamily="-1" charset="-128"/>
                <a:hlinkClick r:id="rId3"/>
              </a:rPr>
              <a:t>www.liguria.coni.it</a:t>
            </a:r>
            <a:endParaRPr lang="it-IT" dirty="0">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esterni, terra, spiaggia, persona&#10;&#10;Descrizione generata automaticamente">
            <a:extLst>
              <a:ext uri="{FF2B5EF4-FFF2-40B4-BE49-F238E27FC236}">
                <a16:creationId xmlns:a16="http://schemas.microsoft.com/office/drawing/2014/main" id="{CAE2E714-EB49-4A2B-8A89-6BE73816F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7664" y="1916832"/>
            <a:ext cx="6516216" cy="3665372"/>
          </a:xfrm>
          <a:prstGeom prst="rect">
            <a:avLst/>
          </a:prstGeom>
        </p:spPr>
      </p:pic>
    </p:spTree>
    <p:extLst>
      <p:ext uri="{BB962C8B-B14F-4D97-AF65-F5344CB8AC3E}">
        <p14:creationId xmlns:p14="http://schemas.microsoft.com/office/powerpoint/2010/main" val="3317743862"/>
      </p:ext>
    </p:extLst>
  </p:cSld>
  <p:clrMapOvr>
    <a:masterClrMapping/>
  </p:clrMapOvr>
  <p:transition>
    <p:push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55</a:t>
            </a:fld>
            <a:endParaRPr lang="it-IT"/>
          </a:p>
        </p:txBody>
      </p:sp>
      <p:sp>
        <p:nvSpPr>
          <p:cNvPr id="4099" name="Rectangle 2"/>
          <p:cNvSpPr>
            <a:spLocks noGrp="1" noChangeArrowheads="1"/>
          </p:cNvSpPr>
          <p:nvPr>
            <p:ph type="title"/>
          </p:nvPr>
        </p:nvSpPr>
        <p:spPr>
          <a:xfrm>
            <a:off x="1270718" y="-58679"/>
            <a:ext cx="7953527" cy="714356"/>
          </a:xfrm>
        </p:spPr>
        <p:txBody>
          <a:bodyPr/>
          <a:lstStyle/>
          <a:p>
            <a:pPr eaLnBrk="1" hangingPunct="1"/>
            <a:r>
              <a:rPr lang="it-IT" sz="4800" b="1" dirty="0">
                <a:solidFill>
                  <a:srgbClr val="C00000"/>
                </a:solidFill>
              </a:rPr>
              <a:t>Esercizi propriocettivi</a:t>
            </a:r>
          </a:p>
        </p:txBody>
      </p:sp>
      <p:sp>
        <p:nvSpPr>
          <p:cNvPr id="4100" name="Rectangle 3"/>
          <p:cNvSpPr>
            <a:spLocks noGrp="1" noChangeArrowheads="1"/>
          </p:cNvSpPr>
          <p:nvPr>
            <p:ph type="body" idx="1"/>
          </p:nvPr>
        </p:nvSpPr>
        <p:spPr>
          <a:xfrm>
            <a:off x="-20637" y="649483"/>
            <a:ext cx="9144000" cy="1635094"/>
          </a:xfrm>
        </p:spPr>
        <p:txBody>
          <a:bodyPr/>
          <a:lstStyle/>
          <a:p>
            <a:pPr marL="0" indent="0">
              <a:buNone/>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donna, cielo, esterni, pattinaggio&#10;&#10;Descrizione generata automaticamente">
            <a:extLst>
              <a:ext uri="{FF2B5EF4-FFF2-40B4-BE49-F238E27FC236}">
                <a16:creationId xmlns:a16="http://schemas.microsoft.com/office/drawing/2014/main" id="{004BA023-E569-4330-B448-5B927FB4F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480" y="3422949"/>
            <a:ext cx="2623255" cy="2623255"/>
          </a:xfrm>
          <a:prstGeom prst="rect">
            <a:avLst/>
          </a:prstGeom>
        </p:spPr>
      </p:pic>
      <p:pic>
        <p:nvPicPr>
          <p:cNvPr id="5" name="Immagine 4" descr="Immagine che contiene interni, finestra, pavimento, persona&#10;&#10;Descrizione generata automaticamente">
            <a:extLst>
              <a:ext uri="{FF2B5EF4-FFF2-40B4-BE49-F238E27FC236}">
                <a16:creationId xmlns:a16="http://schemas.microsoft.com/office/drawing/2014/main" id="{4E7832F2-34B8-4727-BA41-22491B06F1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600" y="3552086"/>
            <a:ext cx="2623255" cy="2623255"/>
          </a:xfrm>
          <a:prstGeom prst="rect">
            <a:avLst/>
          </a:prstGeom>
        </p:spPr>
      </p:pic>
      <p:pic>
        <p:nvPicPr>
          <p:cNvPr id="7" name="Immagine 6" descr="Immagine che contiene erba, esterni, cielo, sport&#10;&#10;Descrizione generata automaticamente">
            <a:extLst>
              <a:ext uri="{FF2B5EF4-FFF2-40B4-BE49-F238E27FC236}">
                <a16:creationId xmlns:a16="http://schemas.microsoft.com/office/drawing/2014/main" id="{83E470A5-0DA7-4A02-8264-910E4AA3D8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6407" y="802698"/>
            <a:ext cx="3380538" cy="2532614"/>
          </a:xfrm>
          <a:prstGeom prst="rect">
            <a:avLst/>
          </a:prstGeom>
        </p:spPr>
      </p:pic>
      <p:pic>
        <p:nvPicPr>
          <p:cNvPr id="9" name="Immagine 8" descr="Immagine che contiene erba, calcio, giocando, persona&#10;&#10;Descrizione generata automaticamente">
            <a:extLst>
              <a:ext uri="{FF2B5EF4-FFF2-40B4-BE49-F238E27FC236}">
                <a16:creationId xmlns:a16="http://schemas.microsoft.com/office/drawing/2014/main" id="{FD8EC5A5-87A6-44FC-A47B-54D9A2BABF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92" y="803275"/>
            <a:ext cx="4048404" cy="2756963"/>
          </a:xfrm>
          <a:prstGeom prst="rect">
            <a:avLst/>
          </a:prstGeom>
        </p:spPr>
      </p:pic>
    </p:spTree>
    <p:extLst>
      <p:ext uri="{BB962C8B-B14F-4D97-AF65-F5344CB8AC3E}">
        <p14:creationId xmlns:p14="http://schemas.microsoft.com/office/powerpoint/2010/main" val="1712301732"/>
      </p:ext>
    </p:extLst>
  </p:cSld>
  <p:clrMapOvr>
    <a:masterClrMapping/>
  </p:clrMapOvr>
  <p:transition>
    <p:push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56</a:t>
            </a:fld>
            <a:endParaRPr lang="it-IT"/>
          </a:p>
        </p:txBody>
      </p:sp>
      <p:sp>
        <p:nvSpPr>
          <p:cNvPr id="4099" name="Rectangle 2"/>
          <p:cNvSpPr>
            <a:spLocks noGrp="1" noChangeArrowheads="1"/>
          </p:cNvSpPr>
          <p:nvPr>
            <p:ph type="title"/>
          </p:nvPr>
        </p:nvSpPr>
        <p:spPr>
          <a:xfrm>
            <a:off x="1371600" y="0"/>
            <a:ext cx="7772400" cy="714356"/>
          </a:xfrm>
        </p:spPr>
        <p:txBody>
          <a:bodyPr/>
          <a:lstStyle/>
          <a:p>
            <a:pPr eaLnBrk="1" hangingPunct="1"/>
            <a:r>
              <a:rPr lang="it-IT" b="1" dirty="0">
                <a:solidFill>
                  <a:srgbClr val="C00000"/>
                </a:solidFill>
              </a:rPr>
              <a:t>Test sulle capacità coordinative </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t>Difficile oggettivare il livello di prestazione coordinativo di un atleta, si cerca di ovviare utilizzando test generali che non riguardano uno sport specifico e, dell’altro, esercizi di destrezza o esercizi speciali di controllo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sport, gara di atletica, erba, esterni&#10;&#10;Descrizione generata automaticamente">
            <a:extLst>
              <a:ext uri="{FF2B5EF4-FFF2-40B4-BE49-F238E27FC236}">
                <a16:creationId xmlns:a16="http://schemas.microsoft.com/office/drawing/2014/main" id="{F1DF7E1A-BBD5-4413-8074-CEB7B86CE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512" y="2891725"/>
            <a:ext cx="3987301" cy="3200000"/>
          </a:xfrm>
          <a:prstGeom prst="rect">
            <a:avLst/>
          </a:prstGeom>
        </p:spPr>
      </p:pic>
    </p:spTree>
    <p:extLst>
      <p:ext uri="{BB962C8B-B14F-4D97-AF65-F5344CB8AC3E}">
        <p14:creationId xmlns:p14="http://schemas.microsoft.com/office/powerpoint/2010/main" val="3307451625"/>
      </p:ext>
    </p:extLst>
  </p:cSld>
  <p:clrMapOvr>
    <a:masterClrMapping/>
  </p:clrMapOvr>
  <p:transition>
    <p:push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57</a:t>
            </a:fld>
            <a:endParaRPr lang="it-IT"/>
          </a:p>
        </p:txBody>
      </p:sp>
      <p:sp>
        <p:nvSpPr>
          <p:cNvPr id="4099" name="Rectangle 2"/>
          <p:cNvSpPr>
            <a:spLocks noGrp="1" noChangeArrowheads="1"/>
          </p:cNvSpPr>
          <p:nvPr>
            <p:ph type="title"/>
          </p:nvPr>
        </p:nvSpPr>
        <p:spPr>
          <a:xfrm>
            <a:off x="1371600" y="0"/>
            <a:ext cx="7772400" cy="714356"/>
          </a:xfrm>
        </p:spPr>
        <p:txBody>
          <a:bodyPr/>
          <a:lstStyle/>
          <a:p>
            <a:pPr eaLnBrk="1" hangingPunct="1"/>
            <a:r>
              <a:rPr lang="it-IT" sz="3600" b="1" dirty="0">
                <a:solidFill>
                  <a:srgbClr val="C00000"/>
                </a:solidFill>
              </a:rPr>
              <a:t>Test coordinativi di carattere generale </a:t>
            </a:r>
          </a:p>
        </p:txBody>
      </p:sp>
      <p:sp>
        <p:nvSpPr>
          <p:cNvPr id="4100" name="Rectangle 3"/>
          <p:cNvSpPr>
            <a:spLocks noGrp="1" noChangeArrowheads="1"/>
          </p:cNvSpPr>
          <p:nvPr>
            <p:ph type="body" idx="1"/>
          </p:nvPr>
        </p:nvSpPr>
        <p:spPr>
          <a:xfrm>
            <a:off x="0" y="785794"/>
            <a:ext cx="9144000" cy="2139150"/>
          </a:xfrm>
        </p:spPr>
        <p:txBody>
          <a:bodyPr/>
          <a:lstStyle/>
          <a:p>
            <a:pPr marL="0" indent="0">
              <a:buNone/>
            </a:pPr>
            <a:r>
              <a:rPr lang="it-IT" dirty="0"/>
              <a:t>Percorsi ad ostacoli distinguendo due varianti: nel più breve tempo possibile, deve essere superato liberamente, le soluzioni vanno trovate in autonomia. La prestazione si misura in tempo</a:t>
            </a:r>
          </a:p>
          <a:p>
            <a:pPr marL="0" indent="0">
              <a:buNone/>
            </a:pPr>
            <a:r>
              <a:rPr lang="it-IT" dirty="0" err="1"/>
              <a:t>Kasten</a:t>
            </a:r>
            <a:r>
              <a:rPr lang="it-IT" dirty="0"/>
              <a:t> Bumeranglauf:5-8 anni solo tempo non tabelle</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sport&#10;&#10;Descrizione generata automaticamente">
            <a:extLst>
              <a:ext uri="{FF2B5EF4-FFF2-40B4-BE49-F238E27FC236}">
                <a16:creationId xmlns:a16="http://schemas.microsoft.com/office/drawing/2014/main" id="{0106A47D-53BE-4BB2-B432-9B2A0158B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3357627"/>
            <a:ext cx="6628674" cy="2805178"/>
          </a:xfrm>
          <a:prstGeom prst="rect">
            <a:avLst/>
          </a:prstGeom>
        </p:spPr>
      </p:pic>
    </p:spTree>
    <p:extLst>
      <p:ext uri="{BB962C8B-B14F-4D97-AF65-F5344CB8AC3E}">
        <p14:creationId xmlns:p14="http://schemas.microsoft.com/office/powerpoint/2010/main" val="938949755"/>
      </p:ext>
    </p:extLst>
  </p:cSld>
  <p:clrMapOvr>
    <a:masterClrMapping/>
  </p:clrMapOvr>
  <p:transition>
    <p:push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58</a:t>
            </a:fld>
            <a:endParaRPr lang="it-IT"/>
          </a:p>
        </p:txBody>
      </p:sp>
      <p:sp>
        <p:nvSpPr>
          <p:cNvPr id="4099" name="Rectangle 2"/>
          <p:cNvSpPr>
            <a:spLocks noGrp="1" noChangeArrowheads="1"/>
          </p:cNvSpPr>
          <p:nvPr>
            <p:ph type="title"/>
          </p:nvPr>
        </p:nvSpPr>
        <p:spPr>
          <a:xfrm>
            <a:off x="1371600" y="0"/>
            <a:ext cx="7772400" cy="714356"/>
          </a:xfrm>
        </p:spPr>
        <p:txBody>
          <a:bodyPr/>
          <a:lstStyle/>
          <a:p>
            <a:pPr eaLnBrk="1" hangingPunct="1"/>
            <a:r>
              <a:rPr lang="it-IT" sz="3600" b="1" dirty="0">
                <a:solidFill>
                  <a:srgbClr val="C00000"/>
                </a:solidFill>
              </a:rPr>
              <a:t>Test coordinativi di carattere generale </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t>Wiener </a:t>
            </a:r>
            <a:r>
              <a:rPr lang="it-IT" dirty="0" err="1"/>
              <a:t>Koordinationsparcours</a:t>
            </a:r>
            <a:r>
              <a:rPr lang="it-IT" dirty="0"/>
              <a:t>: 11-18 anni vi sono tabelle normative</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descr="Immagine che contiene testo, mappa&#10;&#10;Descrizione generata automaticamente">
            <a:extLst>
              <a:ext uri="{FF2B5EF4-FFF2-40B4-BE49-F238E27FC236}">
                <a16:creationId xmlns:a16="http://schemas.microsoft.com/office/drawing/2014/main" id="{2E1D80E7-BE39-4ED8-B106-800EB0E1C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1" y="1968642"/>
            <a:ext cx="5669515" cy="3908630"/>
          </a:xfrm>
          <a:prstGeom prst="rect">
            <a:avLst/>
          </a:prstGeom>
        </p:spPr>
      </p:pic>
      <p:pic>
        <p:nvPicPr>
          <p:cNvPr id="6" name="Immagine 5" descr="Immagine che contiene testo, quotidiano&#10;&#10;Descrizione generata automaticamente">
            <a:extLst>
              <a:ext uri="{FF2B5EF4-FFF2-40B4-BE49-F238E27FC236}">
                <a16:creationId xmlns:a16="http://schemas.microsoft.com/office/drawing/2014/main" id="{7D108AA9-851E-4385-9B6E-147DB51971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9581" y="1340768"/>
            <a:ext cx="3160537" cy="4854306"/>
          </a:xfrm>
          <a:prstGeom prst="rect">
            <a:avLst/>
          </a:prstGeom>
        </p:spPr>
      </p:pic>
    </p:spTree>
    <p:extLst>
      <p:ext uri="{BB962C8B-B14F-4D97-AF65-F5344CB8AC3E}">
        <p14:creationId xmlns:p14="http://schemas.microsoft.com/office/powerpoint/2010/main" val="373037312"/>
      </p:ext>
    </p:extLst>
  </p:cSld>
  <p:clrMapOvr>
    <a:masterClrMapping/>
  </p:clrMapOvr>
  <p:transition>
    <p:push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59</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4800" b="1" dirty="0">
                <a:solidFill>
                  <a:srgbClr val="C00000"/>
                </a:solidFill>
              </a:rPr>
              <a:t>Test coordinativi speciali</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t>Con questi test si cerca di oggettivare componenti e complessi di componenti inerenti allo sport ad esempio attraverso una sedia girevole ed un EEG si può misurare la stabilità dell’apparato vestibolare utile ad atleti che compiono figure come i pattinatori, ginnasti, tuffatori</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persona, sorridente, donna, tenendo&#10;&#10;Descrizione generata automaticamente">
            <a:extLst>
              <a:ext uri="{FF2B5EF4-FFF2-40B4-BE49-F238E27FC236}">
                <a16:creationId xmlns:a16="http://schemas.microsoft.com/office/drawing/2014/main" id="{A3D0E73F-4E26-4205-B745-6A71CEB6D4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5700" y="3284984"/>
            <a:ext cx="2066925" cy="2209800"/>
          </a:xfrm>
          <a:prstGeom prst="rect">
            <a:avLst/>
          </a:prstGeom>
        </p:spPr>
      </p:pic>
    </p:spTree>
    <p:extLst>
      <p:ext uri="{BB962C8B-B14F-4D97-AF65-F5344CB8AC3E}">
        <p14:creationId xmlns:p14="http://schemas.microsoft.com/office/powerpoint/2010/main" val="1447344628"/>
      </p:ext>
    </p:extLst>
  </p:cSld>
  <p:clrMapOvr>
    <a:masterClrMapping/>
  </p:clrMapOvr>
  <p:transition>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a:t>
            </a:fld>
            <a:endParaRPr lang="it-IT"/>
          </a:p>
        </p:txBody>
      </p:sp>
      <p:sp>
        <p:nvSpPr>
          <p:cNvPr id="4099" name="Rectangle 2"/>
          <p:cNvSpPr>
            <a:spLocks noGrp="1" noChangeArrowheads="1"/>
          </p:cNvSpPr>
          <p:nvPr>
            <p:ph type="title"/>
          </p:nvPr>
        </p:nvSpPr>
        <p:spPr>
          <a:xfrm>
            <a:off x="1428728" y="0"/>
            <a:ext cx="7715272" cy="711200"/>
          </a:xfrm>
        </p:spPr>
        <p:txBody>
          <a:bodyPr/>
          <a:lstStyle/>
          <a:p>
            <a:pPr eaLnBrk="1" hangingPunct="1"/>
            <a:r>
              <a:rPr lang="it-IT" b="1" dirty="0">
                <a:solidFill>
                  <a:srgbClr val="C00000"/>
                </a:solidFill>
              </a:rPr>
              <a:t>Schema motorio di base</a:t>
            </a:r>
          </a:p>
        </p:txBody>
      </p:sp>
      <p:sp>
        <p:nvSpPr>
          <p:cNvPr id="4100" name="Rectangle 3"/>
          <p:cNvSpPr>
            <a:spLocks noGrp="1" noChangeArrowheads="1"/>
          </p:cNvSpPr>
          <p:nvPr>
            <p:ph type="body" idx="1"/>
          </p:nvPr>
        </p:nvSpPr>
        <p:spPr>
          <a:xfrm>
            <a:off x="500034" y="1000108"/>
            <a:ext cx="8429684" cy="2932948"/>
          </a:xfrm>
        </p:spPr>
        <p:txBody>
          <a:bodyPr/>
          <a:lstStyle/>
          <a:p>
            <a:pPr eaLnBrk="1" hangingPunct="1">
              <a:spcBef>
                <a:spcPts val="100"/>
              </a:spcBef>
              <a:spcAft>
                <a:spcPts val="500"/>
              </a:spcAft>
              <a:buNone/>
              <a:tabLst>
                <a:tab pos="2962275" algn="l"/>
                <a:tab pos="3143250" algn="l"/>
                <a:tab pos="3228975" algn="l"/>
                <a:tab pos="3590925" algn="l"/>
                <a:tab pos="3676650" algn="l"/>
                <a:tab pos="3943350" algn="l"/>
              </a:tabLst>
            </a:pPr>
            <a:r>
              <a:rPr lang="it-IT" sz="2800" dirty="0"/>
              <a:t>Per "</a:t>
            </a:r>
            <a:r>
              <a:rPr lang="it-IT" sz="2800" b="1" dirty="0"/>
              <a:t>Schema motorio</a:t>
            </a:r>
            <a:r>
              <a:rPr lang="it-IT" sz="2800" dirty="0"/>
              <a:t>" s'intende la mappa d'attivazione neuro/motoria </a:t>
            </a:r>
            <a:r>
              <a:rPr lang="it-IT" sz="2800" b="1" dirty="0"/>
              <a:t>di</a:t>
            </a:r>
            <a:r>
              <a:rPr lang="it-IT" sz="2800" dirty="0"/>
              <a:t> ciascun movimento volontario, cioè la strada che compie l'impulso nervoso dall'encefalo al muscolo che effettuerà la contrazione necessaria alla realizzazione </a:t>
            </a:r>
            <a:r>
              <a:rPr lang="it-IT" sz="2800" b="1" dirty="0"/>
              <a:t>del</a:t>
            </a:r>
            <a:r>
              <a:rPr lang="it-IT" sz="2800" dirty="0"/>
              <a:t> movimento. Gli </a:t>
            </a:r>
            <a:r>
              <a:rPr lang="it-IT" sz="2800" b="1" dirty="0"/>
              <a:t>Schemi</a:t>
            </a:r>
            <a:r>
              <a:rPr lang="it-IT" sz="2800" dirty="0"/>
              <a:t> Motori </a:t>
            </a:r>
            <a:r>
              <a:rPr lang="it-IT" sz="2800" b="1" dirty="0"/>
              <a:t>di Base</a:t>
            </a:r>
            <a:r>
              <a:rPr lang="it-IT" sz="2800" dirty="0"/>
              <a:t> sono le unità </a:t>
            </a:r>
            <a:r>
              <a:rPr lang="it-IT" sz="2800" b="1" dirty="0"/>
              <a:t>di base</a:t>
            </a:r>
            <a:r>
              <a:rPr lang="it-IT" sz="2800" dirty="0"/>
              <a:t> della motricità umana.</a:t>
            </a:r>
            <a:endParaRPr lang="it-IT" sz="2800" u="sng"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a:extLst>
              <a:ext uri="{FF2B5EF4-FFF2-40B4-BE49-F238E27FC236}">
                <a16:creationId xmlns:a16="http://schemas.microsoft.com/office/drawing/2014/main" id="{B479750C-795A-4FD0-AC65-53664F050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3789040"/>
            <a:ext cx="4095750" cy="2428875"/>
          </a:xfrm>
          <a:prstGeom prst="rect">
            <a:avLst/>
          </a:prstGeom>
        </p:spPr>
      </p:pic>
    </p:spTree>
    <p:extLst>
      <p:ext uri="{BB962C8B-B14F-4D97-AF65-F5344CB8AC3E}">
        <p14:creationId xmlns:p14="http://schemas.microsoft.com/office/powerpoint/2010/main" val="3615703764"/>
      </p:ext>
    </p:extLst>
  </p:cSld>
  <p:clrMapOvr>
    <a:masterClrMapping/>
  </p:clrMapOvr>
  <p:transition>
    <p:newsfla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60</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4800" b="1" dirty="0">
                <a:solidFill>
                  <a:srgbClr val="C00000"/>
                </a:solidFill>
              </a:rPr>
              <a:t>Test differenziazione</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t>Per gli arti inferiori si usa il salto in basso su una linea come dimostrato in figura, mentre per gli arti superiori si richiede di colpire una palla con il lancio di un’altra palla</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testo&#10;&#10;Descrizione generata automaticamente">
            <a:extLst>
              <a:ext uri="{FF2B5EF4-FFF2-40B4-BE49-F238E27FC236}">
                <a16:creationId xmlns:a16="http://schemas.microsoft.com/office/drawing/2014/main" id="{A5529580-7B97-4775-A10E-72726115BE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2464740"/>
            <a:ext cx="4320480" cy="2976331"/>
          </a:xfrm>
          <a:prstGeom prst="rect">
            <a:avLst/>
          </a:prstGeom>
        </p:spPr>
      </p:pic>
    </p:spTree>
    <p:extLst>
      <p:ext uri="{BB962C8B-B14F-4D97-AF65-F5344CB8AC3E}">
        <p14:creationId xmlns:p14="http://schemas.microsoft.com/office/powerpoint/2010/main" val="3304895924"/>
      </p:ext>
    </p:extLst>
  </p:cSld>
  <p:clrMapOvr>
    <a:masterClrMapping/>
  </p:clrMapOvr>
  <p:transition>
    <p:push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61</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4800" b="1" dirty="0">
                <a:solidFill>
                  <a:srgbClr val="C00000"/>
                </a:solidFill>
              </a:rPr>
              <a:t>Test differenziazione</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t>Ogni disciplina deve entrare nello specifico di ciò che deve misurare sulla base del modello prestativo della gara, chiaro che i lanci sono specifici per sport come  pallacanestro, pallamano, golf </a:t>
            </a:r>
            <a:r>
              <a:rPr lang="it-IT" dirty="0" err="1"/>
              <a:t>etc</a:t>
            </a:r>
            <a:r>
              <a:rPr lang="it-IT" dirty="0"/>
              <a:t> e il mezzo di utilizzo varia asseconda che si usino palloni, palline, anelli…. Es nella pallavolo chiedo di colpire il canestro della pallacanestro un tot di volte da una determinata distanza </a:t>
            </a:r>
          </a:p>
          <a:p>
            <a:pPr marL="0" indent="0">
              <a:buNone/>
            </a:pPr>
            <a:r>
              <a:rPr lang="it-IT" dirty="0"/>
              <a:t>E nel vostro sport? </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944341373"/>
      </p:ext>
    </p:extLst>
  </p:cSld>
  <p:clrMapOvr>
    <a:masterClrMapping/>
  </p:clrMapOvr>
  <p:transition>
    <p:push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62</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4000" b="1" dirty="0">
                <a:solidFill>
                  <a:srgbClr val="C00000"/>
                </a:solidFill>
              </a:rPr>
              <a:t>Test orientamento spazio tempo</a:t>
            </a:r>
          </a:p>
        </p:txBody>
      </p:sp>
      <p:sp>
        <p:nvSpPr>
          <p:cNvPr id="4100" name="Rectangle 3"/>
          <p:cNvSpPr>
            <a:spLocks noGrp="1" noChangeArrowheads="1"/>
          </p:cNvSpPr>
          <p:nvPr>
            <p:ph type="body" idx="1"/>
          </p:nvPr>
        </p:nvSpPr>
        <p:spPr>
          <a:xfrm>
            <a:off x="0" y="785794"/>
            <a:ext cx="9144000" cy="5500726"/>
          </a:xfrm>
        </p:spPr>
        <p:txBody>
          <a:bodyPr/>
          <a:lstStyle/>
          <a:p>
            <a:pPr marL="0" indent="0">
              <a:buNone/>
            </a:pPr>
            <a:r>
              <a:rPr lang="it-IT" dirty="0"/>
              <a:t>Corsa sui palloni medicinali numerati!</a:t>
            </a:r>
          </a:p>
          <a:p>
            <a:pPr marL="0" indent="0">
              <a:buNone/>
            </a:pPr>
            <a:r>
              <a:rPr lang="it-IT" dirty="0"/>
              <a:t>Si misura il tempo, l’atleta deve toccare in ordine i palloni ritornando sempre al centro, l’ordine non viene mostrato all’atleta prima del via.</a:t>
            </a:r>
          </a:p>
          <a:p>
            <a:pPr marL="0" indent="0">
              <a:buNone/>
            </a:pPr>
            <a:r>
              <a:rPr lang="it-IT" dirty="0"/>
              <a:t>Test del lancio e riprendi tipico della pallavolo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descr="Immagine che contiene orologio&#10;&#10;Descrizione generata automaticamente">
            <a:extLst>
              <a:ext uri="{FF2B5EF4-FFF2-40B4-BE49-F238E27FC236}">
                <a16:creationId xmlns:a16="http://schemas.microsoft.com/office/drawing/2014/main" id="{6EC1DB10-1B37-4AA6-AF63-31D493A9F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2337" y="3511731"/>
            <a:ext cx="2219325" cy="2057400"/>
          </a:xfrm>
          <a:prstGeom prst="rect">
            <a:avLst/>
          </a:prstGeom>
        </p:spPr>
      </p:pic>
    </p:spTree>
    <p:extLst>
      <p:ext uri="{BB962C8B-B14F-4D97-AF65-F5344CB8AC3E}">
        <p14:creationId xmlns:p14="http://schemas.microsoft.com/office/powerpoint/2010/main" val="3558887177"/>
      </p:ext>
    </p:extLst>
  </p:cSld>
  <p:clrMapOvr>
    <a:masterClrMapping/>
  </p:clrMapOvr>
  <p:transition>
    <p:push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63</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4000" b="1" dirty="0">
                <a:solidFill>
                  <a:srgbClr val="C00000"/>
                </a:solidFill>
              </a:rPr>
              <a:t>Test reazione</a:t>
            </a:r>
          </a:p>
        </p:txBody>
      </p:sp>
      <p:sp>
        <p:nvSpPr>
          <p:cNvPr id="4100" name="Rectangle 3"/>
          <p:cNvSpPr>
            <a:spLocks noGrp="1" noChangeArrowheads="1"/>
          </p:cNvSpPr>
          <p:nvPr>
            <p:ph type="body" idx="1"/>
          </p:nvPr>
        </p:nvSpPr>
        <p:spPr>
          <a:xfrm>
            <a:off x="0" y="785794"/>
            <a:ext cx="6733061" cy="5500726"/>
          </a:xfrm>
        </p:spPr>
        <p:txBody>
          <a:bodyPr/>
          <a:lstStyle/>
          <a:p>
            <a:pPr marL="0" indent="0">
              <a:buNone/>
            </a:pPr>
            <a:r>
              <a:rPr lang="it-IT" dirty="0"/>
              <a:t>Test della caduta della bacchetta</a:t>
            </a:r>
          </a:p>
          <a:p>
            <a:pPr marL="0" indent="0">
              <a:buNone/>
            </a:pPr>
            <a:r>
              <a:rPr lang="it-IT" dirty="0"/>
              <a:t>Con braccio in appoggio su un plinto viene posizionata una bacchetta tra indice e pollice dell’atleta, l’allenatore mollerà la bacchetta e l’atleta afferrerà in un determinato punto misurato in centimetri</a:t>
            </a:r>
          </a:p>
          <a:p>
            <a:pPr marL="0" indent="0">
              <a:buNone/>
            </a:pPr>
            <a:r>
              <a:rPr lang="it-IT" dirty="0"/>
              <a:t>Un altro test che si utilizza anche per la differenziazione è il test dei palloncini</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disegnando&#10;&#10;Descrizione generata automaticamente">
            <a:extLst>
              <a:ext uri="{FF2B5EF4-FFF2-40B4-BE49-F238E27FC236}">
                <a16:creationId xmlns:a16="http://schemas.microsoft.com/office/drawing/2014/main" id="{EB308671-1CCA-47CB-8E6E-278054BC1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3061" y="2780928"/>
            <a:ext cx="2381250" cy="2209800"/>
          </a:xfrm>
          <a:prstGeom prst="rect">
            <a:avLst/>
          </a:prstGeom>
        </p:spPr>
      </p:pic>
    </p:spTree>
    <p:extLst>
      <p:ext uri="{BB962C8B-B14F-4D97-AF65-F5344CB8AC3E}">
        <p14:creationId xmlns:p14="http://schemas.microsoft.com/office/powerpoint/2010/main" val="646401444"/>
      </p:ext>
    </p:extLst>
  </p:cSld>
  <p:clrMapOvr>
    <a:masterClrMapping/>
  </p:clrMapOvr>
  <p:transition>
    <p:push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64</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4000" b="1" dirty="0">
                <a:solidFill>
                  <a:srgbClr val="C00000"/>
                </a:solidFill>
              </a:rPr>
              <a:t>Test ritmo</a:t>
            </a:r>
          </a:p>
        </p:txBody>
      </p:sp>
      <p:sp>
        <p:nvSpPr>
          <p:cNvPr id="4100" name="Rectangle 3"/>
          <p:cNvSpPr>
            <a:spLocks noGrp="1" noChangeArrowheads="1"/>
          </p:cNvSpPr>
          <p:nvPr>
            <p:ph type="body" idx="1"/>
          </p:nvPr>
        </p:nvSpPr>
        <p:spPr>
          <a:xfrm>
            <a:off x="0" y="853602"/>
            <a:ext cx="9036496" cy="5432918"/>
          </a:xfrm>
        </p:spPr>
        <p:txBody>
          <a:bodyPr/>
          <a:lstStyle/>
          <a:p>
            <a:pPr marL="0" indent="0">
              <a:buNone/>
            </a:pPr>
            <a:r>
              <a:rPr lang="it-IT" dirty="0"/>
              <a:t>La capacità di ritmo può essere misurata molto semplicemente battendo le mani, (saltando alternativamente a destra e a sinistra) correndo secondo un ritmo assegnato.</a:t>
            </a:r>
          </a:p>
          <a:p>
            <a:pPr marL="0" indent="0">
              <a:buNone/>
            </a:pPr>
            <a:r>
              <a:rPr lang="it-IT" dirty="0"/>
              <a:t>Spesso ci si aiuta con l’utilizzo della musica</a:t>
            </a:r>
          </a:p>
          <a:p>
            <a:pPr marL="0" indent="0">
              <a:buNone/>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descr="Immagine che contiene pavimento, interni, persona, soffitto&#10;&#10;Descrizione generata automaticamente">
            <a:extLst>
              <a:ext uri="{FF2B5EF4-FFF2-40B4-BE49-F238E27FC236}">
                <a16:creationId xmlns:a16="http://schemas.microsoft.com/office/drawing/2014/main" id="{C55AA720-3902-47D6-BD63-8350D9E9C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4172" y="3448526"/>
            <a:ext cx="4405543" cy="2938463"/>
          </a:xfrm>
          <a:prstGeom prst="rect">
            <a:avLst/>
          </a:prstGeom>
        </p:spPr>
      </p:pic>
    </p:spTree>
    <p:extLst>
      <p:ext uri="{BB962C8B-B14F-4D97-AF65-F5344CB8AC3E}">
        <p14:creationId xmlns:p14="http://schemas.microsoft.com/office/powerpoint/2010/main" val="1686845120"/>
      </p:ext>
    </p:extLst>
  </p:cSld>
  <p:clrMapOvr>
    <a:masterClrMapping/>
  </p:clrMapOvr>
  <p:transition>
    <p:push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65</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4000" b="1" dirty="0">
                <a:solidFill>
                  <a:srgbClr val="C00000"/>
                </a:solidFill>
              </a:rPr>
              <a:t>Test equilibrio</a:t>
            </a:r>
          </a:p>
        </p:txBody>
      </p:sp>
      <p:sp>
        <p:nvSpPr>
          <p:cNvPr id="4100" name="Rectangle 3"/>
          <p:cNvSpPr>
            <a:spLocks noGrp="1" noChangeArrowheads="1"/>
          </p:cNvSpPr>
          <p:nvPr>
            <p:ph type="body" idx="1"/>
          </p:nvPr>
        </p:nvSpPr>
        <p:spPr>
          <a:xfrm>
            <a:off x="0" y="853602"/>
            <a:ext cx="9036496" cy="5432918"/>
          </a:xfrm>
        </p:spPr>
        <p:txBody>
          <a:bodyPr/>
          <a:lstStyle/>
          <a:p>
            <a:pPr marL="0" indent="0">
              <a:buNone/>
            </a:pPr>
            <a:r>
              <a:rPr lang="it-IT" dirty="0"/>
              <a:t>Svariati sono i test, dall’equilibrio </a:t>
            </a:r>
            <a:r>
              <a:rPr lang="it-IT" dirty="0" err="1"/>
              <a:t>monopodalico</a:t>
            </a:r>
            <a:r>
              <a:rPr lang="it-IT" dirty="0"/>
              <a:t> (occhi aperti/chiusi) su un arto, in appoggio su un </a:t>
            </a:r>
            <a:r>
              <a:rPr lang="it-IT" dirty="0" err="1"/>
              <a:t>bauman</a:t>
            </a:r>
            <a:r>
              <a:rPr lang="it-IT" dirty="0"/>
              <a:t>, deambulando su superfici ridotte, </a:t>
            </a:r>
            <a:r>
              <a:rPr lang="it-IT" dirty="0" err="1"/>
              <a:t>pedàlo</a:t>
            </a:r>
            <a:r>
              <a:rPr lang="it-IT" dirty="0"/>
              <a:t>.</a:t>
            </a:r>
          </a:p>
          <a:p>
            <a:pPr marL="0" indent="0">
              <a:buNone/>
            </a:pPr>
            <a:r>
              <a:rPr lang="it-IT" dirty="0"/>
              <a:t>Posso incrementare la difficolta se invece che richiede la deambulazione richiedo salti o capovolte</a:t>
            </a:r>
          </a:p>
          <a:p>
            <a:pPr marL="0" indent="0">
              <a:buNone/>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esterni, strada, persona, cavalcando&#10;&#10;Descrizione generata automaticamente">
            <a:extLst>
              <a:ext uri="{FF2B5EF4-FFF2-40B4-BE49-F238E27FC236}">
                <a16:creationId xmlns:a16="http://schemas.microsoft.com/office/drawing/2014/main" id="{07072FCE-383B-4730-9B7C-E260D69C22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3567157"/>
            <a:ext cx="3207129" cy="1995249"/>
          </a:xfrm>
          <a:prstGeom prst="rect">
            <a:avLst/>
          </a:prstGeom>
        </p:spPr>
      </p:pic>
    </p:spTree>
    <p:extLst>
      <p:ext uri="{BB962C8B-B14F-4D97-AF65-F5344CB8AC3E}">
        <p14:creationId xmlns:p14="http://schemas.microsoft.com/office/powerpoint/2010/main" val="1152972039"/>
      </p:ext>
    </p:extLst>
  </p:cSld>
  <p:clrMapOvr>
    <a:masterClrMapping/>
  </p:clrMapOvr>
  <p:transition>
    <p:push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66</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4000" b="1" dirty="0">
                <a:solidFill>
                  <a:srgbClr val="C00000"/>
                </a:solidFill>
              </a:rPr>
              <a:t>Test coordinazione segmentaria</a:t>
            </a:r>
          </a:p>
        </p:txBody>
      </p:sp>
      <p:sp>
        <p:nvSpPr>
          <p:cNvPr id="4100" name="Rectangle 3"/>
          <p:cNvSpPr>
            <a:spLocks noGrp="1" noChangeArrowheads="1"/>
          </p:cNvSpPr>
          <p:nvPr>
            <p:ph type="body" idx="1"/>
          </p:nvPr>
        </p:nvSpPr>
        <p:spPr>
          <a:xfrm>
            <a:off x="0" y="853602"/>
            <a:ext cx="9036496" cy="5432918"/>
          </a:xfrm>
        </p:spPr>
        <p:txBody>
          <a:bodyPr/>
          <a:lstStyle/>
          <a:p>
            <a:pPr marL="0" indent="0">
              <a:buNone/>
            </a:pPr>
            <a:r>
              <a:rPr lang="it-IT" dirty="0"/>
              <a:t>Test del burattino, divaricare contemporaneamente arti superiori ed inferiori, partendo dalla stazione eretta, piedi uniti bracci in alto </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descr="Immagine che contiene disegnando&#10;&#10;Descrizione generata automaticamente">
            <a:extLst>
              <a:ext uri="{FF2B5EF4-FFF2-40B4-BE49-F238E27FC236}">
                <a16:creationId xmlns:a16="http://schemas.microsoft.com/office/drawing/2014/main" id="{1E255ED3-BBFB-46F8-BFB6-F0669A0BF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2924944"/>
            <a:ext cx="3657600" cy="3273552"/>
          </a:xfrm>
          <a:prstGeom prst="rect">
            <a:avLst/>
          </a:prstGeom>
        </p:spPr>
      </p:pic>
    </p:spTree>
    <p:extLst>
      <p:ext uri="{BB962C8B-B14F-4D97-AF65-F5344CB8AC3E}">
        <p14:creationId xmlns:p14="http://schemas.microsoft.com/office/powerpoint/2010/main" val="2057403704"/>
      </p:ext>
    </p:extLst>
  </p:cSld>
  <p:clrMapOvr>
    <a:masterClrMapping/>
  </p:clrMapOvr>
  <p:transition>
    <p:push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67</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2800" b="1" dirty="0">
                <a:solidFill>
                  <a:srgbClr val="C00000"/>
                </a:solidFill>
              </a:rPr>
              <a:t>Allenamento CC durante lo sviluppo e nel processo a lungo termine</a:t>
            </a:r>
          </a:p>
        </p:txBody>
      </p:sp>
      <p:sp>
        <p:nvSpPr>
          <p:cNvPr id="4100" name="Rectangle 3"/>
          <p:cNvSpPr>
            <a:spLocks noGrp="1" noChangeArrowheads="1"/>
          </p:cNvSpPr>
          <p:nvPr>
            <p:ph type="body" idx="1"/>
          </p:nvPr>
        </p:nvSpPr>
        <p:spPr>
          <a:xfrm>
            <a:off x="0" y="785794"/>
            <a:ext cx="9144000" cy="5500726"/>
          </a:xfrm>
        </p:spPr>
        <p:txBody>
          <a:bodyPr/>
          <a:lstStyle/>
          <a:p>
            <a:pPr marL="0" indent="0" algn="ctr">
              <a:buNone/>
            </a:pPr>
            <a:r>
              <a:rPr lang="it-IT" sz="2400" u="sng" dirty="0"/>
              <a:t>L’allenamento della coordinazione precede quello della condizione fisica.</a:t>
            </a:r>
          </a:p>
          <a:p>
            <a:pPr marL="0" indent="0">
              <a:buNone/>
            </a:pPr>
            <a:r>
              <a:rPr lang="it-IT" sz="2400" u="sng" dirty="0"/>
              <a:t>In età infantile </a:t>
            </a:r>
            <a:r>
              <a:rPr lang="it-IT" sz="2400" dirty="0"/>
              <a:t>a causa del rapidissimo sviluppo del cervello e della sua elevata plasticità e capacità di adattamento troviamo i presupposti ideali per il miglioramento delle CC.</a:t>
            </a:r>
          </a:p>
          <a:p>
            <a:pPr marL="0" indent="0">
              <a:buNone/>
            </a:pPr>
            <a:r>
              <a:rPr lang="it-IT" sz="2400" u="sng" dirty="0"/>
              <a:t>Con l’entrata della pubertà</a:t>
            </a:r>
            <a:r>
              <a:rPr lang="it-IT" sz="2400" dirty="0"/>
              <a:t>, la spinta di crescita in lunghezza e il cambiamento delle proporzioni del corpo causano un momentaneo ristagno o addirittura diminuzione delle CC. Questo fenomeno avviene su ragazzi sedentari, mentre con l’allenamento regolare si provocano dei continui adattamenti ai cambiamenti determinati dallo sviluppo dei fusi muscolari, tendini, recettori articolari </a:t>
            </a:r>
            <a:r>
              <a:rPr lang="it-IT" sz="2400" dirty="0" err="1"/>
              <a:t>etc</a:t>
            </a:r>
            <a:r>
              <a:rPr lang="it-IT" sz="2400" dirty="0"/>
              <a:t>, la continua regolazione data dal movimento impedisce il regresso degli aspetti </a:t>
            </a:r>
            <a:r>
              <a:rPr lang="it-IT" sz="2400" dirty="0" err="1"/>
              <a:t>cordinativi</a:t>
            </a:r>
            <a:r>
              <a:rPr lang="it-IT" sz="2400" dirty="0"/>
              <a:t>. </a:t>
            </a:r>
          </a:p>
          <a:p>
            <a:pPr marL="0" indent="0">
              <a:buNone/>
            </a:pPr>
            <a:r>
              <a:rPr lang="it-IT" sz="2400" dirty="0"/>
              <a:t>In età adulta l’apprendimento è possibile ma più difficile e meno qualitativo.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3868985579"/>
      </p:ext>
    </p:extLst>
  </p:cSld>
  <p:clrMapOvr>
    <a:masterClrMapping/>
  </p:clrMapOvr>
  <p:transition>
    <p:push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68</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2800" b="1" dirty="0">
                <a:solidFill>
                  <a:srgbClr val="C00000"/>
                </a:solidFill>
              </a:rPr>
              <a:t>Allenamento CC durante lo sviluppo e nel processo a lungo termine</a:t>
            </a:r>
          </a:p>
        </p:txBody>
      </p:sp>
      <p:sp>
        <p:nvSpPr>
          <p:cNvPr id="4100" name="Rectangle 3"/>
          <p:cNvSpPr>
            <a:spLocks noGrp="1" noChangeArrowheads="1"/>
          </p:cNvSpPr>
          <p:nvPr>
            <p:ph type="body" idx="1"/>
          </p:nvPr>
        </p:nvSpPr>
        <p:spPr>
          <a:xfrm>
            <a:off x="137265" y="819529"/>
            <a:ext cx="9036496" cy="9426299"/>
          </a:xfrm>
        </p:spPr>
        <p:txBody>
          <a:bodyPr/>
          <a:lstStyle/>
          <a:p>
            <a:pPr marL="0" indent="0">
              <a:buNone/>
            </a:pPr>
            <a:r>
              <a:rPr lang="it-IT" sz="2400" dirty="0"/>
              <a:t>Proverbio tedesco:</a:t>
            </a:r>
          </a:p>
          <a:p>
            <a:pPr marL="0" indent="0">
              <a:buNone/>
            </a:pPr>
            <a:r>
              <a:rPr lang="it-IT" sz="2400" dirty="0"/>
              <a:t>‘’Quello che non ha appreso Pierino, Pietro non l’apprenderà più’’</a:t>
            </a:r>
          </a:p>
          <a:p>
            <a:pPr marL="0" indent="0">
              <a:buNone/>
            </a:pPr>
            <a:endParaRPr lang="it-IT" sz="2400"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1026" name="Picture 2" descr="Risultato immagini per pierino scuola">
            <a:extLst>
              <a:ext uri="{FF2B5EF4-FFF2-40B4-BE49-F238E27FC236}">
                <a16:creationId xmlns:a16="http://schemas.microsoft.com/office/drawing/2014/main" id="{AF035ACD-7F6E-46F3-B82E-30060A0A3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280010"/>
            <a:ext cx="5868200" cy="305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4986"/>
      </p:ext>
    </p:extLst>
  </p:cSld>
  <p:clrMapOvr>
    <a:masterClrMapping/>
  </p:clrMapOvr>
  <p:transition>
    <p:push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69</a:t>
            </a:fld>
            <a:endParaRPr lang="it-IT"/>
          </a:p>
        </p:txBody>
      </p:sp>
      <p:sp>
        <p:nvSpPr>
          <p:cNvPr id="4099" name="Rectangle 2"/>
          <p:cNvSpPr>
            <a:spLocks noGrp="1" noChangeArrowheads="1"/>
          </p:cNvSpPr>
          <p:nvPr>
            <p:ph type="title"/>
          </p:nvPr>
        </p:nvSpPr>
        <p:spPr>
          <a:xfrm>
            <a:off x="1187624" y="69623"/>
            <a:ext cx="7956376" cy="714356"/>
          </a:xfrm>
        </p:spPr>
        <p:txBody>
          <a:bodyPr/>
          <a:lstStyle/>
          <a:p>
            <a:pPr eaLnBrk="1" hangingPunct="1"/>
            <a:r>
              <a:rPr lang="it-IT" sz="4000" b="1" dirty="0">
                <a:solidFill>
                  <a:srgbClr val="C00000"/>
                </a:solidFill>
              </a:rPr>
              <a:t>Principi metodologici</a:t>
            </a:r>
          </a:p>
        </p:txBody>
      </p:sp>
      <p:sp>
        <p:nvSpPr>
          <p:cNvPr id="4100" name="Rectangle 3"/>
          <p:cNvSpPr>
            <a:spLocks noGrp="1" noChangeArrowheads="1"/>
          </p:cNvSpPr>
          <p:nvPr>
            <p:ph type="body" idx="1"/>
          </p:nvPr>
        </p:nvSpPr>
        <p:spPr>
          <a:xfrm>
            <a:off x="0" y="785794"/>
            <a:ext cx="9144000" cy="5500726"/>
          </a:xfrm>
        </p:spPr>
        <p:txBody>
          <a:bodyPr/>
          <a:lstStyle/>
          <a:p>
            <a:pPr>
              <a:buFont typeface="Arial" panose="020B0604020202020204" pitchFamily="34" charset="0"/>
              <a:buChar char="•"/>
            </a:pPr>
            <a:r>
              <a:rPr lang="it-IT" sz="2800" dirty="0"/>
              <a:t>Devono essere migliorate in modo globale e non unilaterale</a:t>
            </a:r>
          </a:p>
          <a:p>
            <a:pPr>
              <a:buFont typeface="Arial" panose="020B0604020202020204" pitchFamily="34" charset="0"/>
              <a:buChar char="•"/>
            </a:pPr>
            <a:r>
              <a:rPr lang="it-IT" sz="2800" dirty="0"/>
              <a:t>Il miglioramento si ottiene variando, combinando metodi e contenuti nell’allenamento</a:t>
            </a:r>
          </a:p>
          <a:p>
            <a:pPr>
              <a:buFont typeface="Arial" panose="020B0604020202020204" pitchFamily="34" charset="0"/>
              <a:buChar char="•"/>
            </a:pPr>
            <a:r>
              <a:rPr lang="it-IT" sz="2800" dirty="0"/>
              <a:t>Il miglioramento delle funzioni psichiche attraverso l’apprendimento di nuove abilità è il presupposto per l’acquisizione di nuove abilità sportive</a:t>
            </a:r>
          </a:p>
          <a:p>
            <a:pPr>
              <a:buFont typeface="Arial" panose="020B0604020202020204" pitchFamily="34" charset="0"/>
              <a:buChar char="•"/>
            </a:pPr>
            <a:r>
              <a:rPr lang="it-IT" sz="2800" dirty="0"/>
              <a:t>Le CC devono essere addestrate tempestivamente</a:t>
            </a:r>
          </a:p>
          <a:p>
            <a:pPr>
              <a:buFont typeface="Arial" panose="020B0604020202020204" pitchFamily="34" charset="0"/>
              <a:buChar char="•"/>
            </a:pPr>
            <a:r>
              <a:rPr lang="it-IT" sz="2800" dirty="0"/>
              <a:t>L’allenamento delle CC non deve mai essere svolto in situazione di affaticamento, in quanto ne risentirebbero i processi di controllo del movimento</a:t>
            </a:r>
          </a:p>
          <a:p>
            <a:pPr>
              <a:buFont typeface="Arial" panose="020B0604020202020204" pitchFamily="34" charset="0"/>
              <a:buChar char="•"/>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224309989"/>
      </p:ext>
    </p:extLst>
  </p:cSld>
  <p:clrMapOvr>
    <a:masterClrMapping/>
  </p:clrMapOvr>
  <p:transition>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7</a:t>
            </a:fld>
            <a:endParaRPr lang="it-IT"/>
          </a:p>
        </p:txBody>
      </p:sp>
      <p:sp>
        <p:nvSpPr>
          <p:cNvPr id="4099" name="Rectangle 2"/>
          <p:cNvSpPr>
            <a:spLocks noGrp="1" noChangeArrowheads="1"/>
          </p:cNvSpPr>
          <p:nvPr>
            <p:ph type="title"/>
          </p:nvPr>
        </p:nvSpPr>
        <p:spPr>
          <a:xfrm>
            <a:off x="1428728" y="0"/>
            <a:ext cx="7715272" cy="711200"/>
          </a:xfrm>
        </p:spPr>
        <p:txBody>
          <a:bodyPr/>
          <a:lstStyle/>
          <a:p>
            <a:pPr eaLnBrk="1" hangingPunct="1"/>
            <a:r>
              <a:rPr lang="it-IT" b="1" dirty="0">
                <a:solidFill>
                  <a:srgbClr val="C00000"/>
                </a:solidFill>
              </a:rPr>
              <a:t>Lo schema corporeo</a:t>
            </a:r>
          </a:p>
        </p:txBody>
      </p:sp>
      <p:sp>
        <p:nvSpPr>
          <p:cNvPr id="4100" name="Rectangle 3"/>
          <p:cNvSpPr>
            <a:spLocks noGrp="1" noChangeArrowheads="1"/>
          </p:cNvSpPr>
          <p:nvPr>
            <p:ph type="body" idx="1"/>
          </p:nvPr>
        </p:nvSpPr>
        <p:spPr>
          <a:xfrm>
            <a:off x="500034" y="1000108"/>
            <a:ext cx="5214974" cy="5072098"/>
          </a:xfrm>
        </p:spPr>
        <p:txBody>
          <a:bodyPr/>
          <a:lstStyle/>
          <a:p>
            <a:pPr eaLnBrk="1" hangingPunct="1">
              <a:lnSpc>
                <a:spcPct val="90000"/>
              </a:lnSpc>
              <a:spcAft>
                <a:spcPts val="500"/>
              </a:spcAft>
              <a:buNone/>
              <a:tabLst>
                <a:tab pos="2962275" algn="l"/>
                <a:tab pos="3143250" algn="l"/>
                <a:tab pos="3228975" algn="l"/>
                <a:tab pos="3590925" algn="l"/>
                <a:tab pos="3676650" algn="l"/>
                <a:tab pos="3943350" algn="l"/>
              </a:tabLst>
            </a:pPr>
            <a:r>
              <a:rPr lang="it-IT" dirty="0"/>
              <a:t>E’ definito, quindi, quell’insieme dinamico di informazioni posturali, cinestesiche, temporali (sequenze o successioni di movimento, gesti, azioni) che sottende attivamente i nostri gesti ed azioni sul mondo esterno.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
        <p:nvSpPr>
          <p:cNvPr id="54274" name="AutoShape 2" descr="data:image/jpeg;base64,/9j/4AAQSkZJRgABAQAAAQABAAD/2wCEAAkGBxAPEBURDxAWFRUVFRUVFhUWFhUWFRgSFRUWFhUWFRgYHSggGBolHhUVITEhJSkrLi4uFx8zODMtNygtLisBCgoKDg0OGxAQGy8mICUvKyswMjAtLS0tLy0tLS0tLS0tLS0tLS0tLS0tLS0tLS0tLS0tLS0tLS0tLS0tLS03Lf/AABEIANcA6gMBIgACEQEDEQH/xAAcAAEAAQUBAQAAAAAAAAAAAAAAAQIDBAUGCAf/xABFEAABAwIEAgcECAMHAgcAAAABAAIDBBEFEiExQVEGByJhcYGREzJSoRQjQmKSscHRFTOCCBdTcuHw8UNUFiVjoqOy0v/EABoBAQADAQEBAAAAAAAAAAAAAAACAwQBBQb/xAApEQACAgICAgICAQQDAAAAAAAAAQIDESEEEhMxIkEyUbEFcYGRFCNh/9oADAMBAAIRAxEAPwD7iiIgLVVKI2Oe7ZrS423s0Em3ovNmH9O8cr8TkfhznudLmyU+hjZC09m4ccoIFru0uT4BejsTrIoIXyzuDY2NJcXGwyga3XmTqy6cx4RVzSSQ54puyXNHbZZznNy34G5uO4ckB9B6E9YlXTVktDj72xuDS9sjsrQ0huYtJboQRqLcRZZeL9etBDIWQQSzgfbFmNP+XNqfRfOut7pfR4pJC+jiA7F5JHMAmLgS1rCfhA1t3r52SgPRND174c8gSwTxczZj2j8JufRfR8Cx2mrohNSzNkZxLTqDycN2nuK8XLedEulNVhc4npn22D2H3JG/C4fkeCA9joue6EdKocWpW1EOh92RnFkgAu0/mCuhQBERAEREAUKUQBERAQpREARFCAlERAEREAREQBERAFpOlfSelwyAz1T7DZrRq97uDWDifkFuivPOOUz+kXSV1MX/AFEBLDY3DYof5lh8TnXHmOSAvB+KdL6i3ap8PY7W3u2Hf/1JPkPz+xUfQ+ghpfojKZgiy5TdoLjoRmLiLl2pN1t6CijgjbFCwMYwBrWtFgAOQWQgPMPWz1eR4P7GSne98UpeCX2u14sQ3QDS1/Qr50vZnSjo/BiNK+mqBdr9iPea4e65veF5n6b9XFbhTnOcwywAm07Bpl4e0GuQ/JAcWiKQgPpHUNjMkGKNgaexUNc17eF2gua7xGvqvTIXn3+z/wBFpZKk4i8WijDo2XHvyEWOXuaDvz0XoIICUREAREQBERAEREAREQBERAERQUBKKFKAIiIAoUogKZDofBef+o2r/wDOqtsgAfI2U6nUOEt3Ac9/kvQJXwbrA6r6+CsfX4Tdwc8yZWOyzRvcbuyfENTtrqgPvKXXnfDusnpFQ2ZV07phw9rA5r7AbB7AL+JBKpxXr0xF7csMEUDtbuILz5B2gPiCgPRV1w3TPrPw3DXugkLppQO1HGA4C+zXk6AnkvPtd1g4vP8AzK+Xj7pDBrvYMAAXOSyue4ue4ucTcuJJJPMk7lAfY6bpR0XxKQsq8O+jOeT9aAGtzHiXRns+JFl2H9z2CywONO1x9oz6uUTOeASOy9utjwXmm66fon0+xHC9Kaa8fGKQZ4z4A6t/pIQH0Xqq6YS4XU/wXEGhoErmRv17MjnaNJOhY4nQ9/evuoXn2PrGwWrqWVmI4W76UzL9Yx7nM7Ny0lmYBxBPEE6Dkvo+HdbuCzG30oxk8JY5G/8AuALR6oDu1K1dB0hoqgXgq4ZB92Rh18itk119kBUiIgCKFKAIiIAiIgCIiAKCpUICUUKUAREQBQiICUsiICHNB3CxKnC6eX+ZBE//ADMY78wsxEBymJdXeEzg5qGFpIPaY3IQSN+zZeXulWAy4dVyUsws5h0PBzD7rhzBC9llfPeuToc3EKJ0zABPTtL2HYuYNXxk+FyO9AeX1IUIgO06sujVFilS6lqppYnluaLJks4j3mnMDrbUea+pf3B0H/d1H/xf/lfAsNrX080c0Zs+N7XtP3mkEfkvZuDV7amninbtJG14/qAKA+OYt1CZQXUVccwHZbK3c8s7LZfQriOjvTHEsCrTBPI8sZIGzwPJeLXGYsudDbUEb3C+39PusikwpjmBwlqbdmFp2J4yEe6OPNfGeifRGt6RVrqypBbC+TNLLawcP8OLnYADuQHpyN4cAQbggEeB2UqI2hoAAsAAB4BSUBKgKVAQEoiIAiIgCIiAgIVKIAoUqEBIRFCAIiICUREAREQEFfOutjp9S0VLLTRyNfUyMLBGNcgeLFzyNBYX04rP63+kkmHYY98LsssjhEx3EZr5iO8NBsvK0kjnEucSSSSSTcknckndAUlQhRASF9Ef1pVEWF09BRkxuYwtlm0zWzHK2PlpbVfOwur6S9DZaKio62zvZ1EYL/uS3JAPIFtiPAoD6R1e9T7ZGsrMWLnOf9YID97UGYnUnW+X1X2mlp2RMDI2hrGizWtAAA5ABecP70MdjoWRllmuAZHVGFweW6gZXe4XaWva+nPVfd+gs9TJh1M+tB9s6JpfmFnE8C4DYkWKA3yhSoKAKUUBASiIgCIiAIiICApREBCKVCAlQpUIAiIgJREQBERAfMP7QOFmbCxK3/oStef8rgWH/wCwXmwr2xilBHUwyQTNzMkY5jhza4WPge9eZ+sTqwqMJBna8S02YAP2e3MbND2+guEB8+RSu1wHquxStgM8cIazIJI87gDKCMzfZgcxbU23CA5zo1RR1FZBDNII45JWNe87BpcL/t5r2O2ji9mIvZtLGgNDSAW2AsBY6LxVPC6NxZI0tc0kOa4EOBHAg7FepOpzpK7EMMYZTeWEmF54nKAWuPi0j0KA7ZkLQA0NAaNgALADaw4KtEQAIiIAiKUAREQEKUUIAiKUAREQBERAEREAUKUQBERAEREAXO9YWE/TcMqoALudESwf+ozts+bR6rolRIQBc7AXPggPEBC9Z9UtR7TBqQ/DHk/C4j8rLy/0kljlrah8A+rdPIWAD7JectgF6t6vcMfSYXSwSCz2xNLhyc7tEHvF7eSA+fde3QiKSB2JwjLLHYTAbPjvYOI+IX34jdaj+z1iP0c1TJyWRubG9pcCGlwJDrE7mxGi+mdMqzOTTEXYWh0gIuHAnRvh2brnWNDRYCw5DZaa+P2WWUztw8I+gQYzTP0ZOwk8Mwv6HVZwK+Ylo5LedG8VfHI2JxvG42F9S13Cx5dyWcfCymcjdl4Z2ihFBKzF5KLAfjFOJPZmVuY+nhfa60dVjk/t3xtcG5TYDLe453U41ykdiu3o6tFygxep/wAQfgCn+LVH+IPwhT8MiXjZ1SLlf4tUfGPwhBi8/wAY/CE8Mh42dUi5b+Lz/GPwhR/F5/jH4QnhkPGzqkC5R+K1B2kt4Nb+q3WD4h7Ztne+33h+o7ioyqlFZOODRskUIqyJKKEQEoouiAlFCglASi19RjdNGbOlF+TbuPo29lY/8R0/EvHf7N/7KPZEHZBfZt1xnW/i5pMIqHNNnSNELbaG8hDXEf05l1VJXxTC8T2utvY7eI4LievGi9rg0zgNYnRSeQeGn5OUiSafo+NdS/RwV+JtMgvHTt9s640LgQGNPi43/pK9SL5N/Z1w1sdBLUW7UsuUn7sYsB6l3qvrJQ6cV03ppGStqGtuwtDX9xBNj8/ktFHM12xC0HX70xmZIMNh7LcrJZXi+YkuJaxvICwPffuW76t6agr8MiklnvO0OEx9oA9rszrZgdtLWPFa6b0o9ZGedTbyjIUtcWua4fZe11uYaQbfJUOphFI9kb88YIyu56a/qqlq00UHYHpRBkvZ+b4ba38dloMTxiWoNtWs+BpOv+Y8VrXbLZ05blGXayqVMYbNdUXanlmuc2249QrbnG+YO1FtzfbbyW5UFg5BT7l0KejymUwSZ2h3P81cUAW2UqBeQiKUOEIrYcXe7oOfPwCktcNjfuNv0UeyMkubUpYK1XBM6NwezccOY4gqy2UHjbmDoQoLs3u7c/2XXjGyyfIrjHtk7WjqmysD27H5dxV8rkMOq3U5OXVp3aTx5g8Ct6zGoCLl+U8iDdY5QwzPDkQn/wCGLiuLuY8xRgXAGZx1tfYAcStccRn/AMU+gVid+eR7+DnEi+9rAD8lSrFFJHnTunKT2bejxwjSYXHxD9R+y3ocCuEqpwwa7nYc12FK13s23H2W/kFGcUaePfJ5T2ZhXE19e+eSQGQ5GuLQwGw7Ol3W1K7ZcxX9Ew+Z0sc5jzakAXF+PFZbU2tF3IjOUV1NSxgGwspWPLHLFP7L2glaBq4C1u7xV97wNys6Tbxg89Jt4+y/hsZNRHk0dmFz9wauB56aeav9YUIqIm0sjnNilvnLTYkAizSeSwA/UOa4tLTcOGhBVVdUvnblfLmtqLho18gtVHwfzRu48vHqSZj9FaA4XCYKV/1ZcX2eMxud7HTTRZtR0mqA8sa5pI5tA9NdViYfNcFp3H5K1iWG+07bDZ49Db8l6arhnaN10X1zA0+PYJBiFQKmsYHyBjWaXDcrSSOzfftLKpKCKEWija0dwAVEdUWnLKLEcVcfWMHG/hqrVBL0jznJv2XnOA1Ois/TI/i/NW443VLgACGDUlbZmGQgWyA953XW4r2TrplPaMMEHZRG9zDdp0+SuVFGIu0w6XALT38QqU9k4TlTLDMlmIt+0CFX/EGd/osRpsb2F+8XHmCr7qkEEeyjF+Ibr5XJsotL9GhcqGNog4jyb81dhrmuNjofksVjCTYBXJKA2vcXHAKmy+qD6yey2qxzf46NgqJ75TbexVqimzN13GhWQpMnOOU4lEDgWjLtZXFimjsbscW8wNfHzV2Em7gHFzRaziLE6a6KqUcHz1lNlX5ouOYDuFIRSuFRClQoDwdiPVAVK3TQzzuIhYLA2L3bX7lWr9LVyRe47TctOoP7Lm8aOpRb+T0bHDejbGOEkzvaP4cGg+HFb2y1dJjbHaSDIe/Vvkf3WybI0i4I1VEnL7PVpVSjiByNVi0srn2eWgOc2zdPdJG+/BYQZrc3J5kkn1KyMdwmeGV00LC+N5zOaPeB4kBYkEVVLpFTOH3n3a0eu6wy7Z2YZ9+zTyXVRTWzO53+S2UPRSR+s9QR92OwHqVRiHRd0TQ6nc95G4cQXeVgL+C18RdZfI2cOEoyzJYLKpLQdwFgRYh8Q8x+qyopi8XaPMr0XrZvtthWsyZdDQNgqlZle9ovYHwWOzERxaR4It+jlV0LPxZfqqRkvvtv38fVW4sOhbsweeqvZsw7J34/t3qrUb69/FO/1kolfSp9X7/Zjy1gacrRmI5aAeaphqJHmwDQBudStTKXwyEe81xvp3/qt5RNIYLix1P/ACpT+K0Y+RyrE8J4KJ6RzyLv0GoFtL891jSwubvtzGy2ZVmplaGG5Gyqja84MnmlnLZrkWLJXtHu6q2BPILhpa3ntp56rVj9muOZekbmgIuRx/RZqUfRF7Y84nDnGxbb3fxK1Kyoj0khdpxAJHqF8xy4tWyftfs9ehrokYVReJ+YDQp/Evu/NZsMwePDcFVGNvILXV/UkoJSWS5ox6eoEm5A+7x81lBYdTQZyXZjmOv+7KKB77ljtQOK113xt/E+a5Uboz/7fv0zORQisKDXVbJZD2WOLRpoCQSN1ivpnjT2bgfArpsPxB8NwBmadcvEHmD+i2jMeZ9pjh6H8l3yNawbKY8ZwxNbOUoau/Yfo4c+KzCbbrf12GQVrA4Gx4Pbv4H9lqY+iTzo+fTuB/UqHeLKJca2LxFZX0al0j53eygBN9yP96BdnTYfkY1peey0D0FlXhmFx07csY8XHc+KzbKuVmfRr4/E6LM9tk2Wh6V1zoWMDSWh78rnDcCxsO6636w8UoWVETo3jQj0PAhUyTa0arItxaXs42/G5vzubqRI4C2d1uWZ1vzWJJS1dO72JiMnwuF9Rw1Wwo+jtZLrLIIhybq7/RZUpZPLipt4SeTDqAAw6Db5LLbawtstxB0Tp26vzyHm5xK1WL4VJRsdIyQOjbbsn3hc20W2h9Y4kdtptiuzWilWnUzD9kKiinMjbkcfJZC0lEXrKAClQpQ6UODRqQNOKxWyySajsN4bFxHnoFlvbcEcxZamH6RGMpjzgbEHWyzchz11I53sy/ozTvd3iSfkjqWM7sCopq0PcW5XNcNwVkrD2ZYsP0YtNSMjfYNBuCdRci1tjyWeViSNeHZmWOliDccb6K37ch31rRY8NwPBav8Am+Ove2evwZRlHpnZvcExUQ3jeSWbtI1tzbp6rOlx8fYjPi7T5LRsIIuNlUsVnLlN5Wjf4o5Dzd7nndxubaDyUE2BKsVM+SwAuTsFeZh1Y5uYR6cjYH0WZPL0sk5aiW2sLtXHy4D91dAtssb2xiOSZpYe8aEKZK2MC+a/gvfrUevxPlbZvs+72U1VZkNgLk8Epq5r9NjyKyejErfpDpZNAWlovtckft81tMeoKWVjntc0PA0LSNT3gbpK6CeGTr4ttkO8f9GsVuomDBc+nNYHtpIdHDMOB/1UwwumOd+3ALrthGPZvRXGFk5+NL5fwdb0RDzCXv2e4lo7tv0W9WqwSuD2hh0c0DQaAjgQtrdZ1NT+SPahW64qL+giIukwoKlEBTZTZSiApcbBcxiuKCoaY2DsHRxO57gOC6dy5DEOjErXOfBJe5Jy7HX5FTglnZj5fk6/BZX2Y7WgCw2CqWLRzON2vbZzdD/qspX+jzE8rRBUR0Es4c8OEcTb9ricu9gpWfR1zRC6GQHKQ4Ajk6+49VGTaWiyEYyfy9HPmmIIMcjvE/tfZZLQ/wC0/wBAAFg01aGfVydkt0BPEDYq/wDTWE2Zd54BoJPyXnSum3tkYxivReiha29hvueJ8Sq1XFhddLq2NsY++e16A6K3U0dXALywhzeLozew7xuq+r/RZ0klnDJVE1spzbAE+imN4cAQdCqiFxpNCLaeUWKSjqcglZE4tdqB7xtwJAWZBhtZL9jIObuz8jqrlJiE0LAyNwyjQAtvYcgeSmfEJpPekPg3sj5KvwVr7Z6sf6jiKTWWZ2HYZDTPElRO0v4AkAA919SVuIMVge7K2VpO9r8PNcXT5XE8/wDet+KyPZt5BdheoLEFo0qFk9zNx0kmikDWCznZgbjXKON/HZaNtKwG4YFeAspUJXSk85LFRD7WWQgCK3LO1u58lU39st/sXCLoTZY0c0kptDGXeX+wFsafo1PJrM/KOQ1P7Lse09RWf4OPqtswTXNjIc09oaiy7imkLmNcRa4Bt4hYFDgFPDYhuYji7U+my2llv49c4Z7Ge2cZegpUBStJUEREAREQFqolDGl7jYNBJ8AuYqMVmkJIdkadgN7d55rpayASRuYdnAj1C4x7sjjG/RzdCDx7x3KytJmDmTlHGHoloA89T3nmrNRVsjNje/crkszWi7j+6yOitG2d8kksYc3QNzC4vrcWPkrvSyzAk5yUI+2Y8MzXi7T+6rWbi/Rj7dL2SNcmw/p5LRNrnMu2VpDh5HzRYltCxSqeLF/n6MirEdryNB8d/JZWF4j7CJrY4mtc7M+9vsZiB3nirGFYZJWPD3i0QPr3D91telODuc1ktOO1ELZR9pnILPyMJaWy2iFjTtS1/JY/jNR8Y82i3ySXGZ3tLXFouLXaDfyudFo24pFa5NjxaRrdZVJFU1GsMBDfieco/wBVhU5PSJq2ctJsljA0ADYKpbCHovO7+bUBvdG39T+y1mK0UtHKwPkzxyEgEixBFtD6hHGSWWjkq5xWWi4oRFEiYUUckry6GJ9he7raXG6zKWoz6HRw3Cu0074iTG4tvvyPiNrrKpaH6Y1zswbKx1i4CwNxcZgOPeqZU5eYe/0etw+WseOZivkDdzZWPpeY5Y2lx7lvqPotGNZnF55bD91u6akjjFo2NaO4Af8AKlDi2S96Nsror0cnT4HVTavIjb37+gW3o+jMEerwXn723oFvEWmHFrjv2VSukyiKINFmgAchoq1KLSVBERAEREAREQBERAQsLEMKhn/mMueBGh9URM4IyipLDMCLorSg3LXO7nEkLcRQtYA1oAA2ARF1yb9kYVQh+KLlli1eHxTW9pGHW5oi4tE3FNYaMhjAAABYDYDkqrIiHcGD/CKf2ntfZNz/ABW48/FZoCIuYSOKKXomy0/SXBzVRgMdlew5mnhfkURGk1hnJQUlhnJS09cw5XQtPeHNt8yoy1f/AGw/Gz90RY+uzynWk/Zdo8JrZ3WdlibxNwT5WJXYYLhEdIwtYSSTdzjuTzRFfXFLZt41UYrP2bFERWmoKURdAREQBERAEREB/9k="/>
          <p:cNvSpPr>
            <a:spLocks noChangeAspect="1" noChangeArrowheads="1"/>
          </p:cNvSpPr>
          <p:nvPr/>
        </p:nvSpPr>
        <p:spPr bwMode="auto">
          <a:xfrm>
            <a:off x="155575" y="-1257300"/>
            <a:ext cx="2857500" cy="26289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2882" name="Picture 2" descr="http://www.canossianevilla.it/wp/wp-content/uploads/2013/04/INFANZIA-LOGO-MOTORIA.jpg"/>
          <p:cNvPicPr>
            <a:picLocks noChangeAspect="1" noChangeArrowheads="1"/>
          </p:cNvPicPr>
          <p:nvPr/>
        </p:nvPicPr>
        <p:blipFill>
          <a:blip r:embed="rId5"/>
          <a:srcRect/>
          <a:stretch>
            <a:fillRect/>
          </a:stretch>
        </p:blipFill>
        <p:spPr bwMode="auto">
          <a:xfrm>
            <a:off x="5510030" y="1214422"/>
            <a:ext cx="3633970" cy="3619492"/>
          </a:xfrm>
          <a:prstGeom prst="rect">
            <a:avLst/>
          </a:prstGeom>
          <a:noFill/>
        </p:spPr>
      </p:pic>
    </p:spTree>
  </p:cSld>
  <p:clrMapOvr>
    <a:masterClrMapping/>
  </p:clrMapOvr>
  <p:transition>
    <p:newsfla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70</a:t>
            </a:fld>
            <a:endParaRPr lang="it-IT"/>
          </a:p>
        </p:txBody>
      </p:sp>
      <p:sp>
        <p:nvSpPr>
          <p:cNvPr id="4099" name="Rectangle 2"/>
          <p:cNvSpPr>
            <a:spLocks noGrp="1" noChangeArrowheads="1"/>
          </p:cNvSpPr>
          <p:nvPr>
            <p:ph type="title"/>
          </p:nvPr>
        </p:nvSpPr>
        <p:spPr>
          <a:xfrm>
            <a:off x="1043608" y="217418"/>
            <a:ext cx="8100392" cy="714356"/>
          </a:xfrm>
        </p:spPr>
        <p:txBody>
          <a:bodyPr/>
          <a:lstStyle/>
          <a:p>
            <a:pPr eaLnBrk="1" hangingPunct="1"/>
            <a:r>
              <a:rPr lang="it-IT" sz="3200" b="1" dirty="0">
                <a:solidFill>
                  <a:srgbClr val="C00000"/>
                </a:solidFill>
              </a:rPr>
              <a:t>Addestramento CC nell’età infantile e Giovanile</a:t>
            </a:r>
          </a:p>
        </p:txBody>
      </p:sp>
      <p:sp>
        <p:nvSpPr>
          <p:cNvPr id="4100" name="Rectangle 3"/>
          <p:cNvSpPr>
            <a:spLocks noGrp="1" noChangeArrowheads="1"/>
          </p:cNvSpPr>
          <p:nvPr>
            <p:ph type="body" idx="1"/>
          </p:nvPr>
        </p:nvSpPr>
        <p:spPr>
          <a:xfrm>
            <a:off x="-158750" y="1009259"/>
            <a:ext cx="9144000" cy="5500726"/>
          </a:xfrm>
        </p:spPr>
        <p:txBody>
          <a:bodyPr/>
          <a:lstStyle/>
          <a:p>
            <a:pPr marL="0" indent="0">
              <a:buNone/>
            </a:pPr>
            <a:r>
              <a:rPr lang="it-IT" dirty="0"/>
              <a:t>Non esiste il problema dell’eccessiva precocità (</a:t>
            </a:r>
            <a:r>
              <a:rPr lang="it-IT" dirty="0" err="1"/>
              <a:t>tr</a:t>
            </a:r>
            <a:r>
              <a:rPr lang="it-IT" dirty="0"/>
              <a:t> presto), ma piuttosto quello dell’insufficienza (</a:t>
            </a:r>
            <a:r>
              <a:rPr lang="it-IT" dirty="0" err="1"/>
              <a:t>tr</a:t>
            </a:r>
            <a:r>
              <a:rPr lang="it-IT" dirty="0"/>
              <a:t> poco) </a:t>
            </a:r>
          </a:p>
          <a:p>
            <a:pPr marL="0" indent="0">
              <a:buNone/>
            </a:pPr>
            <a:r>
              <a:rPr lang="it-IT" dirty="0"/>
              <a:t>La multilateralità è il segreto per una esercitazione sufficientemente elevata</a:t>
            </a:r>
          </a:p>
          <a:p>
            <a:pPr marL="0" indent="0">
              <a:buNone/>
            </a:pPr>
            <a:r>
              <a:rPr lang="it-IT" dirty="0"/>
              <a:t> </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050" name="Picture 2" descr="Risultato immagini per multilateralità">
            <a:extLst>
              <a:ext uri="{FF2B5EF4-FFF2-40B4-BE49-F238E27FC236}">
                <a16:creationId xmlns:a16="http://schemas.microsoft.com/office/drawing/2014/main" id="{843D2D5E-0D31-4F17-B117-0BE9AC083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162" y="3717032"/>
            <a:ext cx="3596689" cy="239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209532"/>
      </p:ext>
    </p:extLst>
  </p:cSld>
  <p:clrMapOvr>
    <a:masterClrMapping/>
  </p:clrMapOvr>
  <p:transition>
    <p:push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71</a:t>
            </a:fld>
            <a:endParaRPr lang="it-IT"/>
          </a:p>
        </p:txBody>
      </p:sp>
      <p:sp>
        <p:nvSpPr>
          <p:cNvPr id="4099" name="Rectangle 2"/>
          <p:cNvSpPr>
            <a:spLocks noGrp="1" noChangeArrowheads="1"/>
          </p:cNvSpPr>
          <p:nvPr>
            <p:ph type="title"/>
          </p:nvPr>
        </p:nvSpPr>
        <p:spPr>
          <a:xfrm>
            <a:off x="1043608" y="-19775"/>
            <a:ext cx="8100392" cy="714356"/>
          </a:xfrm>
        </p:spPr>
        <p:txBody>
          <a:bodyPr/>
          <a:lstStyle/>
          <a:p>
            <a:pPr eaLnBrk="1" hangingPunct="1"/>
            <a:r>
              <a:rPr lang="it-IT" sz="2800" b="1" dirty="0">
                <a:solidFill>
                  <a:srgbClr val="C00000"/>
                </a:solidFill>
              </a:rPr>
              <a:t>Addestramento CC nella prima età scolare (6-10)</a:t>
            </a:r>
          </a:p>
        </p:txBody>
      </p:sp>
      <p:sp>
        <p:nvSpPr>
          <p:cNvPr id="4100" name="Rectangle 3"/>
          <p:cNvSpPr>
            <a:spLocks noGrp="1" noChangeArrowheads="1"/>
          </p:cNvSpPr>
          <p:nvPr>
            <p:ph type="body" idx="1"/>
          </p:nvPr>
        </p:nvSpPr>
        <p:spPr>
          <a:xfrm>
            <a:off x="-20637" y="704503"/>
            <a:ext cx="9144000" cy="5500726"/>
          </a:xfrm>
        </p:spPr>
        <p:txBody>
          <a:bodyPr/>
          <a:lstStyle/>
          <a:p>
            <a:pPr marL="0" indent="0">
              <a:buNone/>
            </a:pPr>
            <a:r>
              <a:rPr lang="it-IT" sz="2800" dirty="0"/>
              <a:t>Elevata plasticità della corteccia cerebrale ma scarsa crescita dell’inibizione per differenziazione, ossia il prevalere dei processi eccitatori su quelli inibitori, causa un insufficiente sviluppo dell’analizzatore cinestetico (senso muscolare), l’elevata eccitazione è causa di una scarsa memorizzazione dei circuiti motori nei centri corticali, l’apprendimento </a:t>
            </a:r>
            <a:r>
              <a:rPr lang="it-IT" sz="2800" dirty="0" err="1"/>
              <a:t>avverà</a:t>
            </a:r>
            <a:r>
              <a:rPr lang="it-IT" sz="2800" dirty="0"/>
              <a:t> in fase successiva </a:t>
            </a:r>
          </a:p>
          <a:p>
            <a:pPr marL="0" indent="0">
              <a:buNone/>
            </a:pPr>
            <a:r>
              <a:rPr lang="it-IT" sz="2800" dirty="0"/>
              <a:t>Per lo sviluppo dell’apprendimento in questa fase di età, dato l’insufficiente sviluppo delle capacità di differenziazione e memorizzazione si richiede un </a:t>
            </a:r>
            <a:r>
              <a:rPr lang="it-IT" sz="2800" dirty="0">
                <a:effectLst>
                  <a:outerShdw blurRad="38100" dist="38100" dir="2700000" algn="tl">
                    <a:srgbClr val="000000">
                      <a:alpha val="43137"/>
                    </a:srgbClr>
                  </a:outerShdw>
                </a:effectLst>
              </a:rPr>
              <a:t>approfondimento dell’apprendimento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957867774"/>
      </p:ext>
    </p:extLst>
  </p:cSld>
  <p:clrMapOvr>
    <a:masterClrMapping/>
  </p:clrMapOvr>
  <p:transition>
    <p:push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72</a:t>
            </a:fld>
            <a:endParaRPr lang="it-IT"/>
          </a:p>
        </p:txBody>
      </p:sp>
      <p:sp>
        <p:nvSpPr>
          <p:cNvPr id="4099" name="Rectangle 2"/>
          <p:cNvSpPr>
            <a:spLocks noGrp="1" noChangeArrowheads="1"/>
          </p:cNvSpPr>
          <p:nvPr>
            <p:ph type="title"/>
          </p:nvPr>
        </p:nvSpPr>
        <p:spPr>
          <a:xfrm>
            <a:off x="1043608" y="-19775"/>
            <a:ext cx="8100392" cy="714356"/>
          </a:xfrm>
        </p:spPr>
        <p:txBody>
          <a:bodyPr/>
          <a:lstStyle/>
          <a:p>
            <a:pPr eaLnBrk="1" hangingPunct="1"/>
            <a:r>
              <a:rPr lang="it-IT" sz="3200" b="1" dirty="0">
                <a:solidFill>
                  <a:srgbClr val="C00000"/>
                </a:solidFill>
              </a:rPr>
              <a:t>Addestramento CC nella prima età scolare</a:t>
            </a:r>
          </a:p>
        </p:txBody>
      </p:sp>
      <p:sp>
        <p:nvSpPr>
          <p:cNvPr id="4100" name="Rectangle 3"/>
          <p:cNvSpPr>
            <a:spLocks noGrp="1" noChangeArrowheads="1"/>
          </p:cNvSpPr>
          <p:nvPr>
            <p:ph type="body" idx="1"/>
          </p:nvPr>
        </p:nvSpPr>
        <p:spPr>
          <a:xfrm>
            <a:off x="-20637" y="704503"/>
            <a:ext cx="9144000" cy="5500726"/>
          </a:xfrm>
        </p:spPr>
        <p:txBody>
          <a:bodyPr/>
          <a:lstStyle/>
          <a:p>
            <a:pPr marL="0" indent="0">
              <a:buNone/>
            </a:pPr>
            <a:r>
              <a:rPr lang="it-IT" sz="2800" dirty="0">
                <a:effectLst>
                  <a:outerShdw blurRad="38100" dist="38100" dir="2700000" algn="tl">
                    <a:srgbClr val="000000">
                      <a:alpha val="43137"/>
                    </a:srgbClr>
                  </a:outerShdw>
                </a:effectLst>
              </a:rPr>
              <a:t>approfondimento dell’apprendimento: in questo caso si parla di una esercitazione ripetuta sia per un apprendimento in essa che una efficacia stabilizzazione dello schema motorio.</a:t>
            </a:r>
          </a:p>
          <a:p>
            <a:pPr marL="0" indent="0">
              <a:buNone/>
            </a:pPr>
            <a:r>
              <a:rPr lang="it-IT" sz="2800" dirty="0">
                <a:effectLst>
                  <a:outerShdw blurRad="38100" dist="38100" dir="2700000" algn="tl">
                    <a:srgbClr val="000000">
                      <a:alpha val="43137"/>
                    </a:srgbClr>
                  </a:outerShdw>
                </a:effectLst>
              </a:rPr>
              <a:t>In questa età l’apprendimento è adatto ad abilità semplici e non di abilità nelle quali si coordino più sequenze simultanee di movimenti</a:t>
            </a:r>
          </a:p>
          <a:p>
            <a:pPr marL="0" indent="0">
              <a:buNone/>
            </a:pPr>
            <a:r>
              <a:rPr lang="it-IT" sz="2800" dirty="0">
                <a:effectLst>
                  <a:outerShdw blurRad="38100" dist="38100" dir="2700000" algn="tl">
                    <a:srgbClr val="000000">
                      <a:alpha val="43137"/>
                    </a:srgbClr>
                  </a:outerShdw>
                </a:effectLst>
              </a:rPr>
              <a:t>In questa età si migliorano notevolmente le capacità di: reazione, frequenza dei movimenti, differenziazione spaziale, </a:t>
            </a:r>
            <a:r>
              <a:rPr lang="it-IT" sz="2800" dirty="0" err="1">
                <a:effectLst>
                  <a:outerShdw blurRad="38100" dist="38100" dir="2700000" algn="tl">
                    <a:srgbClr val="000000">
                      <a:alpha val="43137"/>
                    </a:srgbClr>
                  </a:outerShdw>
                </a:effectLst>
              </a:rPr>
              <a:t>cordinazione</a:t>
            </a:r>
            <a:r>
              <a:rPr lang="it-IT" sz="2800" dirty="0">
                <a:effectLst>
                  <a:outerShdw blurRad="38100" dist="38100" dir="2700000" algn="tl">
                    <a:srgbClr val="000000">
                      <a:alpha val="43137"/>
                    </a:srgbClr>
                  </a:outerShdw>
                </a:effectLst>
              </a:rPr>
              <a:t> sotto pressione temporale, equilibrio, destrezza fine (fanciulle) </a:t>
            </a:r>
          </a:p>
          <a:p>
            <a:pPr marL="0" indent="0">
              <a:buNone/>
            </a:pPr>
            <a:r>
              <a:rPr lang="it-IT" sz="2800" dirty="0">
                <a:effectLst>
                  <a:outerShdw blurRad="38100" dist="38100" dir="2700000" algn="tl">
                    <a:srgbClr val="000000">
                      <a:alpha val="43137"/>
                    </a:srgbClr>
                  </a:outerShdw>
                </a:effectLst>
              </a:rPr>
              <a:t>Queste sono le capacità da addestrare principalmente nella prima età scolare   </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3961546707"/>
      </p:ext>
    </p:extLst>
  </p:cSld>
  <p:clrMapOvr>
    <a:masterClrMapping/>
  </p:clrMapOvr>
  <p:transition>
    <p:push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73</a:t>
            </a:fld>
            <a:endParaRPr lang="it-IT"/>
          </a:p>
        </p:txBody>
      </p:sp>
      <p:sp>
        <p:nvSpPr>
          <p:cNvPr id="4099" name="Rectangle 2"/>
          <p:cNvSpPr>
            <a:spLocks noGrp="1" noChangeArrowheads="1"/>
          </p:cNvSpPr>
          <p:nvPr>
            <p:ph type="title"/>
          </p:nvPr>
        </p:nvSpPr>
        <p:spPr>
          <a:xfrm>
            <a:off x="1043608" y="-19775"/>
            <a:ext cx="8100392" cy="714356"/>
          </a:xfrm>
        </p:spPr>
        <p:txBody>
          <a:bodyPr/>
          <a:lstStyle/>
          <a:p>
            <a:pPr eaLnBrk="1" hangingPunct="1"/>
            <a:r>
              <a:rPr lang="it-IT" sz="3200" b="1" dirty="0">
                <a:solidFill>
                  <a:srgbClr val="C00000"/>
                </a:solidFill>
              </a:rPr>
              <a:t>Addestramento CC nella seconda età scolare</a:t>
            </a:r>
          </a:p>
        </p:txBody>
      </p:sp>
      <p:sp>
        <p:nvSpPr>
          <p:cNvPr id="4100" name="Rectangle 3"/>
          <p:cNvSpPr>
            <a:spLocks noGrp="1" noChangeArrowheads="1"/>
          </p:cNvSpPr>
          <p:nvPr>
            <p:ph type="body" idx="1"/>
          </p:nvPr>
        </p:nvSpPr>
        <p:spPr>
          <a:xfrm>
            <a:off x="-20637" y="704503"/>
            <a:ext cx="9144000" cy="5500726"/>
          </a:xfrm>
        </p:spPr>
        <p:txBody>
          <a:bodyPr/>
          <a:lstStyle/>
          <a:p>
            <a:pPr marL="0" indent="0">
              <a:buNone/>
            </a:pPr>
            <a:r>
              <a:rPr lang="it-IT" sz="2800" dirty="0">
                <a:effectLst>
                  <a:outerShdw blurRad="38100" dist="38100" dir="2700000" algn="tl">
                    <a:srgbClr val="000000">
                      <a:alpha val="43137"/>
                    </a:srgbClr>
                  </a:outerShdw>
                </a:effectLst>
              </a:rPr>
              <a:t>Si è conclusa la maturazione motoria celebrale.</a:t>
            </a:r>
          </a:p>
          <a:p>
            <a:pPr marL="0" indent="0">
              <a:buNone/>
            </a:pPr>
            <a:r>
              <a:rPr lang="it-IT" sz="2800" dirty="0">
                <a:effectLst>
                  <a:outerShdw blurRad="38100" dist="38100" dir="2700000" algn="tl">
                    <a:srgbClr val="000000">
                      <a:alpha val="43137"/>
                    </a:srgbClr>
                  </a:outerShdw>
                </a:effectLst>
              </a:rPr>
              <a:t>Il bambino è in grado di </a:t>
            </a:r>
            <a:r>
              <a:rPr lang="it-IT" sz="2800" dirty="0" err="1">
                <a:effectLst>
                  <a:outerShdw blurRad="38100" dist="38100" dir="2700000" algn="tl">
                    <a:srgbClr val="000000">
                      <a:alpha val="43137"/>
                    </a:srgbClr>
                  </a:outerShdw>
                </a:effectLst>
              </a:rPr>
              <a:t>appredere</a:t>
            </a:r>
            <a:r>
              <a:rPr lang="it-IT" sz="2800" dirty="0">
                <a:effectLst>
                  <a:outerShdw blurRad="38100" dist="38100" dir="2700000" algn="tl">
                    <a:srgbClr val="000000">
                      <a:alpha val="43137"/>
                    </a:srgbClr>
                  </a:outerShdw>
                </a:effectLst>
              </a:rPr>
              <a:t> nuove abilità motorie con straordinaria rapidità</a:t>
            </a:r>
          </a:p>
          <a:p>
            <a:pPr marL="0" indent="0">
              <a:buNone/>
            </a:pPr>
            <a:r>
              <a:rPr lang="it-IT" sz="2800" dirty="0">
                <a:effectLst>
                  <a:outerShdw blurRad="38100" dist="38100" dir="2700000" algn="tl">
                    <a:srgbClr val="000000">
                      <a:alpha val="43137"/>
                    </a:srgbClr>
                  </a:outerShdw>
                </a:effectLst>
              </a:rPr>
              <a:t>Grande senso della differenziazione muscolare, reazione, ritmo, equilibrio</a:t>
            </a:r>
          </a:p>
          <a:p>
            <a:pPr marL="0" indent="0">
              <a:buNone/>
            </a:pPr>
            <a:r>
              <a:rPr lang="it-IT" sz="2800" dirty="0">
                <a:effectLst>
                  <a:outerShdw blurRad="38100" dist="38100" dir="2700000" algn="tl">
                    <a:srgbClr val="000000">
                      <a:alpha val="43137"/>
                    </a:srgbClr>
                  </a:outerShdw>
                </a:effectLst>
              </a:rPr>
              <a:t>La multilateralità riflette il metodo ideale per lo sviluppo degli aspetti coordinativi, un ruolo particolare in questo tipo di apprendimento è quello svolto dai neuroni a specchio ossia la riproduzione nella corteccia motoria i processi motori che sono stati visti.</a:t>
            </a:r>
          </a:p>
          <a:p>
            <a:pPr marL="0" indent="0">
              <a:buNone/>
            </a:pPr>
            <a:r>
              <a:rPr lang="it-IT" sz="2800" dirty="0">
                <a:effectLst>
                  <a:outerShdw blurRad="38100" dist="38100" dir="2700000" algn="tl">
                    <a:srgbClr val="000000">
                      <a:alpha val="43137"/>
                    </a:srgbClr>
                  </a:outerShdw>
                </a:effectLst>
              </a:rPr>
              <a:t>Ciò dimostra che straordinaria importanza abbiano per uno viluppo coordinativo modelli appropriati di movimento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856336146"/>
      </p:ext>
    </p:extLst>
  </p:cSld>
  <p:clrMapOvr>
    <a:masterClrMapping/>
  </p:clrMapOvr>
  <p:transition>
    <p:push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74</a:t>
            </a:fld>
            <a:endParaRPr lang="it-IT"/>
          </a:p>
        </p:txBody>
      </p:sp>
      <p:sp>
        <p:nvSpPr>
          <p:cNvPr id="4099" name="Rectangle 2"/>
          <p:cNvSpPr>
            <a:spLocks noGrp="1" noChangeArrowheads="1"/>
          </p:cNvSpPr>
          <p:nvPr>
            <p:ph type="title"/>
          </p:nvPr>
        </p:nvSpPr>
        <p:spPr>
          <a:xfrm>
            <a:off x="1043608" y="-19775"/>
            <a:ext cx="8100392" cy="714356"/>
          </a:xfrm>
        </p:spPr>
        <p:txBody>
          <a:bodyPr/>
          <a:lstStyle/>
          <a:p>
            <a:pPr eaLnBrk="1" hangingPunct="1"/>
            <a:r>
              <a:rPr lang="it-IT" sz="3200" b="1" dirty="0">
                <a:solidFill>
                  <a:srgbClr val="C00000"/>
                </a:solidFill>
              </a:rPr>
              <a:t>Addestramento CC nella seconda età scolare</a:t>
            </a:r>
          </a:p>
        </p:txBody>
      </p:sp>
      <p:sp>
        <p:nvSpPr>
          <p:cNvPr id="4100" name="Rectangle 3"/>
          <p:cNvSpPr>
            <a:spLocks noGrp="1" noChangeArrowheads="1"/>
          </p:cNvSpPr>
          <p:nvPr>
            <p:ph type="body" idx="1"/>
          </p:nvPr>
        </p:nvSpPr>
        <p:spPr>
          <a:xfrm>
            <a:off x="-20637" y="704503"/>
            <a:ext cx="9144000" cy="3084537"/>
          </a:xfrm>
        </p:spPr>
        <p:txBody>
          <a:bodyPr/>
          <a:lstStyle/>
          <a:p>
            <a:pPr marL="0" indent="0">
              <a:buNone/>
            </a:pPr>
            <a:r>
              <a:rPr lang="it-IT" sz="2800" dirty="0">
                <a:effectLst>
                  <a:outerShdw blurRad="38100" dist="38100" dir="2700000" algn="tl">
                    <a:srgbClr val="000000">
                      <a:alpha val="43137"/>
                    </a:srgbClr>
                  </a:outerShdw>
                </a:effectLst>
              </a:rPr>
              <a:t>Le conseguente per l’addestramento delle capacità coordinative sono:</a:t>
            </a:r>
          </a:p>
          <a:p>
            <a:pPr>
              <a:buFont typeface="Arial" panose="020B0604020202020204" pitchFamily="34" charset="0"/>
              <a:buChar char="•"/>
            </a:pPr>
            <a:r>
              <a:rPr lang="it-IT" sz="2800" dirty="0">
                <a:effectLst>
                  <a:outerShdw blurRad="38100" dist="38100" dir="2700000" algn="tl">
                    <a:srgbClr val="000000">
                      <a:alpha val="43137"/>
                    </a:srgbClr>
                  </a:outerShdw>
                </a:effectLst>
              </a:rPr>
              <a:t>Multilateralità per ampliare il patrimonio dei movimenti</a:t>
            </a:r>
          </a:p>
          <a:p>
            <a:pPr>
              <a:buFont typeface="Arial" panose="020B0604020202020204" pitchFamily="34" charset="0"/>
              <a:buChar char="•"/>
            </a:pPr>
            <a:r>
              <a:rPr lang="it-IT" sz="2800" dirty="0">
                <a:effectLst>
                  <a:outerShdw blurRad="38100" dist="38100" dir="2700000" algn="tl">
                    <a:srgbClr val="000000">
                      <a:alpha val="43137"/>
                    </a:srgbClr>
                  </a:outerShdw>
                </a:effectLst>
              </a:rPr>
              <a:t>Maggiore apprendimento delle tecniche sportive di base</a:t>
            </a:r>
          </a:p>
          <a:p>
            <a:pPr>
              <a:buFont typeface="Arial" panose="020B0604020202020204" pitchFamily="34" charset="0"/>
              <a:buChar char="•"/>
            </a:pPr>
            <a:r>
              <a:rPr lang="it-IT" sz="2800" dirty="0">
                <a:effectLst>
                  <a:outerShdw blurRad="38100" dist="38100" dir="2700000" algn="tl">
                    <a:srgbClr val="000000">
                      <a:alpha val="43137"/>
                    </a:srgbClr>
                  </a:outerShdw>
                </a:effectLst>
              </a:rPr>
              <a:t>Un impostazione variabile delle richieste di esercitazione</a:t>
            </a:r>
          </a:p>
          <a:p>
            <a:pPr>
              <a:buFont typeface="Arial" panose="020B0604020202020204" pitchFamily="34" charset="0"/>
              <a:buChar char="•"/>
            </a:pPr>
            <a:r>
              <a:rPr lang="it-IT" sz="2800" dirty="0">
                <a:effectLst>
                  <a:outerShdw blurRad="38100" dist="38100" dir="2700000" algn="tl">
                    <a:srgbClr val="000000">
                      <a:alpha val="43137"/>
                    </a:srgbClr>
                  </a:outerShdw>
                </a:effectLst>
              </a:rPr>
              <a:t>Un sufficiente approfondimento dell’apprendimento</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7" name="Picture 15" descr="C:\Users\Asus\Desktop\Piramide dell'apprendimento.jpg">
            <a:extLst>
              <a:ext uri="{FF2B5EF4-FFF2-40B4-BE49-F238E27FC236}">
                <a16:creationId xmlns:a16="http://schemas.microsoft.com/office/drawing/2014/main" id="{B60081E6-D399-4403-8923-88AF4A96C586}"/>
              </a:ext>
            </a:extLst>
          </p:cNvPr>
          <p:cNvPicPr>
            <a:picLocks noChangeAspect="1" noChangeArrowheads="1"/>
          </p:cNvPicPr>
          <p:nvPr/>
        </p:nvPicPr>
        <p:blipFill>
          <a:blip r:embed="rId5"/>
          <a:srcRect/>
          <a:stretch>
            <a:fillRect/>
          </a:stretch>
        </p:blipFill>
        <p:spPr bwMode="auto">
          <a:xfrm>
            <a:off x="2843808" y="3707878"/>
            <a:ext cx="4200221" cy="3084537"/>
          </a:xfrm>
          <a:prstGeom prst="rect">
            <a:avLst/>
          </a:prstGeom>
          <a:noFill/>
        </p:spPr>
      </p:pic>
    </p:spTree>
    <p:extLst>
      <p:ext uri="{BB962C8B-B14F-4D97-AF65-F5344CB8AC3E}">
        <p14:creationId xmlns:p14="http://schemas.microsoft.com/office/powerpoint/2010/main" val="2250360635"/>
      </p:ext>
    </p:extLst>
  </p:cSld>
  <p:clrMapOvr>
    <a:masterClrMapping/>
  </p:clrMapOvr>
  <p:transition>
    <p:push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75</a:t>
            </a:fld>
            <a:endParaRPr lang="it-IT"/>
          </a:p>
        </p:txBody>
      </p:sp>
      <p:sp>
        <p:nvSpPr>
          <p:cNvPr id="4099" name="Rectangle 2"/>
          <p:cNvSpPr>
            <a:spLocks noGrp="1" noChangeArrowheads="1"/>
          </p:cNvSpPr>
          <p:nvPr>
            <p:ph type="title"/>
          </p:nvPr>
        </p:nvSpPr>
        <p:spPr>
          <a:xfrm>
            <a:off x="1043608" y="-19775"/>
            <a:ext cx="8100392" cy="714356"/>
          </a:xfrm>
        </p:spPr>
        <p:txBody>
          <a:bodyPr/>
          <a:lstStyle/>
          <a:p>
            <a:pPr eaLnBrk="1" hangingPunct="1"/>
            <a:r>
              <a:rPr lang="it-IT" sz="3200" b="1" dirty="0">
                <a:solidFill>
                  <a:srgbClr val="C00000"/>
                </a:solidFill>
              </a:rPr>
              <a:t>  Addestramento CC nella prima fase puberale</a:t>
            </a:r>
          </a:p>
        </p:txBody>
      </p:sp>
      <p:sp>
        <p:nvSpPr>
          <p:cNvPr id="4100" name="Rectangle 3"/>
          <p:cNvSpPr>
            <a:spLocks noGrp="1" noChangeArrowheads="1"/>
          </p:cNvSpPr>
          <p:nvPr>
            <p:ph type="body" idx="1"/>
          </p:nvPr>
        </p:nvSpPr>
        <p:spPr>
          <a:xfrm>
            <a:off x="-20637" y="716825"/>
            <a:ext cx="9144000" cy="5500726"/>
          </a:xfrm>
        </p:spPr>
        <p:txBody>
          <a:bodyPr/>
          <a:lstStyle/>
          <a:p>
            <a:pPr marL="0" indent="0">
              <a:buNone/>
            </a:pPr>
            <a:r>
              <a:rPr lang="it-IT" sz="2800" dirty="0">
                <a:effectLst>
                  <a:outerShdw blurRad="38100" dist="38100" dir="2700000" algn="tl">
                    <a:srgbClr val="000000">
                      <a:alpha val="43137"/>
                    </a:srgbClr>
                  </a:outerShdw>
                </a:effectLst>
              </a:rPr>
              <a:t>L’addestramento delle capacità coordinative può subire un peggioramento per via del cambiamento dello schema corporeo. Ciò non avviene ai ragazzi che persistono nell’allenamento ed anzi il doversi riadattare comporta un miglioramento della capacità di apprendimento grazie ad un ulteriore sviluppo delle ’’esperienze motorie’’ </a:t>
            </a:r>
          </a:p>
          <a:p>
            <a:pPr marL="0" indent="0">
              <a:buNone/>
            </a:pPr>
            <a:endParaRPr lang="it-IT" sz="2800" dirty="0">
              <a:effectLst>
                <a:outerShdw blurRad="38100" dist="38100" dir="2700000" algn="tl">
                  <a:srgbClr val="000000">
                    <a:alpha val="43137"/>
                  </a:srgbClr>
                </a:outerShdw>
              </a:effectLst>
            </a:endParaRP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076" name="Picture 4" descr="Risultato immagini per alto e basso">
            <a:extLst>
              <a:ext uri="{FF2B5EF4-FFF2-40B4-BE49-F238E27FC236}">
                <a16:creationId xmlns:a16="http://schemas.microsoft.com/office/drawing/2014/main" id="{6EA6D5BD-0763-4A51-9D56-34FEEB0B4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3563" y="3281502"/>
            <a:ext cx="3155861" cy="278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143126"/>
      </p:ext>
    </p:extLst>
  </p:cSld>
  <p:clrMapOvr>
    <a:masterClrMapping/>
  </p:clrMapOvr>
  <p:transition>
    <p:push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76</a:t>
            </a:fld>
            <a:endParaRPr lang="it-IT"/>
          </a:p>
        </p:txBody>
      </p:sp>
      <p:sp>
        <p:nvSpPr>
          <p:cNvPr id="4099" name="Rectangle 2"/>
          <p:cNvSpPr>
            <a:spLocks noGrp="1" noChangeArrowheads="1"/>
          </p:cNvSpPr>
          <p:nvPr>
            <p:ph type="title"/>
          </p:nvPr>
        </p:nvSpPr>
        <p:spPr>
          <a:xfrm>
            <a:off x="1043608" y="-19775"/>
            <a:ext cx="8100392" cy="714356"/>
          </a:xfrm>
        </p:spPr>
        <p:txBody>
          <a:bodyPr/>
          <a:lstStyle/>
          <a:p>
            <a:pPr eaLnBrk="1" hangingPunct="1"/>
            <a:r>
              <a:rPr lang="it-IT" sz="3200" b="1" dirty="0">
                <a:solidFill>
                  <a:srgbClr val="C00000"/>
                </a:solidFill>
              </a:rPr>
              <a:t>  Addestramento CC nell’ adolescenza</a:t>
            </a:r>
          </a:p>
        </p:txBody>
      </p:sp>
      <p:sp>
        <p:nvSpPr>
          <p:cNvPr id="4100" name="Rectangle 3"/>
          <p:cNvSpPr>
            <a:spLocks noGrp="1" noChangeArrowheads="1"/>
          </p:cNvSpPr>
          <p:nvPr>
            <p:ph type="body" idx="1"/>
          </p:nvPr>
        </p:nvSpPr>
        <p:spPr>
          <a:xfrm>
            <a:off x="-20638" y="716825"/>
            <a:ext cx="9164637" cy="3144223"/>
          </a:xfrm>
        </p:spPr>
        <p:txBody>
          <a:bodyPr/>
          <a:lstStyle/>
          <a:p>
            <a:pPr marL="0" indent="0">
              <a:buNone/>
            </a:pPr>
            <a:r>
              <a:rPr lang="it-IT" sz="2800" dirty="0">
                <a:effectLst>
                  <a:outerShdw blurRad="38100" dist="38100" dir="2700000" algn="tl">
                    <a:srgbClr val="000000">
                      <a:alpha val="43137"/>
                    </a:srgbClr>
                  </a:outerShdw>
                </a:effectLst>
              </a:rPr>
              <a:t>Generale stabilizzazione delle capacità di esecuzione dei movimenti, miglioramento delle capacità di controllo, adattamento, trasformazione e combinazione dei movimenti.</a:t>
            </a:r>
          </a:p>
          <a:p>
            <a:pPr marL="0" indent="0">
              <a:buNone/>
            </a:pPr>
            <a:r>
              <a:rPr lang="it-IT" sz="2800" dirty="0">
                <a:effectLst>
                  <a:outerShdw blurRad="38100" dist="38100" dir="2700000" algn="tl">
                    <a:srgbClr val="000000">
                      <a:alpha val="43137"/>
                    </a:srgbClr>
                  </a:outerShdw>
                </a:effectLst>
              </a:rPr>
              <a:t>L’adolescenza rappresenta un periodo di elevata capacità di apprendimento motorio (+maschi –le femmine) che permette un addestramento illimitato delle capacità coordinative in tutti gli sport  </a:t>
            </a:r>
          </a:p>
          <a:p>
            <a:pPr marL="0" indent="0">
              <a:buNone/>
            </a:pPr>
            <a:endParaRPr lang="it-IT" sz="2800" dirty="0">
              <a:effectLst>
                <a:outerShdw blurRad="38100" dist="38100" dir="2700000" algn="tl">
                  <a:srgbClr val="000000">
                    <a:alpha val="43137"/>
                  </a:srgbClr>
                </a:outerShdw>
              </a:effectLst>
            </a:endParaRP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persona, uomo, interni, cucina&#10;&#10;Descrizione generata automaticamente">
            <a:extLst>
              <a:ext uri="{FF2B5EF4-FFF2-40B4-BE49-F238E27FC236}">
                <a16:creationId xmlns:a16="http://schemas.microsoft.com/office/drawing/2014/main" id="{6728DCC1-36A0-454E-8D9E-0BC1B0D1D1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3518818"/>
            <a:ext cx="4762500" cy="3190875"/>
          </a:xfrm>
          <a:prstGeom prst="rect">
            <a:avLst/>
          </a:prstGeom>
        </p:spPr>
      </p:pic>
    </p:spTree>
    <p:extLst>
      <p:ext uri="{BB962C8B-B14F-4D97-AF65-F5344CB8AC3E}">
        <p14:creationId xmlns:p14="http://schemas.microsoft.com/office/powerpoint/2010/main" val="953500646"/>
      </p:ext>
    </p:extLst>
  </p:cSld>
  <p:clrMapOvr>
    <a:masterClrMapping/>
  </p:clrMapOvr>
  <p:transition>
    <p:push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77</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err="1">
                <a:solidFill>
                  <a:srgbClr val="C00000"/>
                </a:solidFill>
              </a:rPr>
              <a:t>Bibiografia</a:t>
            </a:r>
            <a:endParaRPr lang="it-IT" b="1" dirty="0">
              <a:solidFill>
                <a:srgbClr val="C00000"/>
              </a:solidFill>
            </a:endParaRPr>
          </a:p>
        </p:txBody>
      </p:sp>
      <p:sp>
        <p:nvSpPr>
          <p:cNvPr id="4100" name="Rectangle 3"/>
          <p:cNvSpPr>
            <a:spLocks noGrp="1" noChangeArrowheads="1"/>
          </p:cNvSpPr>
          <p:nvPr>
            <p:ph type="body" idx="1"/>
          </p:nvPr>
        </p:nvSpPr>
        <p:spPr>
          <a:xfrm>
            <a:off x="0" y="1000107"/>
            <a:ext cx="9144000" cy="5367355"/>
          </a:xfrm>
        </p:spPr>
        <p:txBody>
          <a:bodyPr/>
          <a:lstStyle/>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000" dirty="0"/>
              <a:t>Reinhard, von </a:t>
            </a:r>
            <a:r>
              <a:rPr lang="it-IT" sz="2000" dirty="0" err="1"/>
              <a:t>Tiedemann</a:t>
            </a:r>
            <a:r>
              <a:rPr lang="it-IT" sz="2000" dirty="0"/>
              <a:t> 1999,90-91</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000" dirty="0"/>
              <a:t>American College of sport medicine,1998, 975 e segg.</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000" dirty="0"/>
              <a:t>Cfr. </a:t>
            </a:r>
            <a:r>
              <a:rPr lang="it-IT" sz="2000" dirty="0" err="1"/>
              <a:t>Chagas</a:t>
            </a:r>
            <a:r>
              <a:rPr lang="it-IT" sz="2000" dirty="0"/>
              <a:t>, </a:t>
            </a:r>
            <a:r>
              <a:rPr lang="it-IT" sz="2000" dirty="0" err="1"/>
              <a:t>Schmidtbleicher</a:t>
            </a:r>
            <a:r>
              <a:rPr lang="it-IT" sz="2000" dirty="0"/>
              <a:t> 2004, 31-32</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000" dirty="0" err="1"/>
              <a:t>Cfr</a:t>
            </a:r>
            <a:r>
              <a:rPr lang="it-IT" sz="2000" dirty="0"/>
              <a:t> anche </a:t>
            </a:r>
            <a:r>
              <a:rPr lang="it-IT" sz="2000" dirty="0" err="1"/>
              <a:t>solveborn</a:t>
            </a:r>
            <a:r>
              <a:rPr lang="it-IT" sz="2000" dirty="0"/>
              <a:t> 1983, 112-113; </a:t>
            </a:r>
            <a:r>
              <a:rPr lang="it-IT" sz="2000" dirty="0" err="1"/>
              <a:t>Wiemann</a:t>
            </a:r>
            <a:r>
              <a:rPr lang="it-IT" sz="2000" dirty="0"/>
              <a:t> 1991, 298 e segg.; </a:t>
            </a:r>
            <a:r>
              <a:rPr lang="it-IT" sz="2000" dirty="0" err="1"/>
              <a:t>Wydra</a:t>
            </a:r>
            <a:r>
              <a:rPr lang="it-IT" sz="2000" dirty="0"/>
              <a:t> 1993,104)</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000" dirty="0"/>
              <a:t>Cfr. </a:t>
            </a:r>
            <a:r>
              <a:rPr lang="it-IT" sz="2000" dirty="0" err="1"/>
              <a:t>Lusendeberg</a:t>
            </a:r>
            <a:r>
              <a:rPr lang="it-IT" sz="2000" dirty="0"/>
              <a:t>, </a:t>
            </a:r>
            <a:r>
              <a:rPr lang="it-IT" sz="2000" dirty="0" err="1"/>
              <a:t>nordeman</a:t>
            </a:r>
            <a:r>
              <a:rPr lang="it-IT" sz="2000" dirty="0"/>
              <a:t>, </a:t>
            </a:r>
            <a:r>
              <a:rPr lang="it-IT" sz="2000" dirty="0" err="1"/>
              <a:t>Ottoson</a:t>
            </a:r>
            <a:r>
              <a:rPr lang="it-IT" sz="2000" dirty="0"/>
              <a:t> 1984, 5;Issurin, Liebermann, </a:t>
            </a:r>
            <a:r>
              <a:rPr lang="it-IT" sz="2000" dirty="0" err="1"/>
              <a:t>Tenenbaum</a:t>
            </a:r>
            <a:r>
              <a:rPr lang="it-IT" sz="2000" dirty="0"/>
              <a:t> 1994, 561; Sand, </a:t>
            </a:r>
            <a:r>
              <a:rPr lang="it-IT" sz="2000" dirty="0" err="1"/>
              <a:t>McNeal</a:t>
            </a:r>
            <a:r>
              <a:rPr lang="it-IT" sz="2000" dirty="0"/>
              <a:t>, Stone et al. 2006,724</a:t>
            </a:r>
          </a:p>
          <a:p>
            <a:pPr>
              <a:buFont typeface="Arial" pitchFamily="34" charset="0"/>
              <a:buChar char="•"/>
            </a:pPr>
            <a:r>
              <a:rPr lang="it-IT" sz="2000" dirty="0" err="1"/>
              <a:t>Issurin</a:t>
            </a:r>
            <a:r>
              <a:rPr lang="it-IT" sz="2000" dirty="0"/>
              <a:t> V.,</a:t>
            </a:r>
            <a:r>
              <a:rPr lang="en-US" sz="2000" dirty="0"/>
              <a:t>New Horizons for the Methodology and </a:t>
            </a:r>
            <a:r>
              <a:rPr lang="it-IT" sz="2000" dirty="0" err="1"/>
              <a:t>Physiology</a:t>
            </a:r>
            <a:r>
              <a:rPr lang="it-IT" sz="2000" dirty="0"/>
              <a:t> of Training </a:t>
            </a:r>
            <a:r>
              <a:rPr lang="it-IT" sz="2000" dirty="0" err="1"/>
              <a:t>Periodization</a:t>
            </a:r>
            <a:r>
              <a:rPr lang="it-IT" sz="2000" dirty="0"/>
              <a:t>. Sports </a:t>
            </a:r>
            <a:r>
              <a:rPr lang="it-IT" sz="2000" dirty="0" err="1"/>
              <a:t>Med</a:t>
            </a:r>
            <a:r>
              <a:rPr lang="it-IT" sz="2000" dirty="0"/>
              <a:t> 2010, 40, 189-206.</a:t>
            </a:r>
          </a:p>
          <a:p>
            <a:pPr>
              <a:buFont typeface="Arial" pitchFamily="34" charset="0"/>
              <a:buChar char="•"/>
            </a:pPr>
            <a:r>
              <a:rPr lang="it-IT" sz="2000" dirty="0"/>
              <a:t>Jurgen </a:t>
            </a:r>
            <a:r>
              <a:rPr lang="it-IT" sz="2000" dirty="0" err="1"/>
              <a:t>Weineck:L’allenamento</a:t>
            </a:r>
            <a:r>
              <a:rPr lang="it-IT" sz="2000" dirty="0"/>
              <a:t> ottimale, quindicesima edizione, seconda edizione italiana, </a:t>
            </a:r>
            <a:r>
              <a:rPr lang="it-IT" sz="2000" dirty="0" err="1"/>
              <a:t>Belingen</a:t>
            </a:r>
            <a:r>
              <a:rPr lang="it-IT" sz="2000" dirty="0"/>
              <a:t> Germany 2007, Torgiano 2009,</a:t>
            </a:r>
          </a:p>
          <a:p>
            <a:pPr>
              <a:buFont typeface="Arial" pitchFamily="34" charset="0"/>
              <a:buChar char="•"/>
            </a:pPr>
            <a:endParaRPr lang="it-IT" sz="1600" dirty="0"/>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endParaRPr lang="it-IT" sz="16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460472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a:xfrm>
            <a:off x="0" y="0"/>
            <a:ext cx="9144000" cy="714375"/>
          </a:xfrm>
        </p:spPr>
        <p:txBody>
          <a:bodyPr/>
          <a:lstStyle/>
          <a:p>
            <a:r>
              <a:rPr lang="it-IT" b="1" dirty="0">
                <a:solidFill>
                  <a:srgbClr val="C00000"/>
                </a:solidFill>
              </a:rPr>
              <a:t>Fine</a:t>
            </a:r>
          </a:p>
        </p:txBody>
      </p:sp>
      <p:sp>
        <p:nvSpPr>
          <p:cNvPr id="47107" name="Segnaposto contenuto 2"/>
          <p:cNvSpPr>
            <a:spLocks noGrp="1"/>
          </p:cNvSpPr>
          <p:nvPr>
            <p:ph idx="1"/>
          </p:nvPr>
        </p:nvSpPr>
        <p:spPr>
          <a:xfrm>
            <a:off x="656029" y="803275"/>
            <a:ext cx="7772400" cy="4114800"/>
          </a:xfrm>
        </p:spPr>
        <p:txBody>
          <a:bodyPr/>
          <a:lstStyle/>
          <a:p>
            <a:pPr lvl="2" algn="ctr">
              <a:buFontTx/>
              <a:buNone/>
            </a:pPr>
            <a:r>
              <a:rPr lang="it-IT" sz="4000" dirty="0"/>
              <a:t>Grazie a tutti per l’attenzione</a:t>
            </a:r>
          </a:p>
          <a:p>
            <a:endParaRPr lang="it-IT" dirty="0"/>
          </a:p>
        </p:txBody>
      </p:sp>
      <p:sp>
        <p:nvSpPr>
          <p:cNvPr id="4" name="Segnaposto piè di pagina 3"/>
          <p:cNvSpPr>
            <a:spLocks noGrp="1"/>
          </p:cNvSpPr>
          <p:nvPr>
            <p:ph type="ftr" sz="quarter" idx="11"/>
          </p:nvPr>
        </p:nvSpPr>
        <p:spPr/>
        <p:txBody>
          <a:bodyPr/>
          <a:lstStyle/>
          <a:p>
            <a:pPr>
              <a:defRPr/>
            </a:pPr>
            <a:r>
              <a:rPr lang="it-IT"/>
              <a:t>www.liguria.coni.it</a:t>
            </a:r>
          </a:p>
        </p:txBody>
      </p:sp>
      <p:sp>
        <p:nvSpPr>
          <p:cNvPr id="47109" name="Segnaposto numero diapositiva 4"/>
          <p:cNvSpPr>
            <a:spLocks noGrp="1"/>
          </p:cNvSpPr>
          <p:nvPr>
            <p:ph type="sldNum" sz="quarter" idx="12"/>
          </p:nvPr>
        </p:nvSpPr>
        <p:spPr>
          <a:noFill/>
        </p:spPr>
        <p:txBody>
          <a:bodyPr/>
          <a:lstStyle/>
          <a:p>
            <a:fld id="{E4B1C2E0-D764-44E0-8C25-2500D561C64A}" type="slidenum">
              <a:rPr lang="it-IT" smtClean="0"/>
              <a:pPr/>
              <a:t>78</a:t>
            </a:fld>
            <a:endParaRPr lang="it-IT"/>
          </a:p>
        </p:txBody>
      </p:sp>
      <p:pic>
        <p:nvPicPr>
          <p:cNvPr id="47110" name="Immagine 5"/>
          <p:cNvPicPr>
            <a:picLocks noChangeAspect="1"/>
          </p:cNvPicPr>
          <p:nvPr/>
        </p:nvPicPr>
        <p:blipFill>
          <a:blip r:embed="rId2"/>
          <a:srcRect/>
          <a:stretch>
            <a:fillRect/>
          </a:stretch>
        </p:blipFill>
        <p:spPr bwMode="auto">
          <a:xfrm>
            <a:off x="0" y="0"/>
            <a:ext cx="1371600" cy="803275"/>
          </a:xfrm>
          <a:prstGeom prst="rect">
            <a:avLst/>
          </a:prstGeom>
          <a:noFill/>
          <a:ln w="9525">
            <a:noFill/>
            <a:miter lim="800000"/>
            <a:headEnd/>
            <a:tailEnd/>
          </a:ln>
        </p:spPr>
      </p:pic>
      <p:pic>
        <p:nvPicPr>
          <p:cNvPr id="79874" name="Picture 2" descr="Risultati immagini per multidisciplinare sport"/>
          <p:cNvPicPr>
            <a:picLocks noChangeAspect="1" noChangeArrowheads="1"/>
          </p:cNvPicPr>
          <p:nvPr/>
        </p:nvPicPr>
        <p:blipFill>
          <a:blip r:embed="rId3"/>
          <a:srcRect/>
          <a:stretch>
            <a:fillRect/>
          </a:stretch>
        </p:blipFill>
        <p:spPr bwMode="auto">
          <a:xfrm>
            <a:off x="1500166" y="1633020"/>
            <a:ext cx="6663224" cy="38057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D752029B-33BA-46C9-82B8-9D69DB0839CF}" type="slidenum">
              <a:rPr lang="it-IT" smtClean="0"/>
              <a:pPr/>
              <a:t>8</a:t>
            </a:fld>
            <a:endParaRPr lang="it-IT"/>
          </a:p>
        </p:txBody>
      </p:sp>
      <p:sp>
        <p:nvSpPr>
          <p:cNvPr id="4099" name="Rectangle 2"/>
          <p:cNvSpPr>
            <a:spLocks noGrp="1" noChangeArrowheads="1"/>
          </p:cNvSpPr>
          <p:nvPr>
            <p:ph type="title"/>
          </p:nvPr>
        </p:nvSpPr>
        <p:spPr>
          <a:xfrm>
            <a:off x="1428728" y="0"/>
            <a:ext cx="7715272" cy="711200"/>
          </a:xfrm>
        </p:spPr>
        <p:txBody>
          <a:bodyPr/>
          <a:lstStyle/>
          <a:p>
            <a:pPr eaLnBrk="1" hangingPunct="1"/>
            <a:r>
              <a:rPr lang="it-IT" b="1" dirty="0">
                <a:solidFill>
                  <a:srgbClr val="C00000"/>
                </a:solidFill>
              </a:rPr>
              <a:t>Abilità motorie</a:t>
            </a:r>
          </a:p>
        </p:txBody>
      </p:sp>
      <p:sp>
        <p:nvSpPr>
          <p:cNvPr id="4100" name="Rectangle 3"/>
          <p:cNvSpPr>
            <a:spLocks noGrp="1" noChangeArrowheads="1"/>
          </p:cNvSpPr>
          <p:nvPr>
            <p:ph type="body" idx="1"/>
          </p:nvPr>
        </p:nvSpPr>
        <p:spPr>
          <a:xfrm>
            <a:off x="500034" y="1000108"/>
            <a:ext cx="8429684" cy="5143536"/>
          </a:xfrm>
        </p:spPr>
        <p:txBody>
          <a:bodyPr/>
          <a:lstStyle/>
          <a:p>
            <a:pPr eaLnBrk="1" hangingPunct="1">
              <a:spcBef>
                <a:spcPts val="100"/>
              </a:spcBef>
              <a:spcAft>
                <a:spcPts val="500"/>
              </a:spcAft>
              <a:buNone/>
              <a:tabLst>
                <a:tab pos="2962275" algn="l"/>
                <a:tab pos="3143250" algn="l"/>
                <a:tab pos="3228975" algn="l"/>
                <a:tab pos="3590925" algn="l"/>
                <a:tab pos="3676650" algn="l"/>
                <a:tab pos="3943350" algn="l"/>
              </a:tabLst>
            </a:pPr>
            <a:r>
              <a:rPr lang="it-IT" sz="2800" dirty="0" err="1"/>
              <a:t>Mechling</a:t>
            </a:r>
            <a:r>
              <a:rPr lang="it-IT" sz="2800" dirty="0"/>
              <a:t> (1987) definisce l’abilità come un elemento dell’attività umana cosciente, eseguito in gran parte in modo automatico, che si sviluppa ampiamente attraverso l’esercizio.</a:t>
            </a:r>
          </a:p>
          <a:p>
            <a:pPr eaLnBrk="1" hangingPunct="1">
              <a:spcBef>
                <a:spcPts val="100"/>
              </a:spcBef>
              <a:spcAft>
                <a:spcPts val="500"/>
              </a:spcAft>
              <a:buNone/>
              <a:tabLst>
                <a:tab pos="2962275" algn="l"/>
                <a:tab pos="3143250" algn="l"/>
                <a:tab pos="3228975" algn="l"/>
                <a:tab pos="3590925" algn="l"/>
                <a:tab pos="3676650" algn="l"/>
                <a:tab pos="3943350" algn="l"/>
              </a:tabLst>
            </a:pPr>
            <a:r>
              <a:rPr lang="it-IT" sz="2800" dirty="0" err="1"/>
              <a:t>Meinel</a:t>
            </a:r>
            <a:r>
              <a:rPr lang="it-IT" sz="2800" dirty="0"/>
              <a:t> sostiene che le abilità sono azioni che vengono consolidate prevalentemente con l’esercizio ripetuto, che si svolgono, almeno in parte, automaticamente, cioè senza che l’attenzione venga intenzionalmente concentrata su di essa.</a:t>
            </a:r>
          </a:p>
          <a:p>
            <a:pPr eaLnBrk="1" hangingPunct="1">
              <a:spcBef>
                <a:spcPts val="100"/>
              </a:spcBef>
              <a:spcAft>
                <a:spcPts val="500"/>
              </a:spcAft>
              <a:buNone/>
              <a:tabLst>
                <a:tab pos="2962275" algn="l"/>
                <a:tab pos="3143250" algn="l"/>
                <a:tab pos="3228975" algn="l"/>
                <a:tab pos="3590925" algn="l"/>
                <a:tab pos="3676650" algn="l"/>
                <a:tab pos="3943350" algn="l"/>
              </a:tabLst>
            </a:pPr>
            <a:r>
              <a:rPr lang="it-IT" sz="2800" u="sng" dirty="0" err="1"/>
              <a:t>Blume</a:t>
            </a:r>
            <a:r>
              <a:rPr lang="it-IT" sz="2800" u="sng" dirty="0"/>
              <a:t> precisa che in una abilità la coordinazione è talmente perfezionata e consolidata che il compito di movimento viene svolto con molta scioltezza.</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p:nvPr>
        </p:nvSpPr>
        <p:spPr>
          <a:xfrm>
            <a:off x="0" y="0"/>
            <a:ext cx="9144000" cy="692150"/>
          </a:xfrm>
        </p:spPr>
        <p:txBody>
          <a:bodyPr/>
          <a:lstStyle/>
          <a:p>
            <a:br>
              <a:rPr lang="it-IT" sz="4000" b="1" dirty="0">
                <a:solidFill>
                  <a:srgbClr val="C00000"/>
                </a:solidFill>
                <a:cs typeface="Tahoma" pitchFamily="-1" charset="0"/>
              </a:rPr>
            </a:br>
            <a:r>
              <a:rPr lang="it-IT" sz="4000" b="1" dirty="0" err="1">
                <a:solidFill>
                  <a:srgbClr val="C00000"/>
                </a:solidFill>
                <a:cs typeface="Tahoma" pitchFamily="-1" charset="0"/>
              </a:rPr>
              <a:t>Allenabilità</a:t>
            </a:r>
            <a:r>
              <a:rPr lang="it-IT" sz="4000" b="1" dirty="0">
                <a:solidFill>
                  <a:srgbClr val="C00000"/>
                </a:solidFill>
                <a:cs typeface="Tahoma" pitchFamily="-1" charset="0"/>
              </a:rPr>
              <a:t>?</a:t>
            </a:r>
            <a:endParaRPr lang="it-IT" sz="4000" b="1" dirty="0">
              <a:solidFill>
                <a:srgbClr val="C00000"/>
              </a:solidFill>
            </a:endParaRPr>
          </a:p>
        </p:txBody>
      </p:sp>
      <p:sp>
        <p:nvSpPr>
          <p:cNvPr id="63491" name="Segnaposto contenuto 2"/>
          <p:cNvSpPr>
            <a:spLocks noGrp="1"/>
          </p:cNvSpPr>
          <p:nvPr>
            <p:ph sz="half" idx="1"/>
          </p:nvPr>
        </p:nvSpPr>
        <p:spPr>
          <a:xfrm>
            <a:off x="0" y="785794"/>
            <a:ext cx="9001156" cy="2786082"/>
          </a:xfrm>
        </p:spPr>
        <p:txBody>
          <a:bodyPr/>
          <a:lstStyle/>
          <a:p>
            <a:pPr algn="just">
              <a:spcAft>
                <a:spcPts val="600"/>
              </a:spcAft>
              <a:buNone/>
            </a:pPr>
            <a:r>
              <a:rPr lang="it-IT" dirty="0">
                <a:solidFill>
                  <a:srgbClr val="545472"/>
                </a:solidFill>
              </a:rPr>
              <a:t>Rispecchia il grado di adattamento ai carichi di allenamento, si tratta di un parametro dinamico, che dipende da una serie di fattori endogeni ed esogeni.</a:t>
            </a:r>
          </a:p>
          <a:p>
            <a:pPr algn="just">
              <a:spcAft>
                <a:spcPts val="600"/>
              </a:spcAft>
              <a:buNone/>
            </a:pPr>
            <a:r>
              <a:rPr lang="it-IT" dirty="0">
                <a:solidFill>
                  <a:srgbClr val="545472"/>
                </a:solidFill>
              </a:rPr>
              <a:t>Per quanto riguarda l’</a:t>
            </a:r>
            <a:r>
              <a:rPr lang="it-IT" dirty="0" err="1">
                <a:solidFill>
                  <a:srgbClr val="545472"/>
                </a:solidFill>
              </a:rPr>
              <a:t>allenabilità</a:t>
            </a:r>
            <a:r>
              <a:rPr lang="it-IT" dirty="0">
                <a:solidFill>
                  <a:srgbClr val="545472"/>
                </a:solidFill>
              </a:rPr>
              <a:t> nell’età infantile e nell’adolescenza un ruolo importante viene svolto dalle così dette “fasi sensibili”</a:t>
            </a:r>
          </a:p>
          <a:p>
            <a:pPr>
              <a:buFontTx/>
              <a:buNone/>
            </a:pPr>
            <a:endParaRPr lang="it-IT" dirty="0"/>
          </a:p>
        </p:txBody>
      </p:sp>
      <p:sp>
        <p:nvSpPr>
          <p:cNvPr id="44036" name="Segnaposto piè di pagina 3"/>
          <p:cNvSpPr>
            <a:spLocks noGrp="1"/>
          </p:cNvSpPr>
          <p:nvPr>
            <p:ph type="ftr" sz="quarter" idx="11"/>
          </p:nvPr>
        </p:nvSpPr>
        <p:spPr/>
        <p:txBody>
          <a:bodyPr/>
          <a:lstStyle/>
          <a:p>
            <a:pPr>
              <a:defRPr/>
            </a:pPr>
            <a:r>
              <a:rPr lang="it-IT">
                <a:latin typeface="Times New Roman" pitchFamily="-1" charset="0"/>
                <a:ea typeface="ＭＳ Ｐゴシック" pitchFamily="-1" charset="-128"/>
              </a:rPr>
              <a:t>www.liguria.coni.it</a:t>
            </a:r>
          </a:p>
        </p:txBody>
      </p:sp>
      <p:sp>
        <p:nvSpPr>
          <p:cNvPr id="63493" name="Segnaposto numero diapositiva 4"/>
          <p:cNvSpPr>
            <a:spLocks noGrp="1"/>
          </p:cNvSpPr>
          <p:nvPr>
            <p:ph type="sldNum" sz="quarter" idx="12"/>
          </p:nvPr>
        </p:nvSpPr>
        <p:spPr>
          <a:noFill/>
        </p:spPr>
        <p:txBody>
          <a:bodyPr/>
          <a:lstStyle/>
          <a:p>
            <a:fld id="{61F40B29-B821-42BD-B82D-7F3610DABB90}" type="slidenum">
              <a:rPr lang="it-IT"/>
              <a:pPr/>
              <a:t>9</a:t>
            </a:fld>
            <a:endParaRPr lang="it-IT"/>
          </a:p>
        </p:txBody>
      </p:sp>
      <p:pic>
        <p:nvPicPr>
          <p:cNvPr id="63494" name="Immagine 7"/>
          <p:cNvPicPr>
            <a:picLocks noChangeAspect="1"/>
          </p:cNvPicPr>
          <p:nvPr/>
        </p:nvPicPr>
        <p:blipFill>
          <a:blip r:embed="rId3"/>
          <a:srcRect/>
          <a:stretch>
            <a:fillRect/>
          </a:stretch>
        </p:blipFill>
        <p:spPr bwMode="auto">
          <a:xfrm>
            <a:off x="0" y="0"/>
            <a:ext cx="1371600" cy="803275"/>
          </a:xfrm>
          <a:prstGeom prst="rect">
            <a:avLst/>
          </a:prstGeom>
          <a:noFill/>
          <a:ln w="9525">
            <a:noFill/>
            <a:miter lim="800000"/>
            <a:headEnd/>
            <a:tailEnd/>
          </a:ln>
        </p:spPr>
      </p:pic>
      <p:pic>
        <p:nvPicPr>
          <p:cNvPr id="63495" name="Picture 2" descr="http://www.softballinside.com/sites/default/files/styles/1200px_content/public/evoluzionebambino.jpg?itok=IU6ZzHZb"/>
          <p:cNvPicPr>
            <a:picLocks noChangeAspect="1" noChangeArrowheads="1"/>
          </p:cNvPicPr>
          <p:nvPr/>
        </p:nvPicPr>
        <p:blipFill>
          <a:blip r:embed="rId4"/>
          <a:srcRect/>
          <a:stretch>
            <a:fillRect/>
          </a:stretch>
        </p:blipFill>
        <p:spPr bwMode="auto">
          <a:xfrm>
            <a:off x="0" y="4114800"/>
            <a:ext cx="9144000" cy="20478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ittura Sumi">
  <a:themeElements>
    <a:clrScheme name="Pittura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ttura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Pittura Sumi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Pittura Sumi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Pittura Sumi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Pittura Sumi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Pittura Sumi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Pittura Sumi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TotalTime>
  <Words>4319</Words>
  <Application>Microsoft Office PowerPoint</Application>
  <PresentationFormat>Presentazione su schermo (4:3)</PresentationFormat>
  <Paragraphs>513</Paragraphs>
  <Slides>78</Slides>
  <Notes>74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78</vt:i4>
      </vt:variant>
    </vt:vector>
  </HeadingPairs>
  <TitlesOfParts>
    <vt:vector size="83" baseType="lpstr">
      <vt:lpstr>Arial</vt:lpstr>
      <vt:lpstr>Calibri</vt:lpstr>
      <vt:lpstr>Tahoma</vt:lpstr>
      <vt:lpstr>Times New Roman</vt:lpstr>
      <vt:lpstr>Pittura Sumi</vt:lpstr>
      <vt:lpstr>                                                 Corso per istruttori di base FIJLKAM  Aspetti coordinativi e sviluppo motorio   Luca Plutino Genova, 26 ottobre 2019</vt:lpstr>
      <vt:lpstr>Coni Liguria</vt:lpstr>
      <vt:lpstr>Scuola dello sport</vt:lpstr>
      <vt:lpstr>Documentazione</vt:lpstr>
      <vt:lpstr>Coni Point Genova</vt:lpstr>
      <vt:lpstr>Schema motorio di base</vt:lpstr>
      <vt:lpstr>Lo schema corporeo</vt:lpstr>
      <vt:lpstr>Abilità motorie</vt:lpstr>
      <vt:lpstr> Allenabilità?</vt:lpstr>
      <vt:lpstr>Martin</vt:lpstr>
      <vt:lpstr> Allenabilità quando</vt:lpstr>
      <vt:lpstr> Errore</vt:lpstr>
      <vt:lpstr>Capacità coordinative</vt:lpstr>
      <vt:lpstr>Capacità condizionali</vt:lpstr>
      <vt:lpstr> Apprendimento</vt:lpstr>
      <vt:lpstr> Apprendimento</vt:lpstr>
      <vt:lpstr> Apprendimento motorio</vt:lpstr>
      <vt:lpstr>Classificazione dei movimenti</vt:lpstr>
      <vt:lpstr>La locomozione umana</vt:lpstr>
      <vt:lpstr>ONTOGENESI DELLA LOCOMOZIONE</vt:lpstr>
      <vt:lpstr>Capacità coordinative</vt:lpstr>
      <vt:lpstr>           Organizzazione gestione dell’allenamento</vt:lpstr>
      <vt:lpstr>LE CAPACITÀ COORDINATIVE</vt:lpstr>
      <vt:lpstr>Capacità coordinative speciali</vt:lpstr>
      <vt:lpstr>Coordinative generali</vt:lpstr>
      <vt:lpstr>Coordinative generali</vt:lpstr>
      <vt:lpstr>Coordinative generali</vt:lpstr>
      <vt:lpstr>Coordinative generali</vt:lpstr>
      <vt:lpstr>Coordinative speciali</vt:lpstr>
      <vt:lpstr>Coordinative speciali</vt:lpstr>
      <vt:lpstr>Coordinative speciali</vt:lpstr>
      <vt:lpstr>Coordinative speciali</vt:lpstr>
      <vt:lpstr>Coordinative speciali</vt:lpstr>
      <vt:lpstr>Coordinative speciali</vt:lpstr>
      <vt:lpstr>Coordinative speciali</vt:lpstr>
      <vt:lpstr>Coordinative speciali</vt:lpstr>
      <vt:lpstr>Coordinative speciali</vt:lpstr>
      <vt:lpstr>L’importanza dei fattori fisici per le CC</vt:lpstr>
      <vt:lpstr>Basi anatomo-fisiologiche in una azione sportiva</vt:lpstr>
      <vt:lpstr>Gli analizzatori </vt:lpstr>
      <vt:lpstr>5 analizzatori </vt:lpstr>
      <vt:lpstr>Patrimonio di movimenti</vt:lpstr>
      <vt:lpstr>Metodi e contenuti dell’addestramento delle CC</vt:lpstr>
      <vt:lpstr>Misure metodiche per sviluppo CC</vt:lpstr>
      <vt:lpstr>Metodi per l’addestramento delle CC</vt:lpstr>
      <vt:lpstr>Contenuti generali dell’allenamento </vt:lpstr>
      <vt:lpstr>Contenuti generali dell’allenamento </vt:lpstr>
      <vt:lpstr>Contenuti speciali dell’allenamento </vt:lpstr>
      <vt:lpstr>Una forma particolare: l’allenamento propriocettivo</vt:lpstr>
      <vt:lpstr>Componenti propriocettive</vt:lpstr>
      <vt:lpstr>Componenti propriocettive</vt:lpstr>
      <vt:lpstr>Caratteristiche propriocettive</vt:lpstr>
      <vt:lpstr>Prevenzione da traumi </vt:lpstr>
      <vt:lpstr>Riabilitativo</vt:lpstr>
      <vt:lpstr>Esercizi propriocettivi</vt:lpstr>
      <vt:lpstr>Test sulle capacità coordinative </vt:lpstr>
      <vt:lpstr>Test coordinativi di carattere generale </vt:lpstr>
      <vt:lpstr>Test coordinativi di carattere generale </vt:lpstr>
      <vt:lpstr>Test coordinativi speciali</vt:lpstr>
      <vt:lpstr>Test differenziazione</vt:lpstr>
      <vt:lpstr>Test differenziazione</vt:lpstr>
      <vt:lpstr>Test orientamento spazio tempo</vt:lpstr>
      <vt:lpstr>Test reazione</vt:lpstr>
      <vt:lpstr>Test ritmo</vt:lpstr>
      <vt:lpstr>Test equilibrio</vt:lpstr>
      <vt:lpstr>Test coordinazione segmentaria</vt:lpstr>
      <vt:lpstr>Allenamento CC durante lo sviluppo e nel processo a lungo termine</vt:lpstr>
      <vt:lpstr>Allenamento CC durante lo sviluppo e nel processo a lungo termine</vt:lpstr>
      <vt:lpstr>Principi metodologici</vt:lpstr>
      <vt:lpstr>Addestramento CC nell’età infantile e Giovanile</vt:lpstr>
      <vt:lpstr>Addestramento CC nella prima età scolare (6-10)</vt:lpstr>
      <vt:lpstr>Addestramento CC nella prima età scolare</vt:lpstr>
      <vt:lpstr>Addestramento CC nella seconda età scolare</vt:lpstr>
      <vt:lpstr>Addestramento CC nella seconda età scolare</vt:lpstr>
      <vt:lpstr>  Addestramento CC nella prima fase puberale</vt:lpstr>
      <vt:lpstr>  Addestramento CC nell’ adolescenza</vt:lpstr>
      <vt:lpstr>Bibiografia</vt:lpstr>
      <vt:lpstr>Fine</vt:lpstr>
    </vt:vector>
  </TitlesOfParts>
  <Company>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Claudio Scotton</dc:creator>
  <cp:lastModifiedBy>Luca Plutino</cp:lastModifiedBy>
  <cp:revision>738</cp:revision>
  <dcterms:created xsi:type="dcterms:W3CDTF">2015-05-19T13:58:07Z</dcterms:created>
  <dcterms:modified xsi:type="dcterms:W3CDTF">2019-10-21T09:26:13Z</dcterms:modified>
</cp:coreProperties>
</file>