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97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79" r:id="rId13"/>
    <p:sldId id="266" r:id="rId14"/>
    <p:sldId id="277" r:id="rId15"/>
    <p:sldId id="289" r:id="rId16"/>
    <p:sldId id="278" r:id="rId17"/>
    <p:sldId id="267" r:id="rId18"/>
    <p:sldId id="268" r:id="rId19"/>
    <p:sldId id="269" r:id="rId20"/>
    <p:sldId id="281" r:id="rId21"/>
    <p:sldId id="282" r:id="rId22"/>
    <p:sldId id="283" r:id="rId23"/>
    <p:sldId id="284" r:id="rId24"/>
    <p:sldId id="299" r:id="rId25"/>
    <p:sldId id="270" r:id="rId26"/>
    <p:sldId id="271" r:id="rId27"/>
    <p:sldId id="272" r:id="rId28"/>
    <p:sldId id="273" r:id="rId29"/>
    <p:sldId id="280" r:id="rId30"/>
    <p:sldId id="285" r:id="rId31"/>
    <p:sldId id="286" r:id="rId32"/>
    <p:sldId id="287" r:id="rId33"/>
    <p:sldId id="288" r:id="rId34"/>
    <p:sldId id="274" r:id="rId35"/>
    <p:sldId id="275" r:id="rId36"/>
    <p:sldId id="276" r:id="rId37"/>
    <p:sldId id="292" r:id="rId38"/>
    <p:sldId id="290" r:id="rId39"/>
    <p:sldId id="291" r:id="rId40"/>
    <p:sldId id="293" r:id="rId41"/>
    <p:sldId id="294" r:id="rId4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3E6737-E9C3-4711-A2F0-BF86937D355A}" type="datetimeFigureOut">
              <a:rPr lang="it-IT" smtClean="0"/>
              <a:pPr/>
              <a:t>18/06/2019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34FD4-1AEB-4D76-A42A-A105E3B25EE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B48B1FFC-4733-415F-B222-91150CC6A547}" type="slidenum">
              <a:rPr lang="it-IT" smtClean="0"/>
              <a:pPr/>
              <a:t>15</a:t>
            </a:fld>
            <a:endParaRPr lang="it-IT" smtClean="0"/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7657AF6B-15AD-4A94-9AF0-563B3D04109D}" type="slidenum">
              <a:rPr lang="it-IT" smtClean="0"/>
              <a:pPr/>
              <a:t>37</a:t>
            </a:fld>
            <a:endParaRPr lang="it-IT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8EC6B835-438E-4599-95C5-6D5D0D17CB29}" type="slidenum">
              <a:rPr lang="it-IT" smtClean="0"/>
              <a:pPr/>
              <a:t>38</a:t>
            </a:fld>
            <a:endParaRPr lang="it-IT" smtClean="0"/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627DB6B3-5FF8-44F4-8157-EE85F06BBDBB}" type="slidenum">
              <a:rPr lang="it-IT" smtClean="0"/>
              <a:pPr/>
              <a:t>39</a:t>
            </a:fld>
            <a:endParaRPr lang="it-IT" smtClean="0"/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AD1C38F4-08B9-477F-AD81-8CC7AD1C29EB}" type="slidenum">
              <a:rPr lang="it-IT" smtClean="0"/>
              <a:pPr/>
              <a:t>40</a:t>
            </a:fld>
            <a:endParaRPr lang="it-IT" smtClean="0"/>
          </a:p>
        </p:txBody>
      </p:sp>
      <p:sp>
        <p:nvSpPr>
          <p:cNvPr id="368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B7D6B9BD-EFDA-4FD1-A6E1-8FA3DBE70DD6}" type="slidenum">
              <a:rPr lang="it-IT" smtClean="0"/>
              <a:pPr/>
              <a:t>41</a:t>
            </a:fld>
            <a:endParaRPr lang="it-IT" smtClean="0"/>
          </a:p>
        </p:txBody>
      </p:sp>
      <p:sp>
        <p:nvSpPr>
          <p:cNvPr id="37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7C63-7202-4A4B-8237-72732C749915}" type="datetimeFigureOut">
              <a:rPr lang="it-IT" smtClean="0"/>
              <a:pPr/>
              <a:t>18/06/2019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A9D61-875D-46A0-B69D-1393E10B75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7C63-7202-4A4B-8237-72732C749915}" type="datetimeFigureOut">
              <a:rPr lang="it-IT" smtClean="0"/>
              <a:pPr/>
              <a:t>18/06/2019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A9D61-875D-46A0-B69D-1393E10B75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7C63-7202-4A4B-8237-72732C749915}" type="datetimeFigureOut">
              <a:rPr lang="it-IT" smtClean="0"/>
              <a:pPr/>
              <a:t>18/06/2019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A9D61-875D-46A0-B69D-1393E10B75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7C63-7202-4A4B-8237-72732C749915}" type="datetimeFigureOut">
              <a:rPr lang="it-IT" smtClean="0"/>
              <a:pPr/>
              <a:t>18/06/2019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A9D61-875D-46A0-B69D-1393E10B75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7C63-7202-4A4B-8237-72732C749915}" type="datetimeFigureOut">
              <a:rPr lang="it-IT" smtClean="0"/>
              <a:pPr/>
              <a:t>18/06/2019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A9D61-875D-46A0-B69D-1393E10B75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7C63-7202-4A4B-8237-72732C749915}" type="datetimeFigureOut">
              <a:rPr lang="it-IT" smtClean="0"/>
              <a:pPr/>
              <a:t>18/06/2019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A9D61-875D-46A0-B69D-1393E10B75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7C63-7202-4A4B-8237-72732C749915}" type="datetimeFigureOut">
              <a:rPr lang="it-IT" smtClean="0"/>
              <a:pPr/>
              <a:t>18/06/2019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A9D61-875D-46A0-B69D-1393E10B75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7C63-7202-4A4B-8237-72732C749915}" type="datetimeFigureOut">
              <a:rPr lang="it-IT" smtClean="0"/>
              <a:pPr/>
              <a:t>18/06/2019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A9D61-875D-46A0-B69D-1393E10B75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7C63-7202-4A4B-8237-72732C749915}" type="datetimeFigureOut">
              <a:rPr lang="it-IT" smtClean="0"/>
              <a:pPr/>
              <a:t>18/06/2019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A9D61-875D-46A0-B69D-1393E10B75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7C63-7202-4A4B-8237-72732C749915}" type="datetimeFigureOut">
              <a:rPr lang="it-IT" smtClean="0"/>
              <a:pPr/>
              <a:t>18/06/2019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A9D61-875D-46A0-B69D-1393E10B75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7C63-7202-4A4B-8237-72732C749915}" type="datetimeFigureOut">
              <a:rPr lang="it-IT" smtClean="0"/>
              <a:pPr/>
              <a:t>18/06/2019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A9D61-875D-46A0-B69D-1393E10B75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37C63-7202-4A4B-8237-72732C749915}" type="datetimeFigureOut">
              <a:rPr lang="it-IT" smtClean="0"/>
              <a:pPr/>
              <a:t>18/06/2019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A9D61-875D-46A0-B69D-1393E10B750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836713"/>
            <a:ext cx="7918648" cy="230425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"L'espressività corporea ed emotiva: prestazione, partecipazione e sviluppo personale" (6h)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i="1" dirty="0" smtClean="0">
                <a:solidFill>
                  <a:schemeClr val="tx1"/>
                </a:solidFill>
              </a:rPr>
              <a:t>A cura di Tiziana </a:t>
            </a:r>
            <a:r>
              <a:rPr lang="it-IT" i="1" dirty="0" err="1" smtClean="0">
                <a:solidFill>
                  <a:schemeClr val="tx1"/>
                </a:solidFill>
              </a:rPr>
              <a:t>Cecchinelli</a:t>
            </a:r>
            <a:endParaRPr lang="it-IT" i="1" dirty="0" smtClean="0">
              <a:solidFill>
                <a:schemeClr val="tx1"/>
              </a:solidFill>
            </a:endParaRPr>
          </a:p>
          <a:p>
            <a:r>
              <a:rPr lang="it-IT" i="1" dirty="0" smtClean="0">
                <a:solidFill>
                  <a:schemeClr val="tx1"/>
                </a:solidFill>
              </a:rPr>
              <a:t>Dell’organico didattico di </a:t>
            </a:r>
            <a:r>
              <a:rPr lang="it-IT" i="1" dirty="0" err="1" smtClean="0">
                <a:solidFill>
                  <a:schemeClr val="tx1"/>
                </a:solidFill>
              </a:rPr>
              <a:t>SRdS</a:t>
            </a:r>
            <a:r>
              <a:rPr lang="it-IT" i="1" dirty="0" smtClean="0">
                <a:solidFill>
                  <a:schemeClr val="tx1"/>
                </a:solidFill>
              </a:rPr>
              <a:t>, Coni Liguria</a:t>
            </a:r>
          </a:p>
          <a:p>
            <a:r>
              <a:rPr lang="it-IT" dirty="0" smtClean="0"/>
              <a:t>10/17 Giugno 2019</a:t>
            </a:r>
            <a:endParaRPr lang="it-IT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4909" y="188640"/>
            <a:ext cx="3103555" cy="124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Attivazione sensoriale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Stimolazioni </a:t>
            </a:r>
            <a:r>
              <a:rPr lang="it-IT" b="1" dirty="0" smtClean="0"/>
              <a:t>gustative</a:t>
            </a:r>
            <a:endParaRPr lang="it-IT" b="1" dirty="0"/>
          </a:p>
          <a:p>
            <a:r>
              <a:rPr lang="it-IT" dirty="0"/>
              <a:t>percepire la differenza tra dolce, amaro, tiepido, freddo</a:t>
            </a:r>
          </a:p>
          <a:p>
            <a:pPr>
              <a:buNone/>
            </a:pPr>
            <a:r>
              <a:rPr lang="it-IT" dirty="0" smtClean="0"/>
              <a:t>Stimolazioni </a:t>
            </a:r>
            <a:r>
              <a:rPr lang="it-IT" b="1" dirty="0" smtClean="0"/>
              <a:t>olfattive</a:t>
            </a:r>
            <a:endParaRPr lang="it-IT" b="1" dirty="0"/>
          </a:p>
          <a:p>
            <a:r>
              <a:rPr lang="it-IT" dirty="0"/>
              <a:t>parlare di odori piacevoli e tossici</a:t>
            </a:r>
          </a:p>
          <a:p>
            <a:r>
              <a:rPr lang="it-IT" dirty="0"/>
              <a:t>ad occhi chiusi </a:t>
            </a:r>
            <a:r>
              <a:rPr lang="it-IT" dirty="0" smtClean="0"/>
              <a:t>riconoscere gli oggetti, il cibo … dall’odore 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Attivazione sensoriali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Stimolazioni </a:t>
            </a:r>
            <a:r>
              <a:rPr lang="it-IT" dirty="0"/>
              <a:t>del </a:t>
            </a:r>
            <a:r>
              <a:rPr lang="it-IT" b="1" dirty="0"/>
              <a:t>senso dell’equilibrio</a:t>
            </a:r>
          </a:p>
          <a:p>
            <a:r>
              <a:rPr lang="it-IT" dirty="0"/>
              <a:t>battere il pavimento con un piede, poi con l’altro. </a:t>
            </a:r>
            <a:r>
              <a:rPr lang="it-IT" dirty="0" smtClean="0"/>
              <a:t>Camminare </a:t>
            </a:r>
            <a:r>
              <a:rPr lang="it-IT" dirty="0"/>
              <a:t>sulle punte, sui talloni</a:t>
            </a:r>
          </a:p>
          <a:p>
            <a:r>
              <a:rPr lang="it-IT" dirty="0"/>
              <a:t>a quattro zampe, camminare in avanti, indietro di </a:t>
            </a:r>
            <a:r>
              <a:rPr lang="it-IT" dirty="0" smtClean="0"/>
              <a:t>lato</a:t>
            </a:r>
          </a:p>
          <a:p>
            <a:r>
              <a:rPr lang="it-IT" dirty="0" smtClean="0"/>
              <a:t>a coppie un ragazzo davanti all’altro che imita</a:t>
            </a:r>
          </a:p>
          <a:p>
            <a:pPr>
              <a:buNone/>
            </a:pPr>
            <a:r>
              <a:rPr lang="it-IT" dirty="0" smtClean="0"/>
              <a:t>	i movimenti che vede nel compagno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Esercizio di percezione periferica e attenzione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In cerchio. Uno esce mentre gli altri si accordano su chi fa partire un movimento semplice che gli altri riproducono. Il gruppo non deve far capire a chi rientra da chi è partito il movimento che vedrà delle aggiunte mano a mano che il gioco prosegue.</a:t>
            </a:r>
          </a:p>
          <a:p>
            <a:r>
              <a:rPr lang="it-IT" dirty="0" smtClean="0"/>
              <a:t>Sono ammessi i bluff</a:t>
            </a:r>
          </a:p>
          <a:p>
            <a:r>
              <a:rPr lang="it-IT" dirty="0" smtClean="0"/>
              <a:t>Favorisce l’acuità visiva, la percezione e l’osservazione periferica.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E</a:t>
            </a:r>
            <a:r>
              <a:rPr lang="it-IT" dirty="0" smtClean="0"/>
              <a:t>sercizi di espressività a coppie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t-IT" dirty="0" smtClean="0"/>
              <a:t>DIALOGO </a:t>
            </a:r>
            <a:r>
              <a:rPr lang="it-IT" dirty="0"/>
              <a:t>DISEGNATO</a:t>
            </a:r>
          </a:p>
          <a:p>
            <a:r>
              <a:rPr lang="it-IT" dirty="0"/>
              <a:t>a </a:t>
            </a:r>
            <a:r>
              <a:rPr lang="it-IT" dirty="0" smtClean="0"/>
              <a:t>coppie, </a:t>
            </a:r>
            <a:r>
              <a:rPr lang="it-IT" dirty="0"/>
              <a:t>seduti uno di fronte all’altro con in mezzo un foglio di carta </a:t>
            </a:r>
            <a:r>
              <a:rPr lang="it-IT" dirty="0" smtClean="0"/>
              <a:t>e i </a:t>
            </a:r>
            <a:r>
              <a:rPr lang="it-IT" dirty="0"/>
              <a:t>colori.</a:t>
            </a:r>
          </a:p>
          <a:p>
            <a:r>
              <a:rPr lang="it-IT" b="1" dirty="0" smtClean="0"/>
              <a:t>Guardarsi</a:t>
            </a:r>
            <a:r>
              <a:rPr lang="it-IT" b="1" dirty="0"/>
              <a:t>.</a:t>
            </a:r>
          </a:p>
          <a:p>
            <a:r>
              <a:rPr lang="it-IT" dirty="0" smtClean="0"/>
              <a:t>Capire </a:t>
            </a:r>
            <a:r>
              <a:rPr lang="it-IT" dirty="0"/>
              <a:t>che il foglio è uno spazio </a:t>
            </a:r>
            <a:r>
              <a:rPr lang="it-IT" dirty="0" smtClean="0"/>
              <a:t>comune. Disegnare </a:t>
            </a:r>
            <a:r>
              <a:rPr lang="it-IT" dirty="0"/>
              <a:t>poi liberamente sul foglio attraverso linee, forme, colori. </a:t>
            </a:r>
            <a:endParaRPr lang="it-IT" dirty="0" smtClean="0"/>
          </a:p>
          <a:p>
            <a:pPr>
              <a:buNone/>
            </a:pPr>
            <a:r>
              <a:rPr lang="it-IT" i="1" dirty="0"/>
              <a:t>S</a:t>
            </a:r>
            <a:r>
              <a:rPr lang="it-IT" i="1" dirty="0" smtClean="0"/>
              <a:t>i </a:t>
            </a:r>
            <a:r>
              <a:rPr lang="it-IT" i="1" dirty="0"/>
              <a:t>creerà un dialogo oppure una delimitazione precisa dello spazio del proprio foglio. </a:t>
            </a:r>
            <a:r>
              <a:rPr lang="it-IT" i="1" dirty="0" smtClean="0"/>
              <a:t>I </a:t>
            </a:r>
            <a:r>
              <a:rPr lang="it-IT" i="1" dirty="0"/>
              <a:t>due potranno collaborare, ignorarsi, coprirsi, dividere lo spazio, chiudere lo spazio</a:t>
            </a:r>
            <a:r>
              <a:rPr lang="it-IT" i="1" dirty="0" smtClean="0"/>
              <a:t>, chiedere </a:t>
            </a:r>
            <a:r>
              <a:rPr lang="it-IT" i="1" dirty="0"/>
              <a:t>più </a:t>
            </a:r>
            <a:r>
              <a:rPr lang="it-IT" i="1" dirty="0" smtClean="0"/>
              <a:t>spazio …</a:t>
            </a:r>
            <a:endParaRPr lang="it-IT" i="1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 di espressività a coppie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scultura </a:t>
            </a:r>
            <a:r>
              <a:rPr lang="it-IT" dirty="0" smtClean="0"/>
              <a:t>vivente (è necessario il contatto  corporeo e la fiducia)</a:t>
            </a:r>
            <a:endParaRPr lang="it-IT" dirty="0"/>
          </a:p>
          <a:p>
            <a:r>
              <a:rPr lang="it-IT" dirty="0"/>
              <a:t>l’opposto</a:t>
            </a:r>
          </a:p>
          <a:p>
            <a:r>
              <a:rPr lang="it-IT" dirty="0"/>
              <a:t>lo </a:t>
            </a:r>
            <a:r>
              <a:rPr lang="it-IT" dirty="0" smtClean="0"/>
              <a:t>specchio (senza toccarsi)</a:t>
            </a:r>
            <a:endParaRPr lang="it-IT" dirty="0"/>
          </a:p>
          <a:p>
            <a:r>
              <a:rPr lang="it-IT" dirty="0"/>
              <a:t>riconoscimento </a:t>
            </a:r>
            <a:r>
              <a:rPr lang="it-IT" dirty="0" smtClean="0"/>
              <a:t>sensoriale dell’altro (alto livello di confidenza)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1959840" y="2089660"/>
            <a:ext cx="6726240" cy="3492366"/>
          </a:xfrm>
        </p:spPr>
        <p:txBody>
          <a:bodyPr tIns="13715"/>
          <a:lstStyle/>
          <a:p>
            <a:pPr marL="0" indent="0">
              <a:lnSpc>
                <a:spcPct val="95000"/>
              </a:lnSpc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</a:tabLst>
            </a:pPr>
            <a:r>
              <a:rPr lang="it-IT" sz="2200" dirty="0" smtClean="0">
                <a:latin typeface="Times New Roman" pitchFamily="16" charset="0"/>
                <a:ea typeface="GretaTextPro-LightMin" pitchFamily="16" charset="0"/>
                <a:cs typeface="GretaTextPro-LightMin" pitchFamily="16" charset="0"/>
              </a:rPr>
              <a:t>...a coppie, invitate </a:t>
            </a:r>
            <a:r>
              <a:rPr lang="it-IT" sz="2200" dirty="0">
                <a:latin typeface="Times New Roman" pitchFamily="16" charset="0"/>
                <a:ea typeface="GretaTextPro-LightMin" pitchFamily="16" charset="0"/>
                <a:cs typeface="GretaTextPro-LightMin" pitchFamily="16" charset="0"/>
              </a:rPr>
              <a:t>ciascuno</a:t>
            </a:r>
          </a:p>
          <a:p>
            <a:pPr marL="0" indent="0">
              <a:lnSpc>
                <a:spcPct val="95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</a:tabLst>
            </a:pPr>
            <a:r>
              <a:rPr lang="it-IT" sz="2200" dirty="0">
                <a:latin typeface="Times New Roman" pitchFamily="16" charset="0"/>
                <a:ea typeface="GretaTextPro-LightMin" pitchFamily="16" charset="0"/>
                <a:cs typeface="GretaTextPro-LightMin" pitchFamily="16" charset="0"/>
              </a:rPr>
              <a:t>a posizionare </a:t>
            </a:r>
            <a:r>
              <a:rPr lang="it-IT" sz="2200" dirty="0" smtClean="0">
                <a:latin typeface="Times New Roman" pitchFamily="16" charset="0"/>
                <a:ea typeface="GretaTextPro-LightMin" pitchFamily="16" charset="0"/>
                <a:cs typeface="GretaTextPro-LightMin" pitchFamily="16" charset="0"/>
              </a:rPr>
              <a:t>il corpo del compagno in </a:t>
            </a:r>
            <a:r>
              <a:rPr lang="it-IT" sz="2200" dirty="0">
                <a:latin typeface="Times New Roman" pitchFamily="16" charset="0"/>
                <a:ea typeface="GretaTextPro-LightMin" pitchFamily="16" charset="0"/>
                <a:cs typeface="GretaTextPro-LightMin" pitchFamily="16" charset="0"/>
              </a:rPr>
              <a:t>una forma che </a:t>
            </a:r>
            <a:r>
              <a:rPr lang="it-IT" sz="2200" dirty="0" smtClean="0">
                <a:latin typeface="Times New Roman" pitchFamily="16" charset="0"/>
                <a:ea typeface="GretaTextPro-LightMin" pitchFamily="16" charset="0"/>
                <a:cs typeface="GretaTextPro-LightMin" pitchFamily="16" charset="0"/>
              </a:rPr>
              <a:t>meglio rappresenta ciò che lui ha pensato. </a:t>
            </a:r>
            <a:endParaRPr lang="it-IT" sz="2200" dirty="0">
              <a:latin typeface="Times New Roman" pitchFamily="16" charset="0"/>
              <a:ea typeface="GretaTextPro-LightMin" pitchFamily="16" charset="0"/>
              <a:cs typeface="GretaTextPro-LightMin" pitchFamily="16" charset="0"/>
            </a:endParaRPr>
          </a:p>
          <a:p>
            <a:pPr marL="0" indent="0">
              <a:lnSpc>
                <a:spcPct val="95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</a:tabLst>
            </a:pPr>
            <a:r>
              <a:rPr lang="it-IT" sz="2200" dirty="0" smtClean="0">
                <a:latin typeface="Times New Roman" pitchFamily="16" charset="0"/>
                <a:ea typeface="GretaTextPro-LightMin" pitchFamily="16" charset="0"/>
                <a:cs typeface="GretaTextPro-LightMin" pitchFamily="16" charset="0"/>
              </a:rPr>
              <a:t>Il compagno </a:t>
            </a:r>
            <a:r>
              <a:rPr lang="it-IT" sz="2200" dirty="0">
                <a:latin typeface="Times New Roman" pitchFamily="16" charset="0"/>
                <a:ea typeface="GretaTextPro-LightMin" pitchFamily="16" charset="0"/>
                <a:cs typeface="GretaTextPro-LightMin" pitchFamily="16" charset="0"/>
              </a:rPr>
              <a:t>modella </a:t>
            </a:r>
            <a:r>
              <a:rPr lang="it-IT" sz="2200" dirty="0" smtClean="0">
                <a:latin typeface="Times New Roman" pitchFamily="16" charset="0"/>
                <a:ea typeface="GretaTextPro-LightMin" pitchFamily="16" charset="0"/>
                <a:cs typeface="GretaTextPro-LightMin" pitchFamily="16" charset="0"/>
              </a:rPr>
              <a:t>il corpo dell’altro come fosse </a:t>
            </a:r>
            <a:r>
              <a:rPr lang="it-IT" sz="2200" dirty="0">
                <a:latin typeface="Times New Roman" pitchFamily="16" charset="0"/>
                <a:ea typeface="GretaTextPro-LightMin" pitchFamily="16" charset="0"/>
                <a:cs typeface="GretaTextPro-LightMin" pitchFamily="16" charset="0"/>
              </a:rPr>
              <a:t>creta, creando una qualche forma a cui poi darà un titolo. Si scambieranno poi i ruoli.</a:t>
            </a:r>
          </a:p>
          <a:p>
            <a:pPr marL="0" indent="0">
              <a:lnSpc>
                <a:spcPct val="95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</a:tabLst>
            </a:pPr>
            <a:endParaRPr lang="it-IT" sz="2200" b="1" dirty="0">
              <a:solidFill>
                <a:srgbClr val="003EBE"/>
              </a:solidFill>
              <a:latin typeface="Times New Roman" pitchFamily="16" charset="0"/>
              <a:ea typeface="GretaTextPro-BoldMin" charset="0"/>
              <a:cs typeface="GretaTextPro-BoldMin" charset="0"/>
            </a:endParaRPr>
          </a:p>
        </p:txBody>
      </p:sp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</p:spPr>
        <p:txBody>
          <a:bodyPr tIns="35203"/>
          <a:lstStyle/>
          <a:p>
            <a:pPr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it-IT" dirty="0"/>
              <a:t>Esercitazione: la scultura vivente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Feedback per riflettere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FIDUCIA E CONTATTO CORPOREO</a:t>
            </a:r>
          </a:p>
          <a:p>
            <a:pPr>
              <a:buNone/>
            </a:pPr>
            <a:r>
              <a:rPr lang="it-IT" i="1" dirty="0" smtClean="0"/>
              <a:t>il contatto corporeo mi infastidisce?</a:t>
            </a:r>
          </a:p>
          <a:p>
            <a:r>
              <a:rPr lang="it-IT" dirty="0" smtClean="0"/>
              <a:t>fiducia dell’altro</a:t>
            </a:r>
            <a:endParaRPr lang="it-IT" dirty="0"/>
          </a:p>
          <a:p>
            <a:r>
              <a:rPr lang="it-IT" dirty="0"/>
              <a:t>elastico</a:t>
            </a:r>
          </a:p>
          <a:p>
            <a:r>
              <a:rPr lang="it-IT" dirty="0"/>
              <a:t>doccia sensoriale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 di espressività in gruppo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AUTORITRATTO </a:t>
            </a:r>
            <a:r>
              <a:rPr lang="it-IT" dirty="0" err="1"/>
              <a:t>DI</a:t>
            </a:r>
            <a:r>
              <a:rPr lang="it-IT" dirty="0"/>
              <a:t> GRUPPO</a:t>
            </a:r>
          </a:p>
          <a:p>
            <a:pPr>
              <a:buNone/>
            </a:pPr>
            <a:r>
              <a:rPr lang="it-IT" dirty="0" smtClean="0"/>
              <a:t>(favorisce </a:t>
            </a:r>
            <a:r>
              <a:rPr lang="it-IT" dirty="0"/>
              <a:t>la </a:t>
            </a:r>
            <a:r>
              <a:rPr lang="it-IT" dirty="0" smtClean="0"/>
              <a:t>conoscenza)</a:t>
            </a:r>
            <a:endParaRPr lang="it-IT" dirty="0"/>
          </a:p>
          <a:p>
            <a:r>
              <a:rPr lang="it-IT" dirty="0"/>
              <a:t>musica di sottofondo, seduti in cerchio, uno firma il foglio in basso.</a:t>
            </a:r>
          </a:p>
          <a:p>
            <a:r>
              <a:rPr lang="it-IT" dirty="0"/>
              <a:t>il soggetto esprime in modo simbolico attraverso forme geometriche, colori, macchie, qualcosa che manifesti qualche sua caratteristica fisica o di personalità. </a:t>
            </a:r>
            <a:r>
              <a:rPr lang="it-IT" dirty="0" smtClean="0"/>
              <a:t>Il </a:t>
            </a:r>
            <a:r>
              <a:rPr lang="it-IT" dirty="0"/>
              <a:t>foglio passa alla persona a sinistra che aggiunge qualche tratto che esprima aspetti della </a:t>
            </a:r>
            <a:r>
              <a:rPr lang="it-IT" dirty="0" smtClean="0"/>
              <a:t>persona che </a:t>
            </a:r>
            <a:r>
              <a:rPr lang="it-IT" dirty="0"/>
              <a:t>ha firmato il foglio.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 di espressività in gruppo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L’orchestra</a:t>
            </a:r>
            <a:endParaRPr lang="it-IT" dirty="0"/>
          </a:p>
          <a:p>
            <a:r>
              <a:rPr lang="it-IT" dirty="0" smtClean="0"/>
              <a:t>Si sceglie il </a:t>
            </a:r>
            <a:r>
              <a:rPr lang="it-IT" dirty="0"/>
              <a:t>direttore, </a:t>
            </a:r>
            <a:r>
              <a:rPr lang="it-IT" dirty="0" smtClean="0"/>
              <a:t>si procede uno </a:t>
            </a:r>
            <a:r>
              <a:rPr lang="it-IT" dirty="0"/>
              <a:t>alla volta </a:t>
            </a:r>
            <a:r>
              <a:rPr lang="it-IT" dirty="0" smtClean="0"/>
              <a:t>introducendo un movimento (</a:t>
            </a:r>
            <a:r>
              <a:rPr lang="it-IT" dirty="0" err="1" smtClean="0"/>
              <a:t>es</a:t>
            </a:r>
            <a:r>
              <a:rPr lang="it-IT" dirty="0" smtClean="0"/>
              <a:t> uno </a:t>
            </a:r>
            <a:r>
              <a:rPr lang="it-IT" dirty="0"/>
              <a:t>che batte le </a:t>
            </a:r>
            <a:r>
              <a:rPr lang="it-IT" dirty="0" smtClean="0"/>
              <a:t>mani), </a:t>
            </a:r>
            <a:r>
              <a:rPr lang="it-IT" dirty="0"/>
              <a:t>poi si </a:t>
            </a:r>
            <a:r>
              <a:rPr lang="it-IT" dirty="0" smtClean="0"/>
              <a:t>aggiunge </a:t>
            </a:r>
            <a:r>
              <a:rPr lang="it-IT" dirty="0"/>
              <a:t>chi vocalizza, poi chi fa un altro movimento sempre seguendo un </a:t>
            </a:r>
            <a:r>
              <a:rPr lang="it-IT" dirty="0" smtClean="0"/>
              <a:t>ritmo</a:t>
            </a:r>
          </a:p>
          <a:p>
            <a:r>
              <a:rPr lang="it-IT" dirty="0" smtClean="0"/>
              <a:t>Il direttore d’orchestra a suo piacimento dovrà modulare i suoni e i movimenti del gruppo </a:t>
            </a:r>
            <a:endParaRPr lang="it-IT" dirty="0"/>
          </a:p>
          <a:p>
            <a:pPr>
              <a:buNone/>
            </a:pPr>
            <a:r>
              <a:rPr lang="it-IT" dirty="0"/>
              <a:t> 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P</a:t>
            </a:r>
            <a:r>
              <a:rPr lang="it-IT" dirty="0" smtClean="0"/>
              <a:t>erché l’uso della musica?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</a:t>
            </a:r>
            <a:r>
              <a:rPr lang="it-IT" dirty="0"/>
              <a:t>musica libera </a:t>
            </a:r>
            <a:r>
              <a:rPr lang="it-IT" b="1" dirty="0"/>
              <a:t>energia interna </a:t>
            </a:r>
            <a:r>
              <a:rPr lang="it-IT" dirty="0"/>
              <a:t>e la proietta all’esterno.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Espressività corporea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R</a:t>
            </a:r>
            <a:r>
              <a:rPr lang="it-IT" dirty="0" smtClean="0"/>
              <a:t>isultato </a:t>
            </a:r>
            <a:r>
              <a:rPr lang="it-IT" dirty="0"/>
              <a:t>di esperienze sensoriali, </a:t>
            </a:r>
            <a:r>
              <a:rPr lang="it-IT" dirty="0" smtClean="0"/>
              <a:t>motorie</a:t>
            </a:r>
          </a:p>
          <a:p>
            <a:r>
              <a:rPr lang="it-IT" dirty="0" smtClean="0"/>
              <a:t>E’ un altro </a:t>
            </a:r>
            <a:r>
              <a:rPr lang="it-IT" dirty="0"/>
              <a:t>modo di percepire la realtà interiore ed </a:t>
            </a:r>
            <a:r>
              <a:rPr lang="it-IT" dirty="0" smtClean="0"/>
              <a:t>esteriore.</a:t>
            </a:r>
            <a:endParaRPr lang="it-IT" dirty="0"/>
          </a:p>
          <a:p>
            <a:r>
              <a:rPr lang="it-IT" dirty="0" smtClean="0"/>
              <a:t>È  diversa </a:t>
            </a:r>
            <a:r>
              <a:rPr lang="it-IT" dirty="0"/>
              <a:t>dall’attività sportiva </a:t>
            </a:r>
            <a:r>
              <a:rPr lang="it-IT" dirty="0" smtClean="0"/>
              <a:t>performativa?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7731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t-IT" altLang="zh-CN" sz="4000" dirty="0" smtClean="0">
                <a:ea typeface="宋体" pitchFamily="2" charset="-122"/>
              </a:rPr>
              <a:t/>
            </a:r>
            <a:br>
              <a:rPr lang="it-IT" altLang="zh-CN" sz="4000" dirty="0" smtClean="0">
                <a:ea typeface="宋体" pitchFamily="2" charset="-122"/>
              </a:rPr>
            </a:br>
            <a:r>
              <a:rPr lang="it-IT" altLang="zh-CN" sz="4000" dirty="0" smtClean="0">
                <a:ea typeface="宋体" pitchFamily="2" charset="-122"/>
              </a:rPr>
              <a:t/>
            </a:r>
            <a:br>
              <a:rPr lang="it-IT" altLang="zh-CN" sz="4000" dirty="0" smtClean="0">
                <a:ea typeface="宋体" pitchFamily="2" charset="-122"/>
              </a:rPr>
            </a:br>
            <a:r>
              <a:rPr lang="it-IT" altLang="zh-CN" sz="4000" dirty="0" smtClean="0">
                <a:ea typeface="宋体" pitchFamily="2" charset="-122"/>
              </a:rPr>
              <a:t/>
            </a:r>
            <a:br>
              <a:rPr lang="it-IT" altLang="zh-CN" sz="4000" dirty="0" smtClean="0">
                <a:ea typeface="宋体" pitchFamily="2" charset="-122"/>
              </a:rPr>
            </a:br>
            <a:r>
              <a:rPr lang="it-IT" altLang="zh-CN" sz="4000" dirty="0" smtClean="0">
                <a:ea typeface="宋体" pitchFamily="2" charset="-122"/>
              </a:rPr>
              <a:t>Respiro: porta sul mondo</a:t>
            </a:r>
            <a:br>
              <a:rPr lang="it-IT" altLang="zh-CN" sz="4000" dirty="0" smtClean="0">
                <a:ea typeface="宋体" pitchFamily="2" charset="-122"/>
              </a:rPr>
            </a:br>
            <a:r>
              <a:rPr lang="it-IT" altLang="zh-CN" sz="4000" dirty="0" smtClean="0">
                <a:ea typeface="宋体" pitchFamily="2" charset="-122"/>
              </a:rPr>
              <a:t/>
            </a:r>
            <a:br>
              <a:rPr lang="it-IT" altLang="zh-CN" sz="4000" dirty="0" smtClean="0">
                <a:ea typeface="宋体" pitchFamily="2" charset="-122"/>
              </a:rPr>
            </a:br>
            <a:r>
              <a:rPr lang="it-IT" altLang="zh-CN" sz="4000" dirty="0" smtClean="0">
                <a:ea typeface="宋体" pitchFamily="2" charset="-122"/>
              </a:rPr>
              <a:t>Respiro: Porta sul mondo</a:t>
            </a:r>
            <a:endParaRPr lang="en-US" sz="4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1340768"/>
            <a:ext cx="7704137" cy="5111750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it-IT" altLang="zh-CN" sz="2800" dirty="0" smtClean="0">
                <a:ea typeface="宋体" pitchFamily="2" charset="-122"/>
              </a:rPr>
              <a:t>Il respiro può essere definito metaforicamente come una porta aperta ai ritmi del microcosmo.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it-IT" altLang="zh-CN" sz="2800" dirty="0" smtClean="0">
                <a:ea typeface="宋体" pitchFamily="2" charset="-122"/>
              </a:rPr>
              <a:t>L’espirazione e l’inspirazione, rappresentano simbolicamente, la produzione e il riassorbimento dell’universo.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it-IT" altLang="zh-CN" sz="2800" dirty="0" smtClean="0">
                <a:ea typeface="宋体" pitchFamily="2" charset="-122"/>
              </a:rPr>
              <a:t>Il flusso del nostro respiro è ritmo e, di conseguenza, espressione.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it-IT" altLang="zh-CN" sz="2800" dirty="0" smtClean="0">
                <a:ea typeface="宋体" pitchFamily="2" charset="-122"/>
              </a:rPr>
              <a:t>Il respiro, funzione caratteristica della vita, ci mantiene uniti, senza interruzione, all’ambiente in cui viviamo.  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it-IT" altLang="zh-CN" sz="2800" dirty="0" smtClean="0">
                <a:ea typeface="宋体" pitchFamily="2" charset="-122"/>
              </a:rPr>
              <a:t>E’ l’unica funzione della vita vegetativa sulla quale la nostra volontà può agire</a:t>
            </a:r>
            <a:r>
              <a:rPr lang="en-US" altLang="zh-CN" sz="2800" dirty="0" smtClean="0">
                <a:ea typeface="宋体" pitchFamily="2" charset="-122"/>
              </a:rPr>
              <a:t> </a:t>
            </a: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04813"/>
            <a:ext cx="8229600" cy="42481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it-IT" altLang="zh-CN" sz="2800" smtClean="0">
                <a:ea typeface="宋体" pitchFamily="2" charset="-122"/>
              </a:rPr>
              <a:t>La respirazione è </a:t>
            </a:r>
          </a:p>
          <a:p>
            <a:pPr eaLnBrk="1" hangingPunct="1">
              <a:buClr>
                <a:schemeClr val="bg1"/>
              </a:buClr>
              <a:buFont typeface="Wingdings" pitchFamily="2" charset="2"/>
              <a:buChar char="ü"/>
              <a:defRPr/>
            </a:pPr>
            <a:r>
              <a:rPr lang="it-IT" altLang="zh-CN" sz="2800" smtClean="0">
                <a:ea typeface="宋体" pitchFamily="2" charset="-122"/>
              </a:rPr>
              <a:t>la fonte della nostra vitalità, </a:t>
            </a:r>
          </a:p>
          <a:p>
            <a:pPr eaLnBrk="1" hangingPunct="1">
              <a:buClr>
                <a:schemeClr val="bg1"/>
              </a:buClr>
              <a:buFont typeface="Wingdings" pitchFamily="2" charset="2"/>
              <a:buChar char="ü"/>
              <a:defRPr/>
            </a:pPr>
            <a:r>
              <a:rPr lang="it-IT" altLang="zh-CN" sz="2800" smtClean="0">
                <a:ea typeface="宋体" pitchFamily="2" charset="-122"/>
              </a:rPr>
              <a:t>il mezzo semplice che la natura ci offre per sviluppare la nostra energia, il nostro essere.</a:t>
            </a:r>
          </a:p>
          <a:p>
            <a:pPr eaLnBrk="1" hangingPunct="1">
              <a:buFontTx/>
              <a:buNone/>
              <a:defRPr/>
            </a:pPr>
            <a:r>
              <a:rPr lang="it-IT" altLang="zh-CN" sz="2800" smtClean="0">
                <a:ea typeface="宋体" pitchFamily="2" charset="-122"/>
              </a:rPr>
              <a:t>Una buona respirazione conduce </a:t>
            </a:r>
          </a:p>
          <a:p>
            <a:pPr eaLnBrk="1" hangingPunct="1">
              <a:buFontTx/>
              <a:buNone/>
              <a:defRPr/>
            </a:pPr>
            <a:r>
              <a:rPr lang="it-IT" altLang="zh-CN" sz="2800" b="1" smtClean="0">
                <a:ea typeface="宋体" pitchFamily="2" charset="-122"/>
              </a:rPr>
              <a:t>-il pensiero ad agire sul corpo,</a:t>
            </a:r>
            <a:r>
              <a:rPr lang="it-IT" altLang="zh-CN" sz="2800" smtClean="0">
                <a:ea typeface="宋体" pitchFamily="2" charset="-122"/>
              </a:rPr>
              <a:t> 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it-IT" altLang="zh-CN" sz="2800" b="1" smtClean="0">
                <a:ea typeface="宋体" pitchFamily="2" charset="-122"/>
              </a:rPr>
              <a:t>-il corpo ad agire sullo sviluppo e sulla formazione del pensiero.</a:t>
            </a:r>
            <a:r>
              <a:rPr lang="it-IT" altLang="zh-CN" sz="6000" b="1" smtClean="0">
                <a:ea typeface="宋体" pitchFamily="2" charset="-122"/>
              </a:rPr>
              <a:t> </a:t>
            </a:r>
            <a:endParaRPr lang="en-US" sz="4000" smtClean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68313" y="4724400"/>
            <a:ext cx="8351837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it-IT" altLang="zh-CN" sz="2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Da un punto di vista filosofico ed esistenziale, agire sul respiro, quando c’è disarmonia psicofisica, è cercare l’omeostasi originale della vita.</a:t>
            </a:r>
          </a:p>
          <a:p>
            <a:pPr>
              <a:defRPr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altLang="zh-CN" sz="3200" smtClean="0">
                <a:ea typeface="宋体" pitchFamily="2" charset="-122"/>
              </a:rPr>
              <a:t>La respirazione ritmata ha:</a:t>
            </a:r>
            <a:endParaRPr lang="it-IT" sz="3200" smtClean="0">
              <a:ea typeface="宋体" pitchFamily="2" charset="-122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1811338"/>
          </a:xfrm>
        </p:spPr>
        <p:txBody>
          <a:bodyPr>
            <a:normAutofit lnSpcReduction="10000"/>
          </a:bodyPr>
          <a:lstStyle/>
          <a:p>
            <a:pPr>
              <a:buClr>
                <a:schemeClr val="bg1"/>
              </a:buClr>
              <a:defRPr/>
            </a:pPr>
            <a:r>
              <a:rPr lang="it-IT" altLang="zh-CN" sz="2800" dirty="0" smtClean="0">
                <a:ea typeface="宋体" pitchFamily="2" charset="-122"/>
              </a:rPr>
              <a:t>un’azione fisiologica sul respiro, sui cambiamenti chimici dei tessuti e anche polmonari, </a:t>
            </a:r>
          </a:p>
          <a:p>
            <a:pPr eaLnBrk="1" hangingPunct="1">
              <a:buClr>
                <a:schemeClr val="bg1"/>
              </a:buClr>
              <a:buFont typeface="Wingdings" pitchFamily="2" charset="2"/>
              <a:buChar char="ü"/>
              <a:defRPr/>
            </a:pPr>
            <a:r>
              <a:rPr lang="it-IT" altLang="zh-CN" sz="2800" dirty="0" smtClean="0">
                <a:ea typeface="宋体" pitchFamily="2" charset="-122"/>
              </a:rPr>
              <a:t>sulla scelta del pensiero, omologo all’atto respiratorio.</a:t>
            </a:r>
          </a:p>
          <a:p>
            <a:pPr eaLnBrk="1" hangingPunct="1">
              <a:buClr>
                <a:schemeClr val="bg1"/>
              </a:buClr>
              <a:buFont typeface="Wingdings" pitchFamily="2" charset="2"/>
              <a:buChar char="ü"/>
              <a:defRPr/>
            </a:pPr>
            <a:r>
              <a:rPr lang="it-IT" altLang="zh-CN" sz="2800" dirty="0" smtClean="0">
                <a:ea typeface="宋体" pitchFamily="2" charset="-122"/>
              </a:rPr>
              <a:t>Contribuisce inoltre al dinamismo energetico.</a:t>
            </a:r>
            <a:endParaRPr lang="it-IT" sz="2800" dirty="0" smtClean="0">
              <a:ea typeface="宋体" pitchFamily="2" charset="-122"/>
            </a:endParaRP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611188" y="5013325"/>
            <a:ext cx="80645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altLang="zh-CN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Il cervello si trova così, in condizioni eccezionalmente favorevoli per l’elaborazione del pensiero, durante la realizzazione degli esercizi.</a:t>
            </a:r>
            <a:endParaRPr lang="it-IT" sz="2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800" smtClean="0"/>
              <a:t>Il respiro e la voce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21002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it-IT" altLang="zh-CN" sz="2400" smtClean="0">
                <a:ea typeface="宋体" pitchFamily="2" charset="-122"/>
              </a:rPr>
              <a:t>    </a:t>
            </a:r>
            <a:r>
              <a:rPr lang="it-IT" altLang="zh-CN" sz="2400" b="1" u="sng" smtClean="0">
                <a:ea typeface="宋体" pitchFamily="2" charset="-122"/>
              </a:rPr>
              <a:t>La voce</a:t>
            </a:r>
            <a:r>
              <a:rPr lang="it-IT" altLang="zh-CN" sz="2400" smtClean="0">
                <a:ea typeface="宋体" pitchFamily="2" charset="-122"/>
              </a:rPr>
              <a:t>, come mezzo arcaico e fondamentale di espressione e comunicazione, è stata sempre oggetto di studio e ricerca nelle sue dimensioni biologiche, fisiche, psicologiche, sociologiche, filologiche, filosofiche, artistiche.</a:t>
            </a:r>
            <a:br>
              <a:rPr lang="it-IT" altLang="zh-CN" sz="2400" smtClean="0">
                <a:ea typeface="宋体" pitchFamily="2" charset="-122"/>
              </a:rPr>
            </a:br>
            <a:endParaRPr lang="it-IT" altLang="zh-CN" sz="2400" smtClean="0">
              <a:ea typeface="宋体" pitchFamily="2" charset="-122"/>
            </a:endParaRPr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827088" y="4221163"/>
            <a:ext cx="7058025" cy="2087562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it-IT" altLang="zh-CN" b="1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it-IT" altLang="zh-CN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Per gestire la voce in modo sempre più ricco di espressività è importante imparare a respirare ritmicamente.</a:t>
            </a:r>
            <a:endParaRPr lang="it-IT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Esercizio: frase ritmata dal respiro</a:t>
            </a:r>
            <a:br>
              <a:rPr lang="it-IT" dirty="0" smtClean="0"/>
            </a:br>
            <a:r>
              <a:rPr lang="it-IT" sz="2700" dirty="0" smtClean="0"/>
              <a:t>(se mi ascolti con attenzione vedrai che quello che ti dico è vero)</a:t>
            </a:r>
            <a:endParaRPr lang="it-IT" sz="27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respiro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È bene dedicare una parte del lavoro alla respirazione.</a:t>
            </a:r>
          </a:p>
          <a:p>
            <a:pPr>
              <a:buNone/>
            </a:pPr>
            <a:r>
              <a:rPr lang="it-IT" dirty="0" smtClean="0"/>
              <a:t>L’osservazione empirica rivela tre tipi </a:t>
            </a:r>
            <a:r>
              <a:rPr lang="it-IT" dirty="0"/>
              <a:t>di </a:t>
            </a:r>
            <a:r>
              <a:rPr lang="it-IT" dirty="0" smtClean="0"/>
              <a:t>respirazione:</a:t>
            </a:r>
          </a:p>
          <a:p>
            <a:r>
              <a:rPr lang="it-IT" dirty="0" smtClean="0"/>
              <a:t>La respirazione della parte alta del torace o pettorale</a:t>
            </a:r>
          </a:p>
          <a:p>
            <a:r>
              <a:rPr lang="it-IT" dirty="0" smtClean="0"/>
              <a:t>La respirazione della parte bassa dell’addome (questa respirazione si espande senza usare il petto).</a:t>
            </a:r>
          </a:p>
          <a:p>
            <a:r>
              <a:rPr lang="it-IT" dirty="0" smtClean="0"/>
              <a:t>La respirazione totale o diaframmatica, centrata sull’addome nella quale interviene tutto il corpo.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La respirazione varia a seconda della costituzione fisiologica di ciascuno</a:t>
            </a:r>
            <a:endParaRPr lang="it-IT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 di respirazione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Ricorda che una </a:t>
            </a:r>
            <a:r>
              <a:rPr lang="it-IT" dirty="0"/>
              <a:t>respirazione calma diminuisce l’ansia e favorisce lo stato fisiologico più favorevole al pensiero</a:t>
            </a:r>
          </a:p>
          <a:p>
            <a:r>
              <a:rPr lang="it-IT" dirty="0" smtClean="0"/>
              <a:t>Respirare con il naso, inspirare lentamente a fondo con la narice destra chiudendo quella sinistra. Trattenere per un attimo. Espirare dalla narice sinistra chiudendo quella destra.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 di respirazione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Inspirare lentamente alzando le braccia ed elevando il corpo in punta di piedi. Trattenere. Espirare con lo stesso ritmo per tornare alla posizione di partenza.</a:t>
            </a:r>
          </a:p>
          <a:p>
            <a:r>
              <a:rPr lang="it-IT" dirty="0" smtClean="0"/>
              <a:t>In gruppo o a coppie. Uno canticchia una melodia semplice, l’altro accompagna con il respiro il ritmo, ispirando, trattenendo, espirando</a:t>
            </a:r>
            <a:endParaRPr lang="it-IT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Esercizi di espressività basati sul respiro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Posizione dell’albero:in piedi, appoggiare il piede destro sulla coscia sinistra e viceversa. Le mani giunte all’altezza del petto. Respirare. Mantenere l’equilibrio.</a:t>
            </a:r>
          </a:p>
          <a:p>
            <a:r>
              <a:rPr lang="it-IT" dirty="0" smtClean="0"/>
              <a:t>Posizione del cane e del gatto. Carponi, inarcare la schiena in su abbassando la testa, espirare. Inarcare la schiena in giù. Alzare la testa, inspirare</a:t>
            </a:r>
            <a:endParaRPr lang="it-IT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ritmo e la respirazione di gruppo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Esercizio mano-cuore: in piedi in cerchio ad occhi chiusi, allargare le braccia fino ad incontrare le braccia dei compagni, tendere le braccia verso il centro del cerchio e formare un grande cuore che batte ad un ritmo molto lento. </a:t>
            </a:r>
            <a:r>
              <a:rPr lang="it-IT" i="1" dirty="0" smtClean="0"/>
              <a:t>Questo cuore si dilata e si contrae.</a:t>
            </a:r>
          </a:p>
          <a:p>
            <a:r>
              <a:rPr lang="it-IT" dirty="0" smtClean="0"/>
              <a:t>La voce guida scandirà il ritmo del cuore. Le braccia saranno come vasi sanguigni.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Attività sportiva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smtClean="0"/>
              <a:t>Strutturata</a:t>
            </a:r>
          </a:p>
          <a:p>
            <a:r>
              <a:rPr lang="it-IT" dirty="0" smtClean="0"/>
              <a:t>Regole specifiche</a:t>
            </a:r>
          </a:p>
          <a:p>
            <a:r>
              <a:rPr lang="it-IT" dirty="0" smtClean="0"/>
              <a:t>Capacità tecniche</a:t>
            </a:r>
          </a:p>
          <a:p>
            <a:r>
              <a:rPr lang="it-IT" dirty="0" smtClean="0"/>
              <a:t>Abilità specifiche</a:t>
            </a:r>
          </a:p>
          <a:p>
            <a:r>
              <a:rPr lang="it-IT" dirty="0" smtClean="0"/>
              <a:t>Se agonistica attenzione alla prestazione</a:t>
            </a:r>
          </a:p>
          <a:p>
            <a:r>
              <a:rPr lang="it-IT" dirty="0" smtClean="0"/>
              <a:t>Capacità motorie di base</a:t>
            </a:r>
          </a:p>
          <a:p>
            <a:r>
              <a:rPr lang="it-IT" dirty="0" smtClean="0"/>
              <a:t>….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smtClean="0"/>
              <a:t>Espressività corporea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t-IT" dirty="0" smtClean="0"/>
              <a:t>Non strutturata</a:t>
            </a:r>
          </a:p>
          <a:p>
            <a:r>
              <a:rPr lang="it-IT" dirty="0" smtClean="0"/>
              <a:t>Maggiore libertà di espressione</a:t>
            </a:r>
          </a:p>
          <a:p>
            <a:r>
              <a:rPr lang="it-IT" dirty="0" smtClean="0"/>
              <a:t>Coinvolgimento emotivo</a:t>
            </a:r>
          </a:p>
          <a:p>
            <a:r>
              <a:rPr lang="it-IT" dirty="0" smtClean="0"/>
              <a:t>….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81075"/>
            <a:ext cx="8497887" cy="13843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t-IT" altLang="zh-CN" sz="3200" dirty="0" smtClean="0">
                <a:ea typeface="宋体" pitchFamily="2" charset="-122"/>
              </a:rPr>
              <a:t>La voce: Per migliorare l’emissione della voce, occorre tener conto delle quattro caratteristiche fisiche del suono: </a:t>
            </a:r>
            <a:br>
              <a:rPr lang="it-IT" altLang="zh-CN" sz="3200" dirty="0" smtClean="0">
                <a:ea typeface="宋体" pitchFamily="2" charset="-122"/>
              </a:rPr>
            </a:br>
            <a:endParaRPr lang="it-IT" sz="3200" dirty="0" smtClean="0">
              <a:ea typeface="宋体" pitchFamily="2" charset="-122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743200"/>
            <a:ext cx="8229600" cy="3206750"/>
          </a:xfrm>
        </p:spPr>
        <p:txBody>
          <a:bodyPr/>
          <a:lstStyle/>
          <a:p>
            <a:pPr eaLnBrk="1" hangingPunct="1">
              <a:buClr>
                <a:schemeClr val="bg1"/>
              </a:buClr>
              <a:buFont typeface="Wingdings" pitchFamily="2" charset="2"/>
              <a:buChar char="ü"/>
              <a:defRPr/>
            </a:pPr>
            <a:r>
              <a:rPr lang="it-IT" altLang="zh-CN" sz="3600" dirty="0" smtClean="0">
                <a:ea typeface="宋体" pitchFamily="2" charset="-122"/>
              </a:rPr>
              <a:t>potenza,</a:t>
            </a:r>
          </a:p>
          <a:p>
            <a:pPr eaLnBrk="1" hangingPunct="1">
              <a:buClr>
                <a:schemeClr val="bg1"/>
              </a:buClr>
              <a:buFont typeface="Wingdings" pitchFamily="2" charset="2"/>
              <a:buChar char="ü"/>
              <a:defRPr/>
            </a:pPr>
            <a:r>
              <a:rPr lang="it-IT" altLang="zh-CN" sz="3600" dirty="0" smtClean="0">
                <a:ea typeface="宋体" pitchFamily="2" charset="-122"/>
              </a:rPr>
              <a:t>durata, </a:t>
            </a:r>
          </a:p>
          <a:p>
            <a:pPr eaLnBrk="1" hangingPunct="1">
              <a:buClr>
                <a:schemeClr val="bg1"/>
              </a:buClr>
              <a:buFont typeface="Wingdings" pitchFamily="2" charset="2"/>
              <a:buChar char="ü"/>
              <a:defRPr/>
            </a:pPr>
            <a:r>
              <a:rPr lang="it-IT" altLang="zh-CN" sz="3600" dirty="0" smtClean="0">
                <a:ea typeface="宋体" pitchFamily="2" charset="-122"/>
              </a:rPr>
              <a:t>altezza,</a:t>
            </a:r>
          </a:p>
          <a:p>
            <a:pPr eaLnBrk="1" hangingPunct="1">
              <a:buClr>
                <a:schemeClr val="bg1"/>
              </a:buClr>
              <a:buFont typeface="Wingdings" pitchFamily="2" charset="2"/>
              <a:buChar char="ü"/>
              <a:defRPr/>
            </a:pPr>
            <a:r>
              <a:rPr lang="it-IT" altLang="zh-CN" sz="3600" dirty="0" smtClean="0">
                <a:ea typeface="宋体" pitchFamily="2" charset="-122"/>
              </a:rPr>
              <a:t>timbro.</a:t>
            </a:r>
            <a:endParaRPr lang="it-IT" sz="3600" dirty="0" smtClean="0">
              <a:ea typeface="宋体" pitchFamily="2" charset="-122"/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3910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it-IT" altLang="zh-CN" sz="2800" dirty="0" smtClean="0">
                <a:ea typeface="宋体" pitchFamily="2" charset="-122"/>
              </a:rPr>
              <a:t>    La </a:t>
            </a:r>
            <a:r>
              <a:rPr lang="it-IT" altLang="zh-CN" sz="2800" b="1" u="sng" dirty="0" smtClean="0">
                <a:ea typeface="宋体" pitchFamily="2" charset="-122"/>
              </a:rPr>
              <a:t>potenza</a:t>
            </a:r>
            <a:r>
              <a:rPr lang="it-IT" altLang="zh-CN" sz="2800" dirty="0" smtClean="0">
                <a:ea typeface="宋体" pitchFamily="2" charset="-122"/>
              </a:rPr>
              <a:t> è data dal volume della colonna d’aria che passa attraverso le corde vocali e risuona nel palato. Possiamo così parlare di voci forti e voci soavi. </a:t>
            </a:r>
          </a:p>
          <a:p>
            <a:pPr eaLnBrk="1" hangingPunct="1">
              <a:buFontTx/>
              <a:buNone/>
              <a:defRPr/>
            </a:pPr>
            <a:r>
              <a:rPr lang="it-IT" altLang="zh-CN" sz="2800" dirty="0" smtClean="0">
                <a:ea typeface="宋体" pitchFamily="2" charset="-122"/>
              </a:rPr>
              <a:t>    A maggior forza dell’aria maggior vibrazione e voce più forte. </a:t>
            </a:r>
            <a:br>
              <a:rPr lang="it-IT" altLang="zh-CN" sz="2800" dirty="0" smtClean="0">
                <a:ea typeface="宋体" pitchFamily="2" charset="-122"/>
              </a:rPr>
            </a:br>
            <a:r>
              <a:rPr lang="it-IT" altLang="zh-CN" sz="2800" dirty="0" smtClean="0">
                <a:ea typeface="宋体" pitchFamily="2" charset="-122"/>
              </a:rPr>
              <a:t>La voce deve essere esercitata per ottenere, non solo i due estremi, ma anche le posizioni intermedie, affinché possa adeguarsi ogni volta alle circostanze esterne.</a:t>
            </a:r>
            <a:endParaRPr lang="it-IT" sz="2800" dirty="0" smtClean="0">
              <a:ea typeface="宋体" pitchFamily="2" charset="-122"/>
            </a:endParaRP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052513"/>
            <a:ext cx="8229600" cy="4865687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zh-CN" sz="2800" smtClean="0">
                <a:ea typeface="宋体" pitchFamily="2" charset="-122"/>
              </a:rPr>
              <a:t>L’</a:t>
            </a:r>
            <a:r>
              <a:rPr lang="it-IT" altLang="zh-CN" sz="2800" b="1" u="sng" smtClean="0">
                <a:ea typeface="宋体" pitchFamily="2" charset="-122"/>
              </a:rPr>
              <a:t>altezza</a:t>
            </a:r>
            <a:r>
              <a:rPr lang="it-IT" altLang="zh-CN" sz="2800" smtClean="0">
                <a:ea typeface="宋体" pitchFamily="2" charset="-122"/>
              </a:rPr>
              <a:t> dei suoni, dipende dalla contrazione delle corde vocali. Sono diverse da un individuo all’altro nei bambini, nelle bambine, negli uomini, nelle donne. </a:t>
            </a:r>
            <a:br>
              <a:rPr lang="it-IT" altLang="zh-CN" sz="2800" smtClean="0">
                <a:ea typeface="宋体" pitchFamily="2" charset="-122"/>
              </a:rPr>
            </a:br>
            <a:r>
              <a:rPr lang="it-IT" altLang="zh-CN" sz="2800" smtClean="0">
                <a:ea typeface="宋体" pitchFamily="2" charset="-122"/>
              </a:rPr>
              <a:t>La variazione di altezza  o registro, entro i quali si muovono i suoni, è diversa a seconda del tipo di voce. </a:t>
            </a:r>
            <a:br>
              <a:rPr lang="it-IT" altLang="zh-CN" sz="2800" smtClean="0">
                <a:ea typeface="宋体" pitchFamily="2" charset="-122"/>
              </a:rPr>
            </a:br>
            <a:r>
              <a:rPr lang="it-IT" altLang="zh-CN" sz="2800" smtClean="0">
                <a:ea typeface="宋体" pitchFamily="2" charset="-122"/>
              </a:rPr>
              <a:t>Può essere utile, emettere la voce ad altezze diverse, cercando di passare da una voce molto grave ad un’altra molto acuta.</a:t>
            </a:r>
            <a:br>
              <a:rPr lang="it-IT" altLang="zh-CN" sz="2800" smtClean="0">
                <a:ea typeface="宋体" pitchFamily="2" charset="-122"/>
              </a:rPr>
            </a:br>
            <a:endParaRPr lang="en-US" sz="2800" smtClean="0">
              <a:ea typeface="宋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5584825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zh-CN" sz="3600" smtClean="0">
                <a:ea typeface="宋体" pitchFamily="2" charset="-122"/>
              </a:rPr>
              <a:t>Le varie sfumature del </a:t>
            </a:r>
            <a:r>
              <a:rPr lang="it-IT" altLang="zh-CN" sz="3600" b="1" u="sng" smtClean="0">
                <a:ea typeface="宋体" pitchFamily="2" charset="-122"/>
              </a:rPr>
              <a:t>timbro</a:t>
            </a:r>
            <a:r>
              <a:rPr lang="it-IT" altLang="zh-CN" sz="3600" smtClean="0">
                <a:ea typeface="宋体" pitchFamily="2" charset="-122"/>
              </a:rPr>
              <a:t>, sono determinante dalla struttura anatomica dell’apparato vocale. Nonostante queste condizioni naturali, la voce può modificare il suo timbro.</a:t>
            </a:r>
            <a:r>
              <a:rPr lang="en-US" altLang="zh-CN" smtClean="0">
                <a:ea typeface="宋体" pitchFamily="2" charset="-122"/>
              </a:rPr>
              <a:t> 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003232" cy="115699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it-IT" dirty="0" smtClean="0"/>
              <a:t>La voce è un mezzo arcaico di espressione e </a:t>
            </a:r>
            <a:r>
              <a:rPr lang="it-IT" sz="3600" dirty="0" smtClean="0"/>
              <a:t>comunicazione.</a:t>
            </a:r>
          </a:p>
          <a:p>
            <a:r>
              <a:rPr lang="it-IT" sz="3600" dirty="0" smtClean="0"/>
              <a:t> </a:t>
            </a:r>
            <a:r>
              <a:rPr lang="it-IT" dirty="0" smtClean="0"/>
              <a:t>forare </a:t>
            </a:r>
            <a:r>
              <a:rPr lang="it-IT" dirty="0"/>
              <a:t>il muro: gli allievi a 10 cm dal muro cercano di forarlo con la voce usando toni uguali</a:t>
            </a:r>
          </a:p>
          <a:p>
            <a:pPr>
              <a:buNone/>
            </a:pPr>
            <a:r>
              <a:rPr lang="it-IT" dirty="0" smtClean="0"/>
              <a:t>Giocare </a:t>
            </a:r>
            <a:r>
              <a:rPr lang="it-IT" dirty="0"/>
              <a:t>con la voce</a:t>
            </a:r>
          </a:p>
          <a:p>
            <a:r>
              <a:rPr lang="it-IT" dirty="0"/>
              <a:t>giocare a tennis, a pallavolo, a calcio sempre con una palla immaginaria, si ricrea il </a:t>
            </a:r>
            <a:r>
              <a:rPr lang="it-IT" dirty="0" err="1" smtClean="0"/>
              <a:t>setting</a:t>
            </a:r>
            <a:r>
              <a:rPr lang="it-IT" dirty="0" smtClean="0"/>
              <a:t> </a:t>
            </a:r>
            <a:r>
              <a:rPr lang="it-IT" dirty="0"/>
              <a:t>del gioco e sarà la voce con le sue variazioni a gestirlo.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691680" y="188640"/>
            <a:ext cx="5472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Esercizi di espressività con la voce</a:t>
            </a:r>
            <a:endParaRPr lang="it-IT" sz="36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 di espressività con la voce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err="1"/>
              <a:t>G</a:t>
            </a:r>
            <a:r>
              <a:rPr lang="it-IT" dirty="0" err="1" smtClean="0"/>
              <a:t>ibberish</a:t>
            </a:r>
            <a:endParaRPr lang="it-IT" dirty="0"/>
          </a:p>
          <a:p>
            <a:r>
              <a:rPr lang="it-IT" dirty="0"/>
              <a:t>giocare con i numeri, </a:t>
            </a:r>
            <a:r>
              <a:rPr lang="it-IT" dirty="0" err="1"/>
              <a:t>gibberish</a:t>
            </a:r>
            <a:r>
              <a:rPr lang="it-IT" dirty="0"/>
              <a:t> ma con i </a:t>
            </a:r>
            <a:r>
              <a:rPr lang="it-IT" dirty="0" smtClean="0"/>
              <a:t>numeri: a </a:t>
            </a:r>
            <a:r>
              <a:rPr lang="it-IT" dirty="0"/>
              <a:t>coppie, </a:t>
            </a:r>
            <a:r>
              <a:rPr lang="it-IT" dirty="0" smtClean="0"/>
              <a:t>ci si </a:t>
            </a:r>
            <a:r>
              <a:rPr lang="it-IT" dirty="0"/>
              <a:t>esprime con un dialogo fatto di soli </a:t>
            </a:r>
            <a:r>
              <a:rPr lang="it-IT" dirty="0" smtClean="0"/>
              <a:t>numeri, </a:t>
            </a:r>
            <a:r>
              <a:rPr lang="it-IT" dirty="0"/>
              <a:t>come se fosse una discussione sempre più accesa aumentando la cifra aumenta il volume della voce. </a:t>
            </a:r>
            <a:r>
              <a:rPr lang="it-IT" dirty="0" smtClean="0"/>
              <a:t>Quando </a:t>
            </a:r>
            <a:r>
              <a:rPr lang="it-IT" dirty="0"/>
              <a:t>si abbassa la cifra si cambia anche atmosfera. </a:t>
            </a:r>
            <a:r>
              <a:rPr lang="it-IT" dirty="0" smtClean="0"/>
              <a:t>E’ </a:t>
            </a:r>
            <a:r>
              <a:rPr lang="it-IT" dirty="0"/>
              <a:t>un alternarsi di cifre alte, altissime, basse, </a:t>
            </a:r>
            <a:r>
              <a:rPr lang="it-IT" dirty="0" smtClean="0"/>
              <a:t>bassissime </a:t>
            </a:r>
            <a:r>
              <a:rPr lang="it-IT" dirty="0"/>
              <a:t>con i </a:t>
            </a:r>
            <a:r>
              <a:rPr lang="it-IT" dirty="0" smtClean="0"/>
              <a:t>conseguenti </a:t>
            </a:r>
            <a:r>
              <a:rPr lang="it-IT" dirty="0"/>
              <a:t>cambiamenti di voce.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drammatizzazione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/>
              <a:t>S</a:t>
            </a:r>
            <a:r>
              <a:rPr lang="it-IT" dirty="0" smtClean="0"/>
              <a:t>draiati </a:t>
            </a:r>
            <a:r>
              <a:rPr lang="it-IT" dirty="0"/>
              <a:t>a terra ad occhi chiusi “sono una fiamma, un </a:t>
            </a:r>
            <a:r>
              <a:rPr lang="it-IT" dirty="0" smtClean="0"/>
              <a:t>fuoco </a:t>
            </a:r>
            <a:r>
              <a:rPr lang="it-IT" dirty="0"/>
              <a:t>che piano piano inizia ad </a:t>
            </a:r>
            <a:r>
              <a:rPr lang="it-IT" dirty="0" smtClean="0"/>
              <a:t>accendersi. </a:t>
            </a:r>
            <a:r>
              <a:rPr lang="it-IT" dirty="0"/>
              <a:t>P</a:t>
            </a:r>
            <a:r>
              <a:rPr lang="it-IT" dirty="0" smtClean="0"/>
              <a:t>oi </a:t>
            </a:r>
            <a:r>
              <a:rPr lang="it-IT" dirty="0"/>
              <a:t>aumento e mi unisco alle altre fiamme per diventare un </a:t>
            </a:r>
            <a:r>
              <a:rPr lang="it-IT" dirty="0" smtClean="0"/>
              <a:t>incendio”.</a:t>
            </a:r>
            <a:endParaRPr lang="it-IT" dirty="0"/>
          </a:p>
          <a:p>
            <a:pPr>
              <a:buNone/>
            </a:pPr>
            <a:r>
              <a:rPr lang="it-IT" b="1" dirty="0"/>
              <a:t>I</a:t>
            </a:r>
            <a:r>
              <a:rPr lang="it-IT" b="1" dirty="0" smtClean="0"/>
              <a:t>l </a:t>
            </a:r>
            <a:r>
              <a:rPr lang="it-IT" b="1" dirty="0"/>
              <a:t>gioco drammatico</a:t>
            </a:r>
          </a:p>
          <a:p>
            <a:r>
              <a:rPr lang="it-IT" dirty="0"/>
              <a:t>animali in coppia</a:t>
            </a:r>
          </a:p>
          <a:p>
            <a:r>
              <a:rPr lang="it-IT" dirty="0" err="1"/>
              <a:t>pici-mici</a:t>
            </a:r>
            <a:endParaRPr lang="it-IT" dirty="0"/>
          </a:p>
          <a:p>
            <a:r>
              <a:rPr lang="it-IT" dirty="0"/>
              <a:t>macchina umana </a:t>
            </a:r>
            <a:r>
              <a:rPr lang="it-IT" dirty="0" smtClean="0"/>
              <a:t>(favorisce </a:t>
            </a:r>
            <a:r>
              <a:rPr lang="it-IT" dirty="0"/>
              <a:t>la condivisione, collaborazione e conoscenza all’interno del </a:t>
            </a:r>
            <a:r>
              <a:rPr lang="it-IT" dirty="0" smtClean="0"/>
              <a:t>gruppo): </a:t>
            </a:r>
            <a:r>
              <a:rPr lang="it-IT" dirty="0"/>
              <a:t>il gruppo inizia a muoversi per poi a comando organizzarsi per essere insieme una lavatrice, con i suoni e rumori caratteristici, un’automobile, un aereo, un’impastatrice..</a:t>
            </a:r>
          </a:p>
          <a:p>
            <a:pPr>
              <a:buNone/>
            </a:pPr>
            <a:r>
              <a:rPr lang="it-IT" dirty="0"/>
              <a:t> </a:t>
            </a:r>
          </a:p>
          <a:p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3977698"/>
          </a:xfrm>
        </p:spPr>
        <p:txBody>
          <a:bodyPr tIns="0">
            <a:normAutofit fontScale="92500" lnSpcReduction="10000"/>
          </a:bodyPr>
          <a:lstStyle/>
          <a:p>
            <a:pPr marL="0" indent="0">
              <a:lnSpc>
                <a:spcPct val="102000"/>
              </a:lnSpc>
              <a:spcBef>
                <a:spcPts val="600"/>
              </a:spcBef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it-IT" sz="2000" dirty="0">
                <a:latin typeface="GretaTextPro-LightMin" pitchFamily="16" charset="0"/>
                <a:ea typeface="GretaTextPro-LightMin" pitchFamily="16" charset="0"/>
                <a:cs typeface="GretaTextPro-LightMin" pitchFamily="16" charset="0"/>
              </a:rPr>
              <a:t>Si distribuiscono agli alunni foglietti piegati con</a:t>
            </a:r>
          </a:p>
          <a:p>
            <a:pPr marL="0" indent="0">
              <a:lnSpc>
                <a:spcPct val="102000"/>
              </a:lnSpc>
              <a:spcBef>
                <a:spcPts val="600"/>
              </a:spcBef>
              <a:buFont typeface="Wingdings 2"/>
              <a:buChar char="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it-IT" sz="2000" dirty="0">
                <a:latin typeface="GretaTextPro-LightMin" pitchFamily="16" charset="0"/>
                <a:ea typeface="GretaTextPro-LightMin" pitchFamily="16" charset="0"/>
                <a:cs typeface="GretaTextPro-LightMin" pitchFamily="16" charset="0"/>
              </a:rPr>
              <a:t>il disegno o l'immagine </a:t>
            </a:r>
            <a:r>
              <a:rPr lang="it-IT" sz="2000" dirty="0" smtClean="0">
                <a:latin typeface="GretaTextPro-LightMin" pitchFamily="16" charset="0"/>
                <a:ea typeface="GretaTextPro-LightMin" pitchFamily="16" charset="0"/>
                <a:cs typeface="GretaTextPro-LightMin" pitchFamily="16" charset="0"/>
              </a:rPr>
              <a:t>di </a:t>
            </a:r>
            <a:r>
              <a:rPr lang="it-IT" sz="2000" dirty="0">
                <a:latin typeface="GretaTextPro-LightMin" pitchFamily="16" charset="0"/>
                <a:ea typeface="GretaTextPro-LightMin" pitchFamily="16" charset="0"/>
                <a:cs typeface="GretaTextPro-LightMin" pitchFamily="16" charset="0"/>
              </a:rPr>
              <a:t>animali, maschio e femmina. Ognuno dispone </a:t>
            </a:r>
            <a:r>
              <a:rPr lang="it-IT" sz="2000" dirty="0" smtClean="0">
                <a:latin typeface="GretaTextPro-LightMin" pitchFamily="16" charset="0"/>
                <a:ea typeface="GretaTextPro-LightMin" pitchFamily="16" charset="0"/>
                <a:cs typeface="GretaTextPro-LightMin" pitchFamily="16" charset="0"/>
              </a:rPr>
              <a:t>di:</a:t>
            </a:r>
            <a:endParaRPr lang="it-IT" sz="2000" dirty="0">
              <a:latin typeface="GretaTextPro-LightMin" pitchFamily="16" charset="0"/>
              <a:ea typeface="GretaTextPro-LightMin" pitchFamily="16" charset="0"/>
              <a:cs typeface="GretaTextPro-LightMin" pitchFamily="16" charset="0"/>
            </a:endParaRPr>
          </a:p>
          <a:p>
            <a:pPr marL="0" indent="0">
              <a:lnSpc>
                <a:spcPct val="102000"/>
              </a:lnSpc>
              <a:spcBef>
                <a:spcPts val="600"/>
              </a:spcBef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it-IT" sz="2000" dirty="0">
                <a:latin typeface="GretaTextPro-LightMin" pitchFamily="16" charset="0"/>
                <a:ea typeface="GretaTextPro-LightMin" pitchFamily="16" charset="0"/>
                <a:cs typeface="GretaTextPro-LightMin" pitchFamily="16" charset="0"/>
              </a:rPr>
              <a:t>qualche minuto per pensare a una visione corporea dell’animale che</a:t>
            </a:r>
          </a:p>
          <a:p>
            <a:pPr marL="0" indent="0">
              <a:lnSpc>
                <a:spcPct val="102000"/>
              </a:lnSpc>
              <a:spcBef>
                <a:spcPts val="600"/>
              </a:spcBef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it-IT" sz="2000" dirty="0">
                <a:latin typeface="GretaTextPro-LightMin" pitchFamily="16" charset="0"/>
                <a:ea typeface="GretaTextPro-LightMin" pitchFamily="16" charset="0"/>
                <a:cs typeface="GretaTextPro-LightMin" pitchFamily="16" charset="0"/>
              </a:rPr>
              <a:t>gli è capitato</a:t>
            </a:r>
            <a:r>
              <a:rPr lang="it-IT" sz="2000" dirty="0" smtClean="0">
                <a:latin typeface="GretaTextPro-LightMin" pitchFamily="16" charset="0"/>
                <a:ea typeface="GretaTextPro-LightMin" pitchFamily="16" charset="0"/>
                <a:cs typeface="GretaTextPro-LightMin" pitchFamily="16" charset="0"/>
              </a:rPr>
              <a:t>. </a:t>
            </a:r>
            <a:r>
              <a:rPr lang="it-IT" sz="2000" b="1" dirty="0" smtClean="0">
                <a:latin typeface="GretaTextPro-LightMin" pitchFamily="16" charset="0"/>
                <a:ea typeface="GretaTextPro-LightMin" pitchFamily="16" charset="0"/>
                <a:cs typeface="GretaTextPro-LightMin" pitchFamily="16" charset="0"/>
              </a:rPr>
              <a:t>Non sono ammessi movimenti stereotipati. E’ richiesta la sperimentazione originale</a:t>
            </a:r>
            <a:r>
              <a:rPr lang="it-IT" sz="2000" dirty="0" smtClean="0">
                <a:latin typeface="GretaTextPro-LightMin" pitchFamily="16" charset="0"/>
                <a:ea typeface="GretaTextPro-LightMin" pitchFamily="16" charset="0"/>
                <a:cs typeface="GretaTextPro-LightMin" pitchFamily="16" charset="0"/>
              </a:rPr>
              <a:t>. </a:t>
            </a:r>
            <a:r>
              <a:rPr lang="it-IT" sz="2000" dirty="0">
                <a:latin typeface="GretaTextPro-LightMin" pitchFamily="16" charset="0"/>
                <a:ea typeface="GretaTextPro-LightMin" pitchFamily="16" charset="0"/>
                <a:cs typeface="GretaTextPro-LightMin" pitchFamily="16" charset="0"/>
              </a:rPr>
              <a:t>In assoluto silenzio, solo attraverso una </a:t>
            </a:r>
            <a:r>
              <a:rPr lang="it-IT" sz="2000" dirty="0" smtClean="0">
                <a:latin typeface="GretaTextPro-LightMin" pitchFamily="16" charset="0"/>
                <a:ea typeface="GretaTextPro-LightMin" pitchFamily="16" charset="0"/>
                <a:cs typeface="GretaTextPro-LightMin" pitchFamily="16" charset="0"/>
              </a:rPr>
              <a:t>comunicazione corporea</a:t>
            </a:r>
            <a:r>
              <a:rPr lang="it-IT" sz="2000" dirty="0">
                <a:latin typeface="GretaTextPro-LightMin" pitchFamily="16" charset="0"/>
                <a:ea typeface="GretaTextPro-LightMin" pitchFamily="16" charset="0"/>
                <a:cs typeface="GretaTextPro-LightMin" pitchFamily="16" charset="0"/>
              </a:rPr>
              <a:t>, </a:t>
            </a:r>
            <a:r>
              <a:rPr lang="it-IT" sz="2000" dirty="0" smtClean="0">
                <a:latin typeface="GretaTextPro-LightMin" pitchFamily="16" charset="0"/>
                <a:ea typeface="GretaTextPro-LightMin" pitchFamily="16" charset="0"/>
                <a:cs typeface="GretaTextPro-LightMin" pitchFamily="16" charset="0"/>
              </a:rPr>
              <a:t>chiedete</a:t>
            </a:r>
            <a:r>
              <a:rPr lang="it-IT" sz="2000" dirty="0">
                <a:latin typeface="GretaTextPro-LightMin" pitchFamily="16" charset="0"/>
                <a:ea typeface="GretaTextPro-LightMin" pitchFamily="16" charset="0"/>
                <a:cs typeface="GretaTextPro-LightMin" pitchFamily="16" charset="0"/>
              </a:rPr>
              <a:t> </a:t>
            </a:r>
            <a:r>
              <a:rPr lang="it-IT" sz="2000" dirty="0" smtClean="0">
                <a:latin typeface="GretaTextPro-LightMin" pitchFamily="16" charset="0"/>
                <a:ea typeface="GretaTextPro-LightMin" pitchFamily="16" charset="0"/>
                <a:cs typeface="GretaTextPro-LightMin" pitchFamily="16" charset="0"/>
              </a:rPr>
              <a:t>a </a:t>
            </a:r>
            <a:r>
              <a:rPr lang="it-IT" sz="2000" dirty="0">
                <a:latin typeface="GretaTextPro-LightMin" pitchFamily="16" charset="0"/>
                <a:ea typeface="GretaTextPro-LightMin" pitchFamily="16" charset="0"/>
                <a:cs typeface="GretaTextPro-LightMin" pitchFamily="16" charset="0"/>
              </a:rPr>
              <a:t>tutti di riprodurre il proprio animale cercando di riformare </a:t>
            </a:r>
            <a:r>
              <a:rPr lang="it-IT" sz="2000" dirty="0" smtClean="0">
                <a:latin typeface="GretaTextPro-LightMin" pitchFamily="16" charset="0"/>
                <a:ea typeface="GretaTextPro-LightMin" pitchFamily="16" charset="0"/>
                <a:cs typeface="GretaTextPro-LightMin" pitchFamily="16" charset="0"/>
              </a:rPr>
              <a:t>la coppia</a:t>
            </a:r>
            <a:r>
              <a:rPr lang="it-IT" sz="2000" dirty="0">
                <a:latin typeface="GretaTextPro-LightMin" pitchFamily="16" charset="0"/>
                <a:ea typeface="GretaTextPro-LightMin" pitchFamily="16" charset="0"/>
                <a:cs typeface="GretaTextPro-LightMin" pitchFamily="16" charset="0"/>
              </a:rPr>
              <a:t>. Il gioco non è semplice perché, anche in questo caso, si </a:t>
            </a:r>
            <a:r>
              <a:rPr lang="it-IT" sz="2000" dirty="0" smtClean="0">
                <a:latin typeface="GretaTextPro-LightMin" pitchFamily="16" charset="0"/>
                <a:ea typeface="GretaTextPro-LightMin" pitchFamily="16" charset="0"/>
                <a:cs typeface="GretaTextPro-LightMin" pitchFamily="16" charset="0"/>
              </a:rPr>
              <a:t>tratta di </a:t>
            </a:r>
            <a:r>
              <a:rPr lang="it-IT" sz="2000" dirty="0">
                <a:latin typeface="GretaTextPro-LightMin" pitchFamily="16" charset="0"/>
                <a:ea typeface="GretaTextPro-LightMin" pitchFamily="16" charset="0"/>
                <a:cs typeface="GretaTextPro-LightMin" pitchFamily="16" charset="0"/>
              </a:rPr>
              <a:t>un doppio compito: si parte da un’immagine mentale generale, </a:t>
            </a:r>
            <a:r>
              <a:rPr lang="it-IT" sz="2000" dirty="0" smtClean="0">
                <a:latin typeface="GretaTextPro-LightMin" pitchFamily="16" charset="0"/>
                <a:ea typeface="GretaTextPro-LightMin" pitchFamily="16" charset="0"/>
                <a:cs typeface="GretaTextPro-LightMin" pitchFamily="16" charset="0"/>
              </a:rPr>
              <a:t>per poi </a:t>
            </a:r>
            <a:r>
              <a:rPr lang="it-IT" sz="2000" dirty="0">
                <a:latin typeface="GretaTextPro-LightMin" pitchFamily="16" charset="0"/>
                <a:ea typeface="GretaTextPro-LightMin" pitchFamily="16" charset="0"/>
                <a:cs typeface="GretaTextPro-LightMin" pitchFamily="16" charset="0"/>
              </a:rPr>
              <a:t>arrivare alla riproduzione di un gesto e, nello stesso momento </a:t>
            </a:r>
            <a:r>
              <a:rPr lang="it-IT" sz="2000" dirty="0" smtClean="0">
                <a:latin typeface="GretaTextPro-LightMin" pitchFamily="16" charset="0"/>
                <a:ea typeface="GretaTextPro-LightMin" pitchFamily="16" charset="0"/>
                <a:cs typeface="GretaTextPro-LightMin" pitchFamily="16" charset="0"/>
              </a:rPr>
              <a:t>in cui </a:t>
            </a:r>
            <a:r>
              <a:rPr lang="it-IT" sz="2000" dirty="0">
                <a:latin typeface="GretaTextPro-LightMin" pitchFamily="16" charset="0"/>
                <a:ea typeface="GretaTextPro-LightMin" pitchFamily="16" charset="0"/>
                <a:cs typeface="GretaTextPro-LightMin" pitchFamily="16" charset="0"/>
              </a:rPr>
              <a:t>si esegue il proprio movimento, si è chiamati a riconoscerne </a:t>
            </a:r>
            <a:r>
              <a:rPr lang="it-IT" sz="2000" dirty="0" smtClean="0">
                <a:latin typeface="GretaTextPro-LightMin" pitchFamily="16" charset="0"/>
                <a:ea typeface="GretaTextPro-LightMin" pitchFamily="16" charset="0"/>
                <a:cs typeface="GretaTextPro-LightMin" pitchFamily="16" charset="0"/>
              </a:rPr>
              <a:t>uno simile </a:t>
            </a:r>
            <a:r>
              <a:rPr lang="it-IT" sz="2000" dirty="0">
                <a:latin typeface="GretaTextPro-LightMin" pitchFamily="16" charset="0"/>
                <a:ea typeface="GretaTextPro-LightMin" pitchFamily="16" charset="0"/>
                <a:cs typeface="GretaTextPro-LightMin" pitchFamily="16" charset="0"/>
              </a:rPr>
              <a:t>o non simile che possa far pensare alla coppia di animali. </a:t>
            </a:r>
          </a:p>
        </p:txBody>
      </p:sp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</p:spPr>
        <p:txBody>
          <a:bodyPr tIns="35203"/>
          <a:lstStyle/>
          <a:p>
            <a:pPr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it-IT" dirty="0"/>
              <a:t>Animali in coppia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3977698"/>
          </a:xfrm>
        </p:spPr>
        <p:txBody>
          <a:bodyPr tIns="17601"/>
          <a:lstStyle/>
          <a:p>
            <a:pPr marL="0" indent="0"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it-IT" sz="2000" dirty="0">
                <a:latin typeface="GretaTextPro-MediumMin" pitchFamily="16" charset="0"/>
                <a:ea typeface="GretaTextPro-MediumMin" pitchFamily="16" charset="0"/>
                <a:cs typeface="GretaTextPro-MediumMin" pitchFamily="16" charset="0"/>
              </a:rPr>
              <a:t>L</a:t>
            </a:r>
            <a:r>
              <a:rPr lang="it-IT" sz="2200" dirty="0">
                <a:latin typeface="GretaTextPro-MediumMin" pitchFamily="16" charset="0"/>
                <a:ea typeface="GretaTextPro-MediumMin" pitchFamily="16" charset="0"/>
                <a:cs typeface="GretaTextPro-MediumMin" pitchFamily="16" charset="0"/>
              </a:rPr>
              <a:t>’espressione facciale</a:t>
            </a:r>
            <a:r>
              <a:rPr lang="it-IT" sz="2200" dirty="0">
                <a:latin typeface="GretaTextPro-LightMin" pitchFamily="16" charset="0"/>
                <a:ea typeface="GretaTextPro-LightMin" pitchFamily="16" charset="0"/>
                <a:cs typeface="GretaTextPro-LightMin" pitchFamily="16" charset="0"/>
              </a:rPr>
              <a:t>: attività individuale o a coppie, in cui chiedete</a:t>
            </a:r>
          </a:p>
          <a:p>
            <a:pPr marL="0" indent="0">
              <a:lnSpc>
                <a:spcPct val="102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it-IT" sz="2200" dirty="0">
                <a:latin typeface="GretaTextPro-LightMin" pitchFamily="16" charset="0"/>
                <a:ea typeface="GretaTextPro-LightMin" pitchFamily="16" charset="0"/>
                <a:cs typeface="GretaTextPro-LightMin" pitchFamily="16" charset="0"/>
              </a:rPr>
              <a:t>di esprimere con il viso gioia, tristezza, sorpresa, rabbia, delusione, dolore, ribrezzo. </a:t>
            </a:r>
          </a:p>
          <a:p>
            <a:pPr marL="0" indent="0">
              <a:lnSpc>
                <a:spcPct val="102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it-IT" sz="2200" dirty="0">
                <a:latin typeface="GretaTextPro-LightMin" pitchFamily="16" charset="0"/>
                <a:ea typeface="GretaTextPro-LightMin" pitchFamily="16" charset="0"/>
                <a:cs typeface="GretaTextPro-LightMin" pitchFamily="16" charset="0"/>
              </a:rPr>
              <a:t>In un secondo momento, invitate i </a:t>
            </a:r>
            <a:r>
              <a:rPr lang="it-IT" sz="2200" dirty="0" smtClean="0">
                <a:latin typeface="GretaTextPro-LightMin" pitchFamily="16" charset="0"/>
                <a:ea typeface="GretaTextPro-LightMin" pitchFamily="16" charset="0"/>
                <a:cs typeface="GretaTextPro-LightMin" pitchFamily="16" charset="0"/>
              </a:rPr>
              <a:t>partecipanti ad </a:t>
            </a:r>
            <a:r>
              <a:rPr lang="it-IT" sz="2200" dirty="0">
                <a:latin typeface="GretaTextPro-LightMin" pitchFamily="16" charset="0"/>
                <a:ea typeface="GretaTextPro-LightMin" pitchFamily="16" charset="0"/>
                <a:cs typeface="GretaTextPro-LightMin" pitchFamily="16" charset="0"/>
              </a:rPr>
              <a:t>abbinare</a:t>
            </a:r>
          </a:p>
          <a:p>
            <a:pPr marL="0" indent="0">
              <a:lnSpc>
                <a:spcPct val="102000"/>
              </a:lnSpc>
              <a:buNone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it-IT" sz="2200" dirty="0">
                <a:latin typeface="GretaTextPro-LightMin" pitchFamily="16" charset="0"/>
                <a:ea typeface="GretaTextPro-LightMin" pitchFamily="16" charset="0"/>
                <a:cs typeface="GretaTextPro-LightMin" pitchFamily="16" charset="0"/>
              </a:rPr>
              <a:t>all’espressione facciale il movimento delle </a:t>
            </a:r>
            <a:r>
              <a:rPr lang="it-IT" sz="2200" dirty="0" smtClean="0">
                <a:latin typeface="GretaTextPro-LightMin" pitchFamily="16" charset="0"/>
                <a:ea typeface="GretaTextPro-LightMin" pitchFamily="16" charset="0"/>
                <a:cs typeface="GretaTextPro-LightMin" pitchFamily="16" charset="0"/>
              </a:rPr>
              <a:t>mani e di tutto il corpo, </a:t>
            </a:r>
            <a:r>
              <a:rPr lang="it-IT" sz="2200" dirty="0">
                <a:latin typeface="GretaTextPro-LightMin" pitchFamily="16" charset="0"/>
                <a:ea typeface="GretaTextPro-LightMin" pitchFamily="16" charset="0"/>
                <a:cs typeface="GretaTextPro-LightMin" pitchFamily="16" charset="0"/>
              </a:rPr>
              <a:t>in modo da rafforzare il significato dell’espressione da comunicare.</a:t>
            </a:r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</p:spPr>
        <p:txBody>
          <a:bodyPr tIns="35203"/>
          <a:lstStyle/>
          <a:p>
            <a:pPr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it-IT" dirty="0"/>
              <a:t>Espressività facciale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</p:spPr>
        <p:txBody>
          <a:bodyPr tIns="35203"/>
          <a:lstStyle/>
          <a:p>
            <a:pPr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it-IT" dirty="0"/>
              <a:t>Il telefono senza fili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195840" y="1241411"/>
            <a:ext cx="8098560" cy="508373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>
              <a:lnSpc>
                <a:spcPct val="101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</a:tabLst>
            </a:pPr>
            <a:r>
              <a:rPr lang="it-IT" sz="2200" dirty="0">
                <a:solidFill>
                  <a:srgbClr val="000000"/>
                </a:solidFill>
                <a:latin typeface="Verdana" pitchFamily="32" charset="0"/>
                <a:ea typeface="GretaTextPro-LightMin" pitchFamily="16" charset="0"/>
                <a:cs typeface="GretaTextPro-LightMin" pitchFamily="16" charset="0"/>
              </a:rPr>
              <a:t>Disponete </a:t>
            </a:r>
            <a:r>
              <a:rPr lang="it-IT" sz="2200" dirty="0" smtClean="0">
                <a:solidFill>
                  <a:srgbClr val="000000"/>
                </a:solidFill>
                <a:latin typeface="Verdana" pitchFamily="32" charset="0"/>
                <a:ea typeface="GretaTextPro-LightMin" pitchFamily="16" charset="0"/>
                <a:cs typeface="GretaTextPro-LightMin" pitchFamily="16" charset="0"/>
              </a:rPr>
              <a:t>il gruppo </a:t>
            </a:r>
            <a:r>
              <a:rPr lang="it-IT" sz="2200" dirty="0">
                <a:solidFill>
                  <a:srgbClr val="000000"/>
                </a:solidFill>
                <a:latin typeface="Verdana" pitchFamily="32" charset="0"/>
                <a:ea typeface="GretaTextPro-LightMin" pitchFamily="16" charset="0"/>
                <a:cs typeface="GretaTextPro-LightMin" pitchFamily="16" charset="0"/>
              </a:rPr>
              <a:t>in cerchio, in piedi; l’esercizio</a:t>
            </a:r>
          </a:p>
          <a:p>
            <a:pPr>
              <a:lnSpc>
                <a:spcPct val="101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</a:tabLst>
            </a:pPr>
            <a:r>
              <a:rPr lang="it-IT" sz="2200" dirty="0">
                <a:solidFill>
                  <a:srgbClr val="000000"/>
                </a:solidFill>
                <a:latin typeface="Verdana" pitchFamily="32" charset="0"/>
                <a:ea typeface="GretaTextPro-LightMin" pitchFamily="16" charset="0"/>
                <a:cs typeface="GretaTextPro-LightMin" pitchFamily="16" charset="0"/>
              </a:rPr>
              <a:t>consiste nel </a:t>
            </a:r>
            <a:r>
              <a:rPr lang="it-IT" sz="2200" b="1" dirty="0">
                <a:solidFill>
                  <a:srgbClr val="000000"/>
                </a:solidFill>
                <a:latin typeface="Verdana" pitchFamily="32" charset="0"/>
                <a:ea typeface="GretaTextPro-LightMin" pitchFamily="16" charset="0"/>
                <a:cs typeface="GretaTextPro-LightMin" pitchFamily="16" charset="0"/>
              </a:rPr>
              <a:t>passarsi «qualcosa»</a:t>
            </a:r>
            <a:r>
              <a:rPr lang="it-IT" sz="2200" dirty="0">
                <a:solidFill>
                  <a:srgbClr val="000000"/>
                </a:solidFill>
                <a:latin typeface="Verdana" pitchFamily="32" charset="0"/>
                <a:ea typeface="GretaTextPro-LightMin" pitchFamily="16" charset="0"/>
                <a:cs typeface="GretaTextPro-LightMin" pitchFamily="16" charset="0"/>
              </a:rPr>
              <a:t> di immaginato tra compagni. Chi comincia il gioco fa assumere alle proprie mani una forma (per esempio simulando di tenere un </a:t>
            </a:r>
            <a:r>
              <a:rPr lang="it-IT" sz="2200" b="1" dirty="0">
                <a:solidFill>
                  <a:srgbClr val="000000"/>
                </a:solidFill>
                <a:latin typeface="Verdana" pitchFamily="32" charset="0"/>
                <a:ea typeface="GretaTextPro-LightMin" pitchFamily="16" charset="0"/>
                <a:cs typeface="GretaTextPro-LightMin" pitchFamily="16" charset="0"/>
              </a:rPr>
              <a:t>oggetto molto pesante o molto leggero, oppure di stringere una piuma tra le </a:t>
            </a:r>
            <a:r>
              <a:rPr lang="it-IT" sz="2200" b="1" dirty="0" smtClean="0">
                <a:solidFill>
                  <a:srgbClr val="000000"/>
                </a:solidFill>
                <a:latin typeface="Verdana" pitchFamily="32" charset="0"/>
                <a:ea typeface="GretaTextPro-LightMin" pitchFamily="16" charset="0"/>
                <a:cs typeface="GretaTextPro-LightMin" pitchFamily="16" charset="0"/>
              </a:rPr>
              <a:t>dita …</a:t>
            </a:r>
            <a:r>
              <a:rPr lang="it-IT" sz="2200" dirty="0" smtClean="0">
                <a:solidFill>
                  <a:srgbClr val="000000"/>
                </a:solidFill>
                <a:latin typeface="Verdana" pitchFamily="32" charset="0"/>
                <a:ea typeface="GretaTextPro-LightMin" pitchFamily="16" charset="0"/>
                <a:cs typeface="GretaTextPro-LightMin" pitchFamily="16" charset="0"/>
              </a:rPr>
              <a:t>) </a:t>
            </a:r>
            <a:r>
              <a:rPr lang="it-IT" sz="2200" dirty="0">
                <a:solidFill>
                  <a:srgbClr val="000000"/>
                </a:solidFill>
                <a:latin typeface="Verdana" pitchFamily="32" charset="0"/>
                <a:ea typeface="GretaTextPro-LightMin" pitchFamily="16" charset="0"/>
                <a:cs typeface="GretaTextPro-LightMin" pitchFamily="16" charset="0"/>
              </a:rPr>
              <a:t>e passa l’oggetto immaginato al compagno alla propria destra, che farà altrettanto e così via. La difficoltà consiste nel cercare</a:t>
            </a:r>
          </a:p>
          <a:p>
            <a:pPr>
              <a:lnSpc>
                <a:spcPct val="101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</a:tabLst>
            </a:pPr>
            <a:r>
              <a:rPr lang="it-IT" sz="2200" dirty="0">
                <a:solidFill>
                  <a:srgbClr val="000000"/>
                </a:solidFill>
                <a:latin typeface="Verdana" pitchFamily="32" charset="0"/>
                <a:ea typeface="GretaTextPro-LightMin" pitchFamily="16" charset="0"/>
                <a:cs typeface="GretaTextPro-LightMin" pitchFamily="16" charset="0"/>
              </a:rPr>
              <a:t>di mantenere per tutto il giro la </a:t>
            </a:r>
            <a:r>
              <a:rPr lang="it-IT" sz="2200" b="1" dirty="0">
                <a:solidFill>
                  <a:srgbClr val="000000"/>
                </a:solidFill>
                <a:latin typeface="Verdana" pitchFamily="32" charset="0"/>
                <a:ea typeface="GretaTextPro-LightMin" pitchFamily="16" charset="0"/>
                <a:cs typeface="GretaTextPro-LightMin" pitchFamily="16" charset="0"/>
              </a:rPr>
              <a:t>forma delle mani, la postura di spalle </a:t>
            </a:r>
            <a:r>
              <a:rPr lang="it-IT" sz="2200" dirty="0">
                <a:solidFill>
                  <a:srgbClr val="000000"/>
                </a:solidFill>
                <a:latin typeface="Verdana" pitchFamily="32" charset="0"/>
                <a:ea typeface="GretaTextPro-LightMin" pitchFamily="16" charset="0"/>
                <a:cs typeface="GretaTextPro-LightMin" pitchFamily="16" charset="0"/>
              </a:rPr>
              <a:t>e schiena e l’eventuale </a:t>
            </a:r>
            <a:r>
              <a:rPr lang="it-IT" sz="2200" b="1" dirty="0">
                <a:solidFill>
                  <a:srgbClr val="000000"/>
                </a:solidFill>
                <a:latin typeface="Verdana" pitchFamily="32" charset="0"/>
                <a:ea typeface="GretaTextPro-LightMin" pitchFamily="16" charset="0"/>
                <a:cs typeface="GretaTextPro-LightMin" pitchFamily="16" charset="0"/>
              </a:rPr>
              <a:t>espressione facciale, </a:t>
            </a:r>
            <a:r>
              <a:rPr lang="it-IT" sz="2200" dirty="0">
                <a:solidFill>
                  <a:srgbClr val="000000"/>
                </a:solidFill>
                <a:latin typeface="Verdana" pitchFamily="32" charset="0"/>
                <a:ea typeface="GretaTextPro-LightMin" pitchFamily="16" charset="0"/>
                <a:cs typeface="GretaTextPro-LightMin" pitchFamily="16" charset="0"/>
              </a:rPr>
              <a:t>che dovrà essere quanto più</a:t>
            </a:r>
          </a:p>
          <a:p>
            <a:pPr>
              <a:lnSpc>
                <a:spcPct val="101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</a:tabLst>
            </a:pPr>
            <a:r>
              <a:rPr lang="it-IT" sz="2200" dirty="0">
                <a:solidFill>
                  <a:srgbClr val="000000"/>
                </a:solidFill>
                <a:latin typeface="Verdana" pitchFamily="32" charset="0"/>
                <a:ea typeface="GretaTextPro-LightMin" pitchFamily="16" charset="0"/>
                <a:cs typeface="GretaTextPro-LightMin" pitchFamily="16" charset="0"/>
              </a:rPr>
              <a:t>simile a quella del compagno da cui l’esercizio ha preso avvio.</a:t>
            </a:r>
          </a:p>
          <a:p>
            <a:pPr>
              <a:lnSpc>
                <a:spcPct val="101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</a:tabLst>
            </a:pPr>
            <a:endParaRPr lang="it-IT" sz="2200" b="1" dirty="0">
              <a:solidFill>
                <a:srgbClr val="003EBE"/>
              </a:solidFill>
              <a:latin typeface="Verdana" pitchFamily="32" charset="0"/>
              <a:ea typeface="GretaTextPro-BoldMin" charset="0"/>
              <a:cs typeface="GretaTextPro-BoldMi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riscaldamento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Attivazione corporea per favorire l’espressività corporea collegata al bagaglio emotivo.</a:t>
            </a:r>
          </a:p>
          <a:p>
            <a:r>
              <a:rPr lang="it-IT" dirty="0"/>
              <a:t>R</a:t>
            </a:r>
            <a:r>
              <a:rPr lang="it-IT" dirty="0" smtClean="0"/>
              <a:t>iscaldamento introduttivo necessario per attivare </a:t>
            </a:r>
            <a:r>
              <a:rPr lang="it-IT" dirty="0"/>
              <a:t>la sensibilità e le capacità </a:t>
            </a:r>
            <a:r>
              <a:rPr lang="it-IT" dirty="0" smtClean="0"/>
              <a:t>senso-motorie </a:t>
            </a:r>
            <a:r>
              <a:rPr lang="it-IT" dirty="0"/>
              <a:t>dei partecipanti</a:t>
            </a:r>
          </a:p>
          <a:p>
            <a:r>
              <a:rPr lang="it-IT" dirty="0" smtClean="0"/>
              <a:t>La nostra conoscenza parte dall’esperienza del sensibile:</a:t>
            </a:r>
            <a:r>
              <a:rPr lang="it-IT" dirty="0"/>
              <a:t> </a:t>
            </a:r>
            <a:r>
              <a:rPr lang="it-IT" dirty="0" smtClean="0"/>
              <a:t>l’apprendimento, il pensiero hanno avvio dalla ragione sensibile = sensazione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</p:spPr>
        <p:txBody>
          <a:bodyPr tIns="35203"/>
          <a:lstStyle/>
          <a:p>
            <a:pPr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it-IT" dirty="0"/>
              <a:t>Il quadro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456481" y="1418550"/>
            <a:ext cx="6596640" cy="52090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algn="just">
              <a:lnSpc>
                <a:spcPct val="101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</a:tabLst>
              <a:defRPr/>
            </a:pPr>
            <a:r>
              <a:rPr lang="it-IT" sz="2400" dirty="0">
                <a:solidFill>
                  <a:schemeClr val="accent4"/>
                </a:solidFill>
                <a:latin typeface="Verdana" pitchFamily="32" charset="0"/>
                <a:ea typeface="GretaTextPro-LightMin" pitchFamily="16" charset="0"/>
                <a:cs typeface="GretaTextPro-LightMin" pitchFamily="16" charset="0"/>
              </a:rPr>
              <a:t>Attività a gruppi o, ancora meglio, in un unico gruppo.</a:t>
            </a:r>
            <a:r>
              <a:rPr lang="it-IT" sz="2400" dirty="0">
                <a:solidFill>
                  <a:srgbClr val="000000"/>
                </a:solidFill>
                <a:latin typeface="Verdana" pitchFamily="32" charset="0"/>
                <a:ea typeface="GretaTextPro-LightMin" pitchFamily="16" charset="0"/>
                <a:cs typeface="GretaTextPro-LightMin" pitchFamily="16" charset="0"/>
              </a:rPr>
              <a:t> Scegliete insieme ai vostri </a:t>
            </a:r>
            <a:r>
              <a:rPr lang="it-IT" sz="2400" dirty="0" smtClean="0">
                <a:solidFill>
                  <a:srgbClr val="000000"/>
                </a:solidFill>
                <a:latin typeface="Verdana" pitchFamily="32" charset="0"/>
                <a:ea typeface="GretaTextPro-LightMin" pitchFamily="16" charset="0"/>
                <a:cs typeface="GretaTextPro-LightMin" pitchFamily="16" charset="0"/>
              </a:rPr>
              <a:t>ragazzi </a:t>
            </a:r>
            <a:r>
              <a:rPr lang="it-IT" sz="2400" dirty="0">
                <a:solidFill>
                  <a:srgbClr val="000000"/>
                </a:solidFill>
                <a:latin typeface="Verdana" pitchFamily="32" charset="0"/>
                <a:ea typeface="GretaTextPro-LightMin" pitchFamily="16" charset="0"/>
                <a:cs typeface="GretaTextPro-LightMin" pitchFamily="16" charset="0"/>
              </a:rPr>
              <a:t>un quadro da rappresentare, per semplificare</a:t>
            </a:r>
          </a:p>
          <a:p>
            <a:pPr algn="just">
              <a:lnSpc>
                <a:spcPct val="101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</a:tabLst>
              <a:defRPr/>
            </a:pPr>
            <a:r>
              <a:rPr lang="it-IT" sz="2400" dirty="0">
                <a:solidFill>
                  <a:srgbClr val="000000"/>
                </a:solidFill>
                <a:latin typeface="Verdana" pitchFamily="32" charset="0"/>
                <a:ea typeface="GretaTextPro-LightMin" pitchFamily="16" charset="0"/>
                <a:cs typeface="GretaTextPro-LightMin" pitchFamily="16" charset="0"/>
              </a:rPr>
              <a:t>il lavoro cominciate da </a:t>
            </a:r>
            <a:r>
              <a:rPr lang="it-IT" sz="2400" dirty="0">
                <a:solidFill>
                  <a:schemeClr val="accent4"/>
                </a:solidFill>
                <a:latin typeface="Verdana" pitchFamily="32" charset="0"/>
                <a:ea typeface="GretaTextPro-LightMin" pitchFamily="16" charset="0"/>
                <a:cs typeface="GretaTextPro-LightMin" pitchFamily="16" charset="0"/>
              </a:rPr>
              <a:t>quadri di paesaggi</a:t>
            </a:r>
            <a:r>
              <a:rPr lang="it-IT" sz="2400" dirty="0">
                <a:solidFill>
                  <a:srgbClr val="000000"/>
                </a:solidFill>
                <a:latin typeface="Verdana" pitchFamily="32" charset="0"/>
                <a:ea typeface="GretaTextPro-LightMin" pitchFamily="16" charset="0"/>
                <a:cs typeface="GretaTextPro-LightMin" pitchFamily="16" charset="0"/>
              </a:rPr>
              <a:t>: montani, marini, di boschi, pianure, deserti ecc. Delimitate lo spazio. Con l’obiettivo </a:t>
            </a:r>
            <a:r>
              <a:rPr lang="it-IT" sz="2400" dirty="0" smtClean="0">
                <a:solidFill>
                  <a:srgbClr val="000000"/>
                </a:solidFill>
                <a:latin typeface="Verdana" pitchFamily="32" charset="0"/>
                <a:ea typeface="GretaTextPro-LightMin" pitchFamily="16" charset="0"/>
                <a:cs typeface="GretaTextPro-LightMin" pitchFamily="16" charset="0"/>
              </a:rPr>
              <a:t>di riprodurre </a:t>
            </a:r>
            <a:r>
              <a:rPr lang="it-IT" sz="2400" dirty="0">
                <a:solidFill>
                  <a:srgbClr val="000000"/>
                </a:solidFill>
                <a:latin typeface="Verdana" pitchFamily="32" charset="0"/>
                <a:ea typeface="GretaTextPro-LightMin" pitchFamily="16" charset="0"/>
                <a:cs typeface="GretaTextPro-LightMin" pitchFamily="16" charset="0"/>
              </a:rPr>
              <a:t>un elemento del quadro, ognuno assume una postura </a:t>
            </a:r>
            <a:r>
              <a:rPr lang="it-IT" sz="2400" dirty="0" smtClean="0">
                <a:solidFill>
                  <a:srgbClr val="000000"/>
                </a:solidFill>
                <a:latin typeface="Verdana" pitchFamily="32" charset="0"/>
                <a:ea typeface="GretaTextPro-LightMin" pitchFamily="16" charset="0"/>
                <a:cs typeface="GretaTextPro-LightMin" pitchFamily="16" charset="0"/>
              </a:rPr>
              <a:t>definita e </a:t>
            </a:r>
            <a:r>
              <a:rPr lang="it-IT" sz="2400" dirty="0">
                <a:solidFill>
                  <a:srgbClr val="000000"/>
                </a:solidFill>
                <a:latin typeface="Verdana" pitchFamily="32" charset="0"/>
                <a:ea typeface="GretaTextPro-LightMin" pitchFamily="16" charset="0"/>
                <a:cs typeface="GretaTextPro-LightMin" pitchFamily="16" charset="0"/>
              </a:rPr>
              <a:t>muove le mani. Si creerà così un quadro d’insieme attraverso </a:t>
            </a:r>
            <a:r>
              <a:rPr lang="it-IT" sz="2400" dirty="0" smtClean="0">
                <a:solidFill>
                  <a:srgbClr val="000000"/>
                </a:solidFill>
                <a:latin typeface="Verdana" pitchFamily="32" charset="0"/>
                <a:ea typeface="GretaTextPro-LightMin" pitchFamily="16" charset="0"/>
                <a:cs typeface="GretaTextPro-LightMin" pitchFamily="16" charset="0"/>
              </a:rPr>
              <a:t>corpi in </a:t>
            </a:r>
            <a:r>
              <a:rPr lang="it-IT" sz="2400" dirty="0">
                <a:solidFill>
                  <a:srgbClr val="000000"/>
                </a:solidFill>
                <a:latin typeface="Verdana" pitchFamily="32" charset="0"/>
                <a:ea typeface="GretaTextPro-LightMin" pitchFamily="16" charset="0"/>
                <a:cs typeface="GretaTextPro-LightMin" pitchFamily="16" charset="0"/>
              </a:rPr>
              <a:t>movimento e interagenti tra</a:t>
            </a:r>
          </a:p>
          <a:p>
            <a:pPr algn="just">
              <a:lnSpc>
                <a:spcPct val="101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</a:tabLst>
              <a:defRPr/>
            </a:pPr>
            <a:r>
              <a:rPr lang="it-IT" sz="2400" dirty="0">
                <a:solidFill>
                  <a:srgbClr val="000000"/>
                </a:solidFill>
                <a:latin typeface="Verdana" pitchFamily="32" charset="0"/>
                <a:ea typeface="GretaTextPro-MediumMin" pitchFamily="16" charset="0"/>
                <a:cs typeface="GretaTextPro-MediumMin" pitchFamily="16" charset="0"/>
              </a:rPr>
              <a:t>loro.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3977698"/>
          </a:xfrm>
        </p:spPr>
        <p:txBody>
          <a:bodyPr tIns="0"/>
          <a:lstStyle/>
          <a:p>
            <a:pPr marL="0" indent="0">
              <a:lnSpc>
                <a:spcPct val="101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it-IT" sz="2000" dirty="0">
                <a:latin typeface="Verdana" pitchFamily="32" charset="0"/>
                <a:ea typeface="GretaTextPro-LightMin" pitchFamily="16" charset="0"/>
                <a:cs typeface="GretaTextPro-LightMin" pitchFamily="16" charset="0"/>
              </a:rPr>
              <a:t>Distribuite un foglio a ogni vostro alunno e chiedete loro di unire i vari punti presenti sulla cornice, creando ciascuno la trama che preferisce. È possibile utilizzare</a:t>
            </a:r>
          </a:p>
          <a:p>
            <a:pPr marL="0" indent="0">
              <a:lnSpc>
                <a:spcPct val="101000"/>
              </a:lnSpc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it-IT" sz="2000" dirty="0">
                <a:latin typeface="Verdana" pitchFamily="32" charset="0"/>
                <a:ea typeface="GretaTextPro-LightMin" pitchFamily="16" charset="0"/>
                <a:cs typeface="GretaTextPro-LightMin" pitchFamily="16" charset="0"/>
              </a:rPr>
              <a:t>linee curve, rette, cerchi, qualsiasi tratto purché ci sia un collegamento,appunto dinamico, tra i punti. Alla fine, </a:t>
            </a:r>
            <a:r>
              <a:rPr lang="it-IT" sz="2000" dirty="0" smtClean="0">
                <a:latin typeface="Verdana" pitchFamily="32" charset="0"/>
                <a:ea typeface="GretaTextPro-LightMin" pitchFamily="16" charset="0"/>
                <a:cs typeface="GretaTextPro-LightMin" pitchFamily="16" charset="0"/>
              </a:rPr>
              <a:t>sceglierete un ragazzo </a:t>
            </a:r>
            <a:r>
              <a:rPr lang="it-IT" sz="2000" dirty="0">
                <a:latin typeface="Verdana" pitchFamily="32" charset="0"/>
                <a:ea typeface="GretaTextPro-LightMin" pitchFamily="16" charset="0"/>
                <a:cs typeface="GretaTextPro-LightMin" pitchFamily="16" charset="0"/>
              </a:rPr>
              <a:t>che fornirà indicazioni, in silenzio, usando unicamente le mani, per far capire ai compagni la trama che ha disegnato</a:t>
            </a:r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</p:spPr>
        <p:txBody>
          <a:bodyPr tIns="35203"/>
          <a:lstStyle/>
          <a:p>
            <a:pPr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it-IT" dirty="0"/>
              <a:t>Sette punti dinamici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Esercizi di riscaldamento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zattera: delimitare lo spazio entro il quale muoversi e seguire le indicazione della voce guida</a:t>
            </a:r>
          </a:p>
          <a:p>
            <a:r>
              <a:rPr lang="it-IT" dirty="0" smtClean="0"/>
              <a:t>Camminare </a:t>
            </a:r>
            <a:r>
              <a:rPr lang="it-IT" dirty="0"/>
              <a:t>seguendo il ritmo suggerito da una </a:t>
            </a:r>
            <a:r>
              <a:rPr lang="it-IT" dirty="0" smtClean="0"/>
              <a:t>musica</a:t>
            </a:r>
            <a:r>
              <a:rPr lang="it-IT" dirty="0"/>
              <a:t>, emettendo una vocale </a:t>
            </a:r>
          </a:p>
          <a:p>
            <a:r>
              <a:rPr lang="it-IT" dirty="0"/>
              <a:t>M</a:t>
            </a:r>
            <a:r>
              <a:rPr lang="it-IT" dirty="0" smtClean="0"/>
              <a:t>uoversi </a:t>
            </a:r>
            <a:r>
              <a:rPr lang="it-IT" dirty="0"/>
              <a:t>come un’onda, una molla, sul ghiaccio, sui carboni </a:t>
            </a:r>
            <a:r>
              <a:rPr lang="it-IT" dirty="0" smtClean="0"/>
              <a:t>ardenti …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sensazione è alla base dell’attivazione corporea ed emotiva quindi …</a:t>
            </a:r>
          </a:p>
          <a:p>
            <a:pPr>
              <a:buNone/>
            </a:pPr>
            <a:r>
              <a:rPr lang="it-IT" b="1" dirty="0" smtClean="0"/>
              <a:t>			</a:t>
            </a:r>
          </a:p>
          <a:p>
            <a:pPr>
              <a:buNone/>
            </a:pPr>
            <a:r>
              <a:rPr lang="it-IT" b="1" dirty="0" smtClean="0"/>
              <a:t>			lavorare sui piani sensoriali</a:t>
            </a:r>
            <a:endParaRPr lang="it-IT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Esercizi di stimolazione sensoriale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Stimolazione tattile:</a:t>
            </a:r>
          </a:p>
          <a:p>
            <a:pPr>
              <a:buNone/>
            </a:pPr>
            <a:r>
              <a:rPr lang="it-IT" b="1" dirty="0" smtClean="0"/>
              <a:t>toccare </a:t>
            </a:r>
          </a:p>
          <a:p>
            <a:pPr marL="514350" indent="-514350"/>
            <a:r>
              <a:rPr lang="it-IT" dirty="0" smtClean="0"/>
              <a:t>superficie </a:t>
            </a:r>
            <a:r>
              <a:rPr lang="it-IT" dirty="0"/>
              <a:t>morbide, rugose, dure</a:t>
            </a:r>
          </a:p>
          <a:p>
            <a:r>
              <a:rPr lang="it-IT" dirty="0"/>
              <a:t>oggetti caldi, freddi</a:t>
            </a:r>
          </a:p>
          <a:p>
            <a:r>
              <a:rPr lang="it-IT" dirty="0"/>
              <a:t>attrezzi in palestra</a:t>
            </a:r>
          </a:p>
          <a:p>
            <a:r>
              <a:rPr lang="it-IT" dirty="0"/>
              <a:t>sabbia, farina, terra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Attivazione </a:t>
            </a:r>
            <a:r>
              <a:rPr lang="it-IT" dirty="0" err="1" smtClean="0"/>
              <a:t>sensoriale…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Stimolazioni </a:t>
            </a:r>
            <a:r>
              <a:rPr lang="it-IT" b="1" dirty="0" smtClean="0"/>
              <a:t>visive</a:t>
            </a:r>
            <a:r>
              <a:rPr lang="it-IT" dirty="0"/>
              <a:t>: rintracciare punti, linee rette, figure geometriche, linee curve negli oggetti e </a:t>
            </a:r>
            <a:r>
              <a:rPr lang="it-IT" dirty="0" smtClean="0"/>
              <a:t>mobili </a:t>
            </a:r>
            <a:r>
              <a:rPr lang="it-IT" dirty="0"/>
              <a:t>presenti nell’aula</a:t>
            </a:r>
          </a:p>
          <a:p>
            <a:r>
              <a:rPr lang="it-IT" dirty="0"/>
              <a:t>D</a:t>
            </a:r>
            <a:r>
              <a:rPr lang="it-IT" dirty="0" smtClean="0"/>
              <a:t>istinguere </a:t>
            </a:r>
            <a:r>
              <a:rPr lang="it-IT" dirty="0"/>
              <a:t>oggetti grandi, piccoli, </a:t>
            </a:r>
            <a:r>
              <a:rPr lang="it-IT" dirty="0" err="1" smtClean="0"/>
              <a:t>medi…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Attivazione sensoriale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Stimolazioni </a:t>
            </a:r>
            <a:r>
              <a:rPr lang="it-IT" b="1" dirty="0" smtClean="0"/>
              <a:t>uditive</a:t>
            </a:r>
            <a:r>
              <a:rPr lang="it-IT" dirty="0" smtClean="0"/>
              <a:t>:</a:t>
            </a:r>
            <a:endParaRPr lang="it-IT" dirty="0"/>
          </a:p>
          <a:p>
            <a:r>
              <a:rPr lang="it-IT" dirty="0"/>
              <a:t>far ascoltare vari tipi di suoni, naturali, artificiali</a:t>
            </a:r>
          </a:p>
          <a:p>
            <a:r>
              <a:rPr lang="it-IT" dirty="0"/>
              <a:t>prestare attenzione ai suoni e rumori intorno a </a:t>
            </a:r>
            <a:r>
              <a:rPr lang="it-IT" dirty="0" smtClean="0"/>
              <a:t>sé, </a:t>
            </a:r>
            <a:r>
              <a:rPr lang="it-IT" dirty="0"/>
              <a:t>nello spazio della palestra</a:t>
            </a:r>
          </a:p>
          <a:p>
            <a:r>
              <a:rPr lang="it-IT" dirty="0"/>
              <a:t>far suonare la palestra, cioè tamburellare sugli </a:t>
            </a:r>
            <a:r>
              <a:rPr lang="it-IT" dirty="0" smtClean="0"/>
              <a:t>attrezzi …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2199</Words>
  <Application>Microsoft Office PowerPoint</Application>
  <PresentationFormat>Presentazione su schermo (4:3)</PresentationFormat>
  <Paragraphs>192</Paragraphs>
  <Slides>41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41</vt:i4>
      </vt:variant>
    </vt:vector>
  </HeadingPairs>
  <TitlesOfParts>
    <vt:vector size="42" baseType="lpstr">
      <vt:lpstr>Tema di Office</vt:lpstr>
      <vt:lpstr>  "L'espressività corporea ed emotiva: prestazione, partecipazione e sviluppo personale" (6h) </vt:lpstr>
      <vt:lpstr>Espressività corporea</vt:lpstr>
      <vt:lpstr>Diapositiva 3</vt:lpstr>
      <vt:lpstr>Il riscaldamento</vt:lpstr>
      <vt:lpstr>Esercizi di riscaldamento </vt:lpstr>
      <vt:lpstr>Diapositiva 6</vt:lpstr>
      <vt:lpstr>Esercizi di stimolazione sensoriale </vt:lpstr>
      <vt:lpstr>Attivazione sensoriale…</vt:lpstr>
      <vt:lpstr>Attivazione sensoriale …</vt:lpstr>
      <vt:lpstr>Attivazione sensoriale …</vt:lpstr>
      <vt:lpstr>Attivazione sensoriali …</vt:lpstr>
      <vt:lpstr>Esercizio di percezione periferica e attenzione </vt:lpstr>
      <vt:lpstr>Esercizi di espressività a coppie </vt:lpstr>
      <vt:lpstr>Esercizi di espressività a coppie</vt:lpstr>
      <vt:lpstr>Esercitazione: la scultura vivente</vt:lpstr>
      <vt:lpstr>Feedback per riflettere …</vt:lpstr>
      <vt:lpstr>Esercizi di espressività in gruppo</vt:lpstr>
      <vt:lpstr>Esercizi di espressività in gruppo</vt:lpstr>
      <vt:lpstr>Perché l’uso della musica? </vt:lpstr>
      <vt:lpstr>   Respiro: porta sul mondo  Respiro: Porta sul mondo</vt:lpstr>
      <vt:lpstr>Diapositiva 21</vt:lpstr>
      <vt:lpstr>La respirazione ritmata ha:</vt:lpstr>
      <vt:lpstr>Il respiro e la voce</vt:lpstr>
      <vt:lpstr>Esercizio: frase ritmata dal respiro (se mi ascolti con attenzione vedrai che quello che ti dico è vero)</vt:lpstr>
      <vt:lpstr>Il respiro</vt:lpstr>
      <vt:lpstr>Esercizi di respirazione</vt:lpstr>
      <vt:lpstr>Esercizi di respirazione</vt:lpstr>
      <vt:lpstr>Esercizi di espressività basati sul respiro</vt:lpstr>
      <vt:lpstr>Il ritmo e la respirazione di gruppo</vt:lpstr>
      <vt:lpstr>La voce: Per migliorare l’emissione della voce, occorre tener conto delle quattro caratteristiche fisiche del suono:  </vt:lpstr>
      <vt:lpstr>Diapositiva 31</vt:lpstr>
      <vt:lpstr>L’altezza dei suoni, dipende dalla contrazione delle corde vocali. Sono diverse da un individuo all’altro nei bambini, nelle bambine, negli uomini, nelle donne.  La variazione di altezza  o registro, entro i quali si muovono i suoni, è diversa a seconda del tipo di voce.  Può essere utile, emettere la voce ad altezze diverse, cercando di passare da una voce molto grave ad un’altra molto acuta. </vt:lpstr>
      <vt:lpstr>Le varie sfumature del timbro, sono determinante dalla struttura anatomica dell’apparato vocale. Nonostante queste condizioni naturali, la voce può modificare il suo timbro. </vt:lpstr>
      <vt:lpstr> </vt:lpstr>
      <vt:lpstr>Esercizi di espressività con la voce</vt:lpstr>
      <vt:lpstr>La drammatizzazione</vt:lpstr>
      <vt:lpstr>Animali in coppia</vt:lpstr>
      <vt:lpstr>Espressività facciale</vt:lpstr>
      <vt:lpstr>Il telefono senza fili</vt:lpstr>
      <vt:lpstr>Il quadro</vt:lpstr>
      <vt:lpstr>Sette punti dinamici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nicolò basso</dc:creator>
  <cp:lastModifiedBy>nicolò basso</cp:lastModifiedBy>
  <cp:revision>21</cp:revision>
  <dcterms:created xsi:type="dcterms:W3CDTF">2019-05-22T09:46:38Z</dcterms:created>
  <dcterms:modified xsi:type="dcterms:W3CDTF">2019-06-18T17:09:08Z</dcterms:modified>
</cp:coreProperties>
</file>