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6"/>
  </p:notesMasterIdLst>
  <p:sldIdLst>
    <p:sldId id="348" r:id="rId4"/>
    <p:sldId id="331" r:id="rId5"/>
    <p:sldId id="366" r:id="rId6"/>
    <p:sldId id="349" r:id="rId7"/>
    <p:sldId id="372" r:id="rId8"/>
    <p:sldId id="367" r:id="rId9"/>
    <p:sldId id="368" r:id="rId10"/>
    <p:sldId id="369" r:id="rId11"/>
    <p:sldId id="332" r:id="rId12"/>
    <p:sldId id="333" r:id="rId13"/>
    <p:sldId id="276" r:id="rId14"/>
    <p:sldId id="3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65D87-F3A6-4A50-9DAE-C50394F6A5DB}" type="doc">
      <dgm:prSet loTypeId="urn:microsoft.com/office/officeart/2005/8/layout/arrow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0779C615-EA26-4632-B2F2-2493ED02E9B6}">
      <dgm:prSet phldrT="[Testo]" custT="1"/>
      <dgm:spPr/>
      <dgm:t>
        <a:bodyPr/>
        <a:lstStyle/>
        <a:p>
          <a:r>
            <a:rPr lang="it-IT" sz="2400" b="1" dirty="0">
              <a:latin typeface="+mj-lt"/>
            </a:rPr>
            <a:t>CONDIVIDERE</a:t>
          </a:r>
        </a:p>
      </dgm:t>
    </dgm:pt>
    <dgm:pt modelId="{339266EB-F406-46B1-B8A3-30B620E0A9D7}" type="parTrans" cxnId="{51C18777-BF71-4F70-B794-E99147442467}">
      <dgm:prSet/>
      <dgm:spPr/>
      <dgm:t>
        <a:bodyPr/>
        <a:lstStyle/>
        <a:p>
          <a:endParaRPr lang="it-IT"/>
        </a:p>
      </dgm:t>
    </dgm:pt>
    <dgm:pt modelId="{3D34C9E1-617C-43B1-8498-15271B4346E0}" type="sibTrans" cxnId="{51C18777-BF71-4F70-B794-E99147442467}">
      <dgm:prSet/>
      <dgm:spPr/>
      <dgm:t>
        <a:bodyPr/>
        <a:lstStyle/>
        <a:p>
          <a:endParaRPr lang="it-IT"/>
        </a:p>
      </dgm:t>
    </dgm:pt>
    <dgm:pt modelId="{B905F2B6-45AE-4038-9C69-2BFC91A11813}">
      <dgm:prSet phldrT="[Testo]" custT="1"/>
      <dgm:spPr/>
      <dgm:t>
        <a:bodyPr/>
        <a:lstStyle/>
        <a:p>
          <a:pPr algn="ctr">
            <a:lnSpc>
              <a:spcPct val="100000"/>
            </a:lnSpc>
          </a:pPr>
          <a:r>
            <a:rPr lang="it-IT" sz="1600" dirty="0">
              <a:latin typeface="+mj-lt"/>
            </a:rPr>
            <a:t>Risorse / Idee / Metodologie</a:t>
          </a:r>
        </a:p>
      </dgm:t>
    </dgm:pt>
    <dgm:pt modelId="{77622FDD-1C97-42B6-8A59-17B5EBAD79EF}" type="parTrans" cxnId="{11D2E3C5-AD03-4887-8719-A6FB2493DE9B}">
      <dgm:prSet/>
      <dgm:spPr/>
      <dgm:t>
        <a:bodyPr/>
        <a:lstStyle/>
        <a:p>
          <a:endParaRPr lang="it-IT"/>
        </a:p>
      </dgm:t>
    </dgm:pt>
    <dgm:pt modelId="{98D39A59-E58C-49F6-B31C-07421760863D}" type="sibTrans" cxnId="{11D2E3C5-AD03-4887-8719-A6FB2493DE9B}">
      <dgm:prSet/>
      <dgm:spPr/>
      <dgm:t>
        <a:bodyPr/>
        <a:lstStyle/>
        <a:p>
          <a:endParaRPr lang="it-IT"/>
        </a:p>
      </dgm:t>
    </dgm:pt>
    <dgm:pt modelId="{8EEAD500-8AA5-4C45-B853-27A065AB14FA}" type="pres">
      <dgm:prSet presAssocID="{FE465D87-F3A6-4A50-9DAE-C50394F6A5DB}" presName="compositeShape" presStyleCnt="0">
        <dgm:presLayoutVars>
          <dgm:chMax val="2"/>
          <dgm:dir/>
          <dgm:resizeHandles val="exact"/>
        </dgm:presLayoutVars>
      </dgm:prSet>
      <dgm:spPr/>
    </dgm:pt>
    <dgm:pt modelId="{DC1D8A66-2BE7-4BB2-AB11-50CCA99611E7}" type="pres">
      <dgm:prSet presAssocID="{FE465D87-F3A6-4A50-9DAE-C50394F6A5DB}" presName="ribbon" presStyleLbl="node1" presStyleIdx="0" presStyleCnt="1" custScaleX="110461" custScaleY="81862" custLinFactNeighborX="1592" custLinFactNeighborY="0"/>
      <dgm:spPr/>
    </dgm:pt>
    <dgm:pt modelId="{9BD3C19B-DDA0-4BDF-B584-0F8CFB61B909}" type="pres">
      <dgm:prSet presAssocID="{FE465D87-F3A6-4A50-9DAE-C50394F6A5DB}" presName="leftArrowText" presStyleLbl="node1" presStyleIdx="0" presStyleCnt="1" custScaleX="134915" custScaleY="45708" custLinFactNeighborX="-10388" custLinFactNeighborY="4683">
        <dgm:presLayoutVars>
          <dgm:chMax val="0"/>
          <dgm:bulletEnabled val="1"/>
        </dgm:presLayoutVars>
      </dgm:prSet>
      <dgm:spPr/>
    </dgm:pt>
    <dgm:pt modelId="{95A031B9-D5C3-48CD-B47A-280D58D68AF5}" type="pres">
      <dgm:prSet presAssocID="{FE465D87-F3A6-4A50-9DAE-C50394F6A5DB}" presName="rightArrowText" presStyleLbl="node1" presStyleIdx="0" presStyleCnt="1" custScaleX="146237" custScaleY="84494" custLinFactNeighborX="9777" custLinFactNeighborY="-2523">
        <dgm:presLayoutVars>
          <dgm:chMax val="0"/>
          <dgm:bulletEnabled val="1"/>
        </dgm:presLayoutVars>
      </dgm:prSet>
      <dgm:spPr/>
    </dgm:pt>
  </dgm:ptLst>
  <dgm:cxnLst>
    <dgm:cxn modelId="{A1593201-BF07-460D-A967-E9F04C4E52B2}" type="presOf" srcId="{B905F2B6-45AE-4038-9C69-2BFC91A11813}" destId="{95A031B9-D5C3-48CD-B47A-280D58D68AF5}" srcOrd="0" destOrd="0" presId="urn:microsoft.com/office/officeart/2005/8/layout/arrow6"/>
    <dgm:cxn modelId="{97557E2D-652F-4A4D-A62D-37A6248C563B}" type="presOf" srcId="{FE465D87-F3A6-4A50-9DAE-C50394F6A5DB}" destId="{8EEAD500-8AA5-4C45-B853-27A065AB14FA}" srcOrd="0" destOrd="0" presId="urn:microsoft.com/office/officeart/2005/8/layout/arrow6"/>
    <dgm:cxn modelId="{51C18777-BF71-4F70-B794-E99147442467}" srcId="{FE465D87-F3A6-4A50-9DAE-C50394F6A5DB}" destId="{0779C615-EA26-4632-B2F2-2493ED02E9B6}" srcOrd="0" destOrd="0" parTransId="{339266EB-F406-46B1-B8A3-30B620E0A9D7}" sibTransId="{3D34C9E1-617C-43B1-8498-15271B4346E0}"/>
    <dgm:cxn modelId="{874AEEAE-0EA2-4C87-AA0D-67431613FE8D}" type="presOf" srcId="{0779C615-EA26-4632-B2F2-2493ED02E9B6}" destId="{9BD3C19B-DDA0-4BDF-B584-0F8CFB61B909}" srcOrd="0" destOrd="0" presId="urn:microsoft.com/office/officeart/2005/8/layout/arrow6"/>
    <dgm:cxn modelId="{11D2E3C5-AD03-4887-8719-A6FB2493DE9B}" srcId="{FE465D87-F3A6-4A50-9DAE-C50394F6A5DB}" destId="{B905F2B6-45AE-4038-9C69-2BFC91A11813}" srcOrd="1" destOrd="0" parTransId="{77622FDD-1C97-42B6-8A59-17B5EBAD79EF}" sibTransId="{98D39A59-E58C-49F6-B31C-07421760863D}"/>
    <dgm:cxn modelId="{80F1CC86-0589-49D6-A3BB-1F3D34C7A3F8}" type="presParOf" srcId="{8EEAD500-8AA5-4C45-B853-27A065AB14FA}" destId="{DC1D8A66-2BE7-4BB2-AB11-50CCA99611E7}" srcOrd="0" destOrd="0" presId="urn:microsoft.com/office/officeart/2005/8/layout/arrow6"/>
    <dgm:cxn modelId="{01EABCC1-B077-40AC-8E5B-6070D76FB131}" type="presParOf" srcId="{8EEAD500-8AA5-4C45-B853-27A065AB14FA}" destId="{9BD3C19B-DDA0-4BDF-B584-0F8CFB61B909}" srcOrd="1" destOrd="0" presId="urn:microsoft.com/office/officeart/2005/8/layout/arrow6"/>
    <dgm:cxn modelId="{06366555-1780-4C96-AED0-5D832B9B7C41}" type="presParOf" srcId="{8EEAD500-8AA5-4C45-B853-27A065AB14FA}" destId="{95A031B9-D5C3-48CD-B47A-280D58D68AF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E9D98-7771-4447-8182-F662FC69062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42A2D182-A15B-47D3-BC13-34439C73FA0C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latin typeface="+mj-lt"/>
            </a:rPr>
            <a:t>PROMUOVERE</a:t>
          </a:r>
        </a:p>
      </dgm:t>
    </dgm:pt>
    <dgm:pt modelId="{9FCED3D9-60EA-4CF3-8245-A9ECC77A35A5}" type="parTrans" cxnId="{635B414D-83C8-4BC3-AB38-C7FC7B6A738C}">
      <dgm:prSet/>
      <dgm:spPr/>
      <dgm:t>
        <a:bodyPr/>
        <a:lstStyle/>
        <a:p>
          <a:endParaRPr lang="it-IT"/>
        </a:p>
      </dgm:t>
    </dgm:pt>
    <dgm:pt modelId="{93C345CB-ABB5-42DA-93C9-7C06B6830190}" type="sibTrans" cxnId="{635B414D-83C8-4BC3-AB38-C7FC7B6A738C}">
      <dgm:prSet/>
      <dgm:spPr/>
      <dgm:t>
        <a:bodyPr/>
        <a:lstStyle/>
        <a:p>
          <a:endParaRPr lang="it-IT"/>
        </a:p>
      </dgm:t>
    </dgm:pt>
    <dgm:pt modelId="{788C64DF-50BA-43DB-90A4-D4577F7F7936}">
      <dgm:prSet phldrT="[Testo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>
              <a:latin typeface="+mj-lt"/>
            </a:rPr>
            <a:t>Relazioni e contatti</a:t>
          </a:r>
        </a:p>
        <a:p>
          <a:pPr marL="0" lvl="1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it-IT" sz="1600" dirty="0">
              <a:latin typeface="+mj-lt"/>
            </a:rPr>
            <a:t>Fare sistema</a:t>
          </a:r>
        </a:p>
      </dgm:t>
    </dgm:pt>
    <dgm:pt modelId="{654B63A8-E07D-4B32-974F-B12C803104A9}" type="parTrans" cxnId="{FB81DEA2-F704-4519-9722-823639F74D88}">
      <dgm:prSet/>
      <dgm:spPr/>
      <dgm:t>
        <a:bodyPr/>
        <a:lstStyle/>
        <a:p>
          <a:endParaRPr lang="it-IT"/>
        </a:p>
      </dgm:t>
    </dgm:pt>
    <dgm:pt modelId="{D67536B6-6F2D-4744-900B-A0DC47F339E0}" type="sibTrans" cxnId="{FB81DEA2-F704-4519-9722-823639F74D88}">
      <dgm:prSet/>
      <dgm:spPr/>
      <dgm:t>
        <a:bodyPr/>
        <a:lstStyle/>
        <a:p>
          <a:endParaRPr lang="it-IT"/>
        </a:p>
      </dgm:t>
    </dgm:pt>
    <dgm:pt modelId="{476F7D34-2291-4E64-AD90-4A999D6E2426}" type="pres">
      <dgm:prSet presAssocID="{2ADE9D98-7771-4447-8182-F662FC690627}" presName="compositeShape" presStyleCnt="0">
        <dgm:presLayoutVars>
          <dgm:chMax val="2"/>
          <dgm:dir/>
          <dgm:resizeHandles val="exact"/>
        </dgm:presLayoutVars>
      </dgm:prSet>
      <dgm:spPr/>
    </dgm:pt>
    <dgm:pt modelId="{FE2DC46F-814E-4334-8FE6-0502E32F7F8C}" type="pres">
      <dgm:prSet presAssocID="{2ADE9D98-7771-4447-8182-F662FC690627}" presName="ribbon" presStyleLbl="node1" presStyleIdx="0" presStyleCnt="1" custScaleY="76800" custLinFactNeighborY="0"/>
      <dgm:spPr/>
    </dgm:pt>
    <dgm:pt modelId="{7669A6F7-BDC3-4A85-9982-46878D5FE685}" type="pres">
      <dgm:prSet presAssocID="{2ADE9D98-7771-4447-8182-F662FC690627}" presName="leftArrowText" presStyleLbl="node1" presStyleIdx="0" presStyleCnt="1" custScaleX="139953" custLinFactNeighborX="-10438">
        <dgm:presLayoutVars>
          <dgm:chMax val="0"/>
          <dgm:bulletEnabled val="1"/>
        </dgm:presLayoutVars>
      </dgm:prSet>
      <dgm:spPr/>
    </dgm:pt>
    <dgm:pt modelId="{3D55F6FB-86D7-4D32-B1FF-137E698BFAC9}" type="pres">
      <dgm:prSet presAssocID="{2ADE9D98-7771-4447-8182-F662FC690627}" presName="rightArrowText" presStyleLbl="node1" presStyleIdx="0" presStyleCnt="1" custScaleX="133426" custScaleY="67708" custLinFactNeighborX="4901" custLinFactNeighborY="-2880">
        <dgm:presLayoutVars>
          <dgm:chMax val="0"/>
          <dgm:bulletEnabled val="1"/>
        </dgm:presLayoutVars>
      </dgm:prSet>
      <dgm:spPr/>
    </dgm:pt>
  </dgm:ptLst>
  <dgm:cxnLst>
    <dgm:cxn modelId="{C0CFD062-ADA0-4477-AC5C-1A26A30C8F10}" type="presOf" srcId="{788C64DF-50BA-43DB-90A4-D4577F7F7936}" destId="{3D55F6FB-86D7-4D32-B1FF-137E698BFAC9}" srcOrd="0" destOrd="0" presId="urn:microsoft.com/office/officeart/2005/8/layout/arrow6"/>
    <dgm:cxn modelId="{635B414D-83C8-4BC3-AB38-C7FC7B6A738C}" srcId="{2ADE9D98-7771-4447-8182-F662FC690627}" destId="{42A2D182-A15B-47D3-BC13-34439C73FA0C}" srcOrd="0" destOrd="0" parTransId="{9FCED3D9-60EA-4CF3-8245-A9ECC77A35A5}" sibTransId="{93C345CB-ABB5-42DA-93C9-7C06B6830190}"/>
    <dgm:cxn modelId="{E01D97A2-5B2A-41BF-BFD3-593A80E830A6}" type="presOf" srcId="{2ADE9D98-7771-4447-8182-F662FC690627}" destId="{476F7D34-2291-4E64-AD90-4A999D6E2426}" srcOrd="0" destOrd="0" presId="urn:microsoft.com/office/officeart/2005/8/layout/arrow6"/>
    <dgm:cxn modelId="{FB81DEA2-F704-4519-9722-823639F74D88}" srcId="{2ADE9D98-7771-4447-8182-F662FC690627}" destId="{788C64DF-50BA-43DB-90A4-D4577F7F7936}" srcOrd="1" destOrd="0" parTransId="{654B63A8-E07D-4B32-974F-B12C803104A9}" sibTransId="{D67536B6-6F2D-4744-900B-A0DC47F339E0}"/>
    <dgm:cxn modelId="{515694B8-6018-4A9F-B9BF-B0CA7A3080E0}" type="presOf" srcId="{42A2D182-A15B-47D3-BC13-34439C73FA0C}" destId="{7669A6F7-BDC3-4A85-9982-46878D5FE685}" srcOrd="0" destOrd="0" presId="urn:microsoft.com/office/officeart/2005/8/layout/arrow6"/>
    <dgm:cxn modelId="{FDA5F3A9-DD35-4542-BA40-29ECAF4F756E}" type="presParOf" srcId="{476F7D34-2291-4E64-AD90-4A999D6E2426}" destId="{FE2DC46F-814E-4334-8FE6-0502E32F7F8C}" srcOrd="0" destOrd="0" presId="urn:microsoft.com/office/officeart/2005/8/layout/arrow6"/>
    <dgm:cxn modelId="{665603E6-ED85-4CA0-B779-8CB82083CA87}" type="presParOf" srcId="{476F7D34-2291-4E64-AD90-4A999D6E2426}" destId="{7669A6F7-BDC3-4A85-9982-46878D5FE685}" srcOrd="1" destOrd="0" presId="urn:microsoft.com/office/officeart/2005/8/layout/arrow6"/>
    <dgm:cxn modelId="{B659C2CB-7813-43CF-88DA-67451691E695}" type="presParOf" srcId="{476F7D34-2291-4E64-AD90-4A999D6E2426}" destId="{3D55F6FB-86D7-4D32-B1FF-137E698BFAC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E9D98-7771-4447-8182-F662FC690627}" type="doc">
      <dgm:prSet loTypeId="urn:microsoft.com/office/officeart/2005/8/layout/arrow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42A2D182-A15B-47D3-BC13-34439C73FA0C}">
      <dgm:prSet phldrT="[Tes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latin typeface="+mj-lt"/>
            </a:rPr>
            <a:t>RIPARTIRE</a:t>
          </a:r>
        </a:p>
      </dgm:t>
    </dgm:pt>
    <dgm:pt modelId="{9FCED3D9-60EA-4CF3-8245-A9ECC77A35A5}" type="parTrans" cxnId="{635B414D-83C8-4BC3-AB38-C7FC7B6A738C}">
      <dgm:prSet/>
      <dgm:spPr/>
      <dgm:t>
        <a:bodyPr/>
        <a:lstStyle/>
        <a:p>
          <a:endParaRPr lang="it-IT"/>
        </a:p>
      </dgm:t>
    </dgm:pt>
    <dgm:pt modelId="{93C345CB-ABB5-42DA-93C9-7C06B6830190}" type="sibTrans" cxnId="{635B414D-83C8-4BC3-AB38-C7FC7B6A738C}">
      <dgm:prSet/>
      <dgm:spPr/>
      <dgm:t>
        <a:bodyPr/>
        <a:lstStyle/>
        <a:p>
          <a:endParaRPr lang="it-IT"/>
        </a:p>
      </dgm:t>
    </dgm:pt>
    <dgm:pt modelId="{788C64DF-50BA-43DB-90A4-D4577F7F7936}">
      <dgm:prSet phldrT="[Testo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>
              <a:latin typeface="+mj-lt"/>
            </a:rPr>
            <a:t>Evitando di:</a:t>
          </a:r>
        </a:p>
        <a:p>
          <a:pPr lvl="1"/>
          <a:r>
            <a:rPr lang="it-IT" sz="1400" dirty="0">
              <a:latin typeface="+mj-lt"/>
            </a:rPr>
            <a:t>Attuare un approccio superficiale</a:t>
          </a:r>
        </a:p>
        <a:p>
          <a:pPr lvl="1"/>
          <a:r>
            <a:rPr lang="it-IT" sz="1400" dirty="0">
              <a:latin typeface="+mj-lt"/>
            </a:rPr>
            <a:t>Perdersi nelle prescrizioni</a:t>
          </a:r>
        </a:p>
        <a:p>
          <a:pPr lvl="1"/>
          <a:r>
            <a:rPr lang="it-IT" sz="1400" dirty="0">
              <a:latin typeface="+mj-lt"/>
            </a:rPr>
            <a:t>Cercare di fare tutto da soli</a:t>
          </a:r>
        </a:p>
        <a:p>
          <a:endParaRPr lang="it-IT" sz="1400" dirty="0">
            <a:latin typeface="+mj-lt"/>
          </a:endParaRPr>
        </a:p>
      </dgm:t>
    </dgm:pt>
    <dgm:pt modelId="{654B63A8-E07D-4B32-974F-B12C803104A9}" type="parTrans" cxnId="{FB81DEA2-F704-4519-9722-823639F74D88}">
      <dgm:prSet/>
      <dgm:spPr/>
      <dgm:t>
        <a:bodyPr/>
        <a:lstStyle/>
        <a:p>
          <a:endParaRPr lang="it-IT"/>
        </a:p>
      </dgm:t>
    </dgm:pt>
    <dgm:pt modelId="{D67536B6-6F2D-4744-900B-A0DC47F339E0}" type="sibTrans" cxnId="{FB81DEA2-F704-4519-9722-823639F74D88}">
      <dgm:prSet/>
      <dgm:spPr/>
      <dgm:t>
        <a:bodyPr/>
        <a:lstStyle/>
        <a:p>
          <a:endParaRPr lang="it-IT"/>
        </a:p>
      </dgm:t>
    </dgm:pt>
    <dgm:pt modelId="{476F7D34-2291-4E64-AD90-4A999D6E2426}" type="pres">
      <dgm:prSet presAssocID="{2ADE9D98-7771-4447-8182-F662FC690627}" presName="compositeShape" presStyleCnt="0">
        <dgm:presLayoutVars>
          <dgm:chMax val="2"/>
          <dgm:dir/>
          <dgm:resizeHandles val="exact"/>
        </dgm:presLayoutVars>
      </dgm:prSet>
      <dgm:spPr/>
    </dgm:pt>
    <dgm:pt modelId="{FE2DC46F-814E-4334-8FE6-0502E32F7F8C}" type="pres">
      <dgm:prSet presAssocID="{2ADE9D98-7771-4447-8182-F662FC690627}" presName="ribbon" presStyleLbl="node1" presStyleIdx="0" presStyleCnt="1" custScaleY="81397"/>
      <dgm:spPr/>
    </dgm:pt>
    <dgm:pt modelId="{7669A6F7-BDC3-4A85-9982-46878D5FE685}" type="pres">
      <dgm:prSet presAssocID="{2ADE9D98-7771-4447-8182-F662FC69062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D55F6FB-86D7-4D32-B1FF-137E698BFAC9}" type="pres">
      <dgm:prSet presAssocID="{2ADE9D98-7771-4447-8182-F662FC690627}" presName="rightArrowText" presStyleLbl="node1" presStyleIdx="0" presStyleCnt="1" custScaleX="143714" custLinFactNeighborX="6188" custLinFactNeighborY="3520">
        <dgm:presLayoutVars>
          <dgm:chMax val="0"/>
          <dgm:bulletEnabled val="1"/>
        </dgm:presLayoutVars>
      </dgm:prSet>
      <dgm:spPr/>
    </dgm:pt>
  </dgm:ptLst>
  <dgm:cxnLst>
    <dgm:cxn modelId="{635B414D-83C8-4BC3-AB38-C7FC7B6A738C}" srcId="{2ADE9D98-7771-4447-8182-F662FC690627}" destId="{42A2D182-A15B-47D3-BC13-34439C73FA0C}" srcOrd="0" destOrd="0" parTransId="{9FCED3D9-60EA-4CF3-8245-A9ECC77A35A5}" sibTransId="{93C345CB-ABB5-42DA-93C9-7C06B6830190}"/>
    <dgm:cxn modelId="{FB81DEA2-F704-4519-9722-823639F74D88}" srcId="{2ADE9D98-7771-4447-8182-F662FC690627}" destId="{788C64DF-50BA-43DB-90A4-D4577F7F7936}" srcOrd="1" destOrd="0" parTransId="{654B63A8-E07D-4B32-974F-B12C803104A9}" sibTransId="{D67536B6-6F2D-4744-900B-A0DC47F339E0}"/>
    <dgm:cxn modelId="{9AEC26F5-2322-41F5-A4D5-E31AE9E1BDE3}" type="presOf" srcId="{788C64DF-50BA-43DB-90A4-D4577F7F7936}" destId="{3D55F6FB-86D7-4D32-B1FF-137E698BFAC9}" srcOrd="0" destOrd="0" presId="urn:microsoft.com/office/officeart/2005/8/layout/arrow6"/>
    <dgm:cxn modelId="{57706EF7-A979-4188-BC0E-2576ED6DA36F}" type="presOf" srcId="{2ADE9D98-7771-4447-8182-F662FC690627}" destId="{476F7D34-2291-4E64-AD90-4A999D6E2426}" srcOrd="0" destOrd="0" presId="urn:microsoft.com/office/officeart/2005/8/layout/arrow6"/>
    <dgm:cxn modelId="{CD8AA9FE-DE14-4892-8B5F-E28BFBC2E17C}" type="presOf" srcId="{42A2D182-A15B-47D3-BC13-34439C73FA0C}" destId="{7669A6F7-BDC3-4A85-9982-46878D5FE685}" srcOrd="0" destOrd="0" presId="urn:microsoft.com/office/officeart/2005/8/layout/arrow6"/>
    <dgm:cxn modelId="{C770CFCD-1EB5-413A-B150-6525DCBB1BFB}" type="presParOf" srcId="{476F7D34-2291-4E64-AD90-4A999D6E2426}" destId="{FE2DC46F-814E-4334-8FE6-0502E32F7F8C}" srcOrd="0" destOrd="0" presId="urn:microsoft.com/office/officeart/2005/8/layout/arrow6"/>
    <dgm:cxn modelId="{7C127DB1-D482-4FAA-AB60-09B01146093E}" type="presParOf" srcId="{476F7D34-2291-4E64-AD90-4A999D6E2426}" destId="{7669A6F7-BDC3-4A85-9982-46878D5FE685}" srcOrd="1" destOrd="0" presId="urn:microsoft.com/office/officeart/2005/8/layout/arrow6"/>
    <dgm:cxn modelId="{2B122410-34C0-444B-97ED-3E9A6713956F}" type="presParOf" srcId="{476F7D34-2291-4E64-AD90-4A999D6E2426}" destId="{3D55F6FB-86D7-4D32-B1FF-137E698BFAC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D8A66-2BE7-4BB2-AB11-50CCA99611E7}">
      <dsp:nvSpPr>
        <dsp:cNvPr id="0" name=""/>
        <dsp:cNvSpPr/>
      </dsp:nvSpPr>
      <dsp:spPr>
        <a:xfrm>
          <a:off x="411476" y="195521"/>
          <a:ext cx="5953646" cy="1764884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3C19B-DDA0-4BDF-B584-0F8CFB61B909}">
      <dsp:nvSpPr>
        <dsp:cNvPr id="0" name=""/>
        <dsp:cNvSpPr/>
      </dsp:nvSpPr>
      <dsp:spPr>
        <a:xfrm>
          <a:off x="759091" y="713530"/>
          <a:ext cx="2399651" cy="482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+mj-lt"/>
            </a:rPr>
            <a:t>CONDIVIDERE</a:t>
          </a:r>
        </a:p>
      </dsp:txBody>
      <dsp:txXfrm>
        <a:off x="759091" y="713530"/>
        <a:ext cx="2399651" cy="482861"/>
      </dsp:txXfrm>
    </dsp:sp>
    <dsp:sp modelId="{95A031B9-D5C3-48CD-B47A-280D58D68AF5}">
      <dsp:nvSpPr>
        <dsp:cNvPr id="0" name=""/>
        <dsp:cNvSpPr/>
      </dsp:nvSpPr>
      <dsp:spPr>
        <a:xfrm>
          <a:off x="3022051" y="777485"/>
          <a:ext cx="3073943" cy="8925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+mj-lt"/>
            </a:rPr>
            <a:t>Risorse / Idee / Metodologie</a:t>
          </a:r>
        </a:p>
      </dsp:txBody>
      <dsp:txXfrm>
        <a:off x="3022051" y="777485"/>
        <a:ext cx="3073943" cy="892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DC46F-814E-4334-8FE6-0502E32F7F8C}">
      <dsp:nvSpPr>
        <dsp:cNvPr id="0" name=""/>
        <dsp:cNvSpPr/>
      </dsp:nvSpPr>
      <dsp:spPr>
        <a:xfrm>
          <a:off x="211226" y="275335"/>
          <a:ext cx="5933957" cy="1822911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A6F7-BDC3-4A85-9982-46878D5FE685}">
      <dsp:nvSpPr>
        <dsp:cNvPr id="0" name=""/>
        <dsp:cNvSpPr/>
      </dsp:nvSpPr>
      <dsp:spPr>
        <a:xfrm>
          <a:off x="327723" y="415377"/>
          <a:ext cx="2740568" cy="11630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latin typeface="+mj-lt"/>
            </a:rPr>
            <a:t>PROMUOVERE</a:t>
          </a:r>
        </a:p>
      </dsp:txBody>
      <dsp:txXfrm>
        <a:off x="327723" y="415377"/>
        <a:ext cx="2740568" cy="1163055"/>
      </dsp:txXfrm>
    </dsp:sp>
    <dsp:sp modelId="{3D55F6FB-86D7-4D32-B1FF-137E698BFAC9}">
      <dsp:nvSpPr>
        <dsp:cNvPr id="0" name=""/>
        <dsp:cNvSpPr/>
      </dsp:nvSpPr>
      <dsp:spPr>
        <a:xfrm>
          <a:off x="2904847" y="949441"/>
          <a:ext cx="3087802" cy="7874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>
              <a:latin typeface="+mj-lt"/>
            </a:rPr>
            <a:t>Relazioni e contatti</a:t>
          </a:r>
        </a:p>
        <a:p>
          <a:pPr marL="0" lvl="1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kern="1200" dirty="0">
              <a:latin typeface="+mj-lt"/>
            </a:rPr>
            <a:t>Fare sistema</a:t>
          </a:r>
        </a:p>
      </dsp:txBody>
      <dsp:txXfrm>
        <a:off x="2904847" y="949441"/>
        <a:ext cx="3087802" cy="787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DC46F-814E-4334-8FE6-0502E32F7F8C}">
      <dsp:nvSpPr>
        <dsp:cNvPr id="0" name=""/>
        <dsp:cNvSpPr/>
      </dsp:nvSpPr>
      <dsp:spPr>
        <a:xfrm>
          <a:off x="231619" y="228509"/>
          <a:ext cx="6141750" cy="199968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A6F7-BDC3-4A85-9982-46878D5FE685}">
      <dsp:nvSpPr>
        <dsp:cNvPr id="0" name=""/>
        <dsp:cNvSpPr/>
      </dsp:nvSpPr>
      <dsp:spPr>
        <a:xfrm>
          <a:off x="968629" y="429922"/>
          <a:ext cx="2026777" cy="120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latin typeface="+mj-lt"/>
            </a:rPr>
            <a:t>RIPARTIRE</a:t>
          </a:r>
        </a:p>
      </dsp:txBody>
      <dsp:txXfrm>
        <a:off x="968629" y="429922"/>
        <a:ext cx="2026777" cy="1203783"/>
      </dsp:txXfrm>
    </dsp:sp>
    <dsp:sp modelId="{3D55F6FB-86D7-4D32-B1FF-137E698BFAC9}">
      <dsp:nvSpPr>
        <dsp:cNvPr id="0" name=""/>
        <dsp:cNvSpPr/>
      </dsp:nvSpPr>
      <dsp:spPr>
        <a:xfrm>
          <a:off x="2927177" y="865367"/>
          <a:ext cx="3442356" cy="120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>
              <a:latin typeface="+mj-lt"/>
            </a:rPr>
            <a:t>Evitando di:</a:t>
          </a:r>
        </a:p>
        <a:p>
          <a:pPr lvl="1" algn="ctr">
            <a:spcBef>
              <a:spcPct val="0"/>
            </a:spcBef>
            <a:buNone/>
          </a:pPr>
          <a:r>
            <a:rPr lang="it-IT" sz="1400" kern="1200" dirty="0">
              <a:latin typeface="+mj-lt"/>
            </a:rPr>
            <a:t>Attuare un approccio superficiale</a:t>
          </a:r>
        </a:p>
        <a:p>
          <a:pPr lvl="1" algn="ctr">
            <a:spcBef>
              <a:spcPct val="0"/>
            </a:spcBef>
            <a:buNone/>
          </a:pPr>
          <a:r>
            <a:rPr lang="it-IT" sz="1400" kern="1200" dirty="0">
              <a:latin typeface="+mj-lt"/>
            </a:rPr>
            <a:t>Perdersi nelle prescrizioni</a:t>
          </a:r>
        </a:p>
        <a:p>
          <a:pPr lvl="1" algn="ctr">
            <a:spcBef>
              <a:spcPct val="0"/>
            </a:spcBef>
            <a:buNone/>
          </a:pPr>
          <a:r>
            <a:rPr lang="it-IT" sz="1400" kern="1200" dirty="0">
              <a:latin typeface="+mj-lt"/>
            </a:rPr>
            <a:t>Cercare di fare tutto da soli</a:t>
          </a:r>
        </a:p>
        <a:p>
          <a:pPr algn="ctr">
            <a:spcBef>
              <a:spcPct val="0"/>
            </a:spcBef>
            <a:buNone/>
          </a:pPr>
          <a:endParaRPr lang="it-IT" sz="1400" kern="1200" dirty="0">
            <a:latin typeface="+mj-lt"/>
          </a:endParaRPr>
        </a:p>
      </dsp:txBody>
      <dsp:txXfrm>
        <a:off x="2927177" y="865367"/>
        <a:ext cx="3442356" cy="120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6DF2-FBC7-47A7-A416-3EC38774E240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2C79-90AB-4DF0-B7C0-1D92165050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4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2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9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39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06233" y="6419107"/>
            <a:ext cx="179536" cy="153888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1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/>
          <a:srcRect r="53759"/>
          <a:stretch>
            <a:fillRect/>
          </a:stretch>
        </p:blipFill>
        <p:spPr>
          <a:xfrm>
            <a:off x="11378192" y="134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10572119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2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3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2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5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5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8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 RO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flipH="1">
            <a:off x="4927600" y="2352700"/>
            <a:ext cx="335236" cy="175153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947555" y="6616700"/>
            <a:ext cx="123623" cy="123190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12750">
              <a:lnSpc>
                <a:spcPct val="120000"/>
              </a:lnSpc>
              <a:defRPr sz="9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5832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063F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46201" y="6650567"/>
            <a:ext cx="112298" cy="114301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75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/>
          <a:srcRect r="53759"/>
          <a:stretch>
            <a:fillRect/>
          </a:stretch>
        </p:blipFill>
        <p:spPr>
          <a:xfrm>
            <a:off x="11200392" y="2420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/>
          <p:nvPr/>
        </p:nvSpPr>
        <p:spPr>
          <a:xfrm>
            <a:off x="5219096" y="6427573"/>
            <a:ext cx="176651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00"/>
              <a:t>Direzione Marketing e Sviluppo</a:t>
            </a:r>
          </a:p>
        </p:txBody>
      </p:sp>
    </p:spTree>
    <p:extLst>
      <p:ext uri="{BB962C8B-B14F-4D97-AF65-F5344CB8AC3E}">
        <p14:creationId xmlns:p14="http://schemas.microsoft.com/office/powerpoint/2010/main" val="24627166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0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4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249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1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74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0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0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7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0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43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06233" y="6419107"/>
            <a:ext cx="179536" cy="153888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1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59"/>
          <a:stretch>
            <a:fillRect/>
          </a:stretch>
        </p:blipFill>
        <p:spPr>
          <a:xfrm>
            <a:off x="11378192" y="134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6727596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1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60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6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EB18-8212-4B03-8434-618AD400A34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9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5264371" y="3075018"/>
            <a:ext cx="6153647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 algn="ctr">
              <a:lnSpc>
                <a:spcPct val="90000"/>
              </a:lnSpc>
              <a:defRPr sz="5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Medium"/>
                <a:cs typeface="Gotham Medium"/>
                <a:sym typeface="Helvetica"/>
              </a:rPr>
              <a:t>Comitato Olimpico Nazionale Italiano</a:t>
            </a:r>
          </a:p>
        </p:txBody>
      </p:sp>
      <p:pic>
        <p:nvPicPr>
          <p:cNvPr id="5" name="italiateam-cerchioro.png"/>
          <p:cNvPicPr>
            <a:picLocks noChangeAspect="1"/>
          </p:cNvPicPr>
          <p:nvPr/>
        </p:nvPicPr>
        <p:blipFill rotWithShape="1">
          <a:blip r:embed="rId2"/>
          <a:srcRect b="27158"/>
          <a:stretch/>
        </p:blipFill>
        <p:spPr>
          <a:xfrm>
            <a:off x="2901232" y="1795043"/>
            <a:ext cx="1858750" cy="2559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5264371" y="3708358"/>
            <a:ext cx="6820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ATTIVITA’ SPORTIVA GIOVANILE CONI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INCONTRO DI FORMAZIONE NAZIONALE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7A68DA-72BB-4B62-A785-59321B440FD7}"/>
              </a:ext>
            </a:extLst>
          </p:cNvPr>
          <p:cNvSpPr/>
          <p:nvPr/>
        </p:nvSpPr>
        <p:spPr>
          <a:xfrm>
            <a:off x="1" y="600027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11 </a:t>
            </a:r>
            <a:r>
              <a:rPr lang="en-GB" sz="1400" dirty="0" err="1">
                <a:solidFill>
                  <a:prstClr val="white"/>
                </a:solidFill>
                <a:latin typeface="Calibri" panose="020F0502020204030204"/>
              </a:rPr>
              <a:t>Giugno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 2020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4043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427370" y="1168925"/>
            <a:ext cx="11351843" cy="5370286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760428" y="1491691"/>
            <a:ext cx="1048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DESTINATARI FINALI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4BCFD5-75A1-415E-A9E3-9A7EBAE95E51}"/>
              </a:ext>
            </a:extLst>
          </p:cNvPr>
          <p:cNvSpPr/>
          <p:nvPr/>
        </p:nvSpPr>
        <p:spPr>
          <a:xfrm>
            <a:off x="942681" y="2793900"/>
            <a:ext cx="8337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rgbClr val="162B48"/>
                </a:solidFill>
              </a:rPr>
              <a:t>Dirigenti, Gestori Impianti, Personale Addetto agli impianti e al centro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D622211-CAF1-4EBD-86D3-4A8F348C9855}"/>
              </a:ext>
            </a:extLst>
          </p:cNvPr>
          <p:cNvSpPr/>
          <p:nvPr/>
        </p:nvSpPr>
        <p:spPr>
          <a:xfrm>
            <a:off x="942681" y="3687538"/>
            <a:ext cx="8337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rgbClr val="162B48"/>
                </a:solidFill>
              </a:rPr>
              <a:t>Operatori Sportivi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9A212D5-E7B6-440A-BF78-AF6F090B2EF7}"/>
              </a:ext>
            </a:extLst>
          </p:cNvPr>
          <p:cNvSpPr/>
          <p:nvPr/>
        </p:nvSpPr>
        <p:spPr>
          <a:xfrm>
            <a:off x="942681" y="4623385"/>
            <a:ext cx="8337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rgbClr val="162B48"/>
                </a:solidFill>
              </a:rPr>
              <a:t>Direttore dell’attività/centro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A1D8961-6F64-40DF-9393-03EB3D07206B}"/>
              </a:ext>
            </a:extLst>
          </p:cNvPr>
          <p:cNvCxnSpPr/>
          <p:nvPr/>
        </p:nvCxnSpPr>
        <p:spPr>
          <a:xfrm>
            <a:off x="9280384" y="2356701"/>
            <a:ext cx="0" cy="30810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63CA8A4-6E6D-4CDA-9631-6017B75EE882}"/>
              </a:ext>
            </a:extLst>
          </p:cNvPr>
          <p:cNvSpPr/>
          <p:nvPr/>
        </p:nvSpPr>
        <p:spPr>
          <a:xfrm>
            <a:off x="9407954" y="3687538"/>
            <a:ext cx="402975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3218ED6-85B4-4B4B-A0F8-C30AEAFE2702}"/>
              </a:ext>
            </a:extLst>
          </p:cNvPr>
          <p:cNvSpPr/>
          <p:nvPr/>
        </p:nvSpPr>
        <p:spPr>
          <a:xfrm>
            <a:off x="9926425" y="3429000"/>
            <a:ext cx="1591794" cy="81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162B48"/>
                </a:solidFill>
              </a:rPr>
              <a:t>FAMIGLIE/</a:t>
            </a:r>
          </a:p>
          <a:p>
            <a:pPr algn="ctr"/>
            <a:r>
              <a:rPr lang="it-IT" b="1" dirty="0">
                <a:solidFill>
                  <a:srgbClr val="162B48"/>
                </a:solidFill>
              </a:rPr>
              <a:t>GENITORI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4ADFB04E-06B5-48C4-9100-5DCCF2D24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318789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FORMAZIONE NAZIONALE per i progetti di attività sportiva giovanile CONI</a:t>
            </a:r>
          </a:p>
        </p:txBody>
      </p:sp>
    </p:spTree>
    <p:extLst>
      <p:ext uri="{BB962C8B-B14F-4D97-AF65-F5344CB8AC3E}">
        <p14:creationId xmlns:p14="http://schemas.microsoft.com/office/powerpoint/2010/main" val="31798675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393955" y="1168925"/>
            <a:ext cx="11351843" cy="5370286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760428" y="1369140"/>
            <a:ext cx="1048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MACRO AREE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3178E69-20FB-48F4-89A1-1F4D79386AD6}"/>
              </a:ext>
            </a:extLst>
          </p:cNvPr>
          <p:cNvSpPr/>
          <p:nvPr/>
        </p:nvSpPr>
        <p:spPr>
          <a:xfrm>
            <a:off x="952107" y="2686639"/>
            <a:ext cx="2460396" cy="13349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MEDICO - SANITARIO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584B60-EE39-4704-B31E-D6A9F45921AB}"/>
              </a:ext>
            </a:extLst>
          </p:cNvPr>
          <p:cNvSpPr/>
          <p:nvPr/>
        </p:nvSpPr>
        <p:spPr>
          <a:xfrm>
            <a:off x="4748166" y="2686638"/>
            <a:ext cx="2460396" cy="13349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GESTIONALE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B3B9BA2-064F-43AE-96D9-03750BA1435D}"/>
              </a:ext>
            </a:extLst>
          </p:cNvPr>
          <p:cNvSpPr/>
          <p:nvPr/>
        </p:nvSpPr>
        <p:spPr>
          <a:xfrm>
            <a:off x="8544226" y="2686640"/>
            <a:ext cx="2460396" cy="13349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METODOLOGICO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15E6ADD-1E41-48F6-AA3F-59751F600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318789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FORMAZIONE NAZIONALE per i progetti di attività sportiva giovanile CONI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5872E1-F364-4C8A-BBD5-2497FB4D99C3}"/>
              </a:ext>
            </a:extLst>
          </p:cNvPr>
          <p:cNvSpPr txBox="1"/>
          <p:nvPr/>
        </p:nvSpPr>
        <p:spPr>
          <a:xfrm>
            <a:off x="995397" y="4310901"/>
            <a:ext cx="237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Giovedì 4 giugno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MATTINA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91AA2A-B019-428E-AF62-A030FB5652C5}"/>
              </a:ext>
            </a:extLst>
          </p:cNvPr>
          <p:cNvSpPr txBox="1"/>
          <p:nvPr/>
        </p:nvSpPr>
        <p:spPr>
          <a:xfrm>
            <a:off x="4748166" y="4310901"/>
            <a:ext cx="246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Giovedì 4 giugno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MATTINA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0A7FFF-4590-4148-B3E1-48294DE26104}"/>
              </a:ext>
            </a:extLst>
          </p:cNvPr>
          <p:cNvSpPr txBox="1"/>
          <p:nvPr/>
        </p:nvSpPr>
        <p:spPr>
          <a:xfrm>
            <a:off x="8587515" y="4310901"/>
            <a:ext cx="241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Giovedì 4 giugno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POMERIGGIO</a:t>
            </a:r>
          </a:p>
        </p:txBody>
      </p:sp>
    </p:spTree>
    <p:extLst>
      <p:ext uri="{BB962C8B-B14F-4D97-AF65-F5344CB8AC3E}">
        <p14:creationId xmlns:p14="http://schemas.microsoft.com/office/powerpoint/2010/main" val="4795752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75212625-BCC8-4588-BBFF-15347CD799CD}"/>
              </a:ext>
            </a:extLst>
          </p:cNvPr>
          <p:cNvSpPr txBox="1">
            <a:spLocks/>
          </p:cNvSpPr>
          <p:nvPr/>
        </p:nvSpPr>
        <p:spPr>
          <a:xfrm>
            <a:off x="441500" y="1684593"/>
            <a:ext cx="11309001" cy="3488813"/>
          </a:xfrm>
          <a:prstGeom prst="rect">
            <a:avLst/>
          </a:prstGeom>
          <a:solidFill>
            <a:srgbClr val="162B48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412750" rtl="0" eaLnBrk="1" latinLnBrk="0" hangingPunct="1">
              <a:lnSpc>
                <a:spcPct val="8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414B16-77C4-4B6A-B903-F2C1E98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3" t="31890" r="23609" b="26460"/>
          <a:stretch/>
        </p:blipFill>
        <p:spPr>
          <a:xfrm>
            <a:off x="4710811" y="3601022"/>
            <a:ext cx="2770377" cy="1249144"/>
          </a:xfrm>
          <a:prstGeom prst="rect">
            <a:avLst/>
          </a:prstGeom>
        </p:spPr>
      </p:pic>
      <p:sp>
        <p:nvSpPr>
          <p:cNvPr id="4" name="Shape 297">
            <a:extLst>
              <a:ext uri="{FF2B5EF4-FFF2-40B4-BE49-F238E27FC236}">
                <a16:creationId xmlns:a16="http://schemas.microsoft.com/office/drawing/2014/main" id="{209D58C3-220E-4E79-A83A-5F7ABB7A1357}"/>
              </a:ext>
            </a:extLst>
          </p:cNvPr>
          <p:cNvSpPr/>
          <p:nvPr/>
        </p:nvSpPr>
        <p:spPr>
          <a:xfrm>
            <a:off x="0" y="2173101"/>
            <a:ext cx="121920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 algn="ctr">
              <a:lnSpc>
                <a:spcPct val="90000"/>
              </a:lnSpc>
              <a:defRPr sz="5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sz="2400" i="0" dirty="0">
                <a:solidFill>
                  <a:schemeClr val="bg1"/>
                </a:solidFill>
                <a:latin typeface="Gotham Medium"/>
                <a:cs typeface="Gotham Medium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5920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393955" y="1168925"/>
            <a:ext cx="11351843" cy="5370286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828572" y="1736792"/>
            <a:ext cx="10482607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INTRODUZIONE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Il progetto di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Formazione Nazionale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ha lo scopo di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porre le basi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per la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ripresa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delle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attività sportive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nell’ambito dei progetti di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Attività Sportiva Giovanile del CONI rivolti ad un percorso di Alto Livello (Educamp CONI, Centri CONI, TROFEO CONI)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fornendo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a tutti gli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attori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in campo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la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consapevolezza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della situazione del momento e agli operatori sportivi le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conoscenze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e le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competenze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che possano </a:t>
            </a:r>
            <a:r>
              <a:rPr lang="it-IT" sz="2000" b="1" dirty="0">
                <a:solidFill>
                  <a:schemeClr val="bg1"/>
                </a:solidFill>
                <a:latin typeface="+mj-lt"/>
              </a:rPr>
              <a:t>aiutare le Associazione Sportive e le Società Sportive sul territorio ad affrontare i cambiamenti che sono avvenuti e che avverranno con la ripresa delle attività.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FFA0F1B4-7973-43F4-B294-19CAFA945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318789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FORMAZIONE NAZIONALE per i progetti di attività sportiva giovanile CONI</a:t>
            </a:r>
          </a:p>
        </p:txBody>
      </p:sp>
    </p:spTree>
    <p:extLst>
      <p:ext uri="{BB962C8B-B14F-4D97-AF65-F5344CB8AC3E}">
        <p14:creationId xmlns:p14="http://schemas.microsoft.com/office/powerpoint/2010/main" val="27417762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2381067" y="1483082"/>
            <a:ext cx="10455311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OBIETTIVI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Informare/formare gli operatori nella conduzione e sviluppo delle attività sportive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progettuali per la ripresa delle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attuativi coerenti con le linee guida attuali e ipotesi di sviluppo su possibili scenari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Adeguare le competenze tecniche, metodologiche, psicologiche e didattiche all’emergenza Covid1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Monitorare le azioni a livello territoriale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Sostenere i giovani sportivi, le famiglie, e tutti gli operatori del settore con iniziative mirate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Assistere gli organismi sportivi del territorio per la ripresa delle attività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8FED828D-9380-4EFF-8B6C-B3396630186A}"/>
              </a:ext>
            </a:extLst>
          </p:cNvPr>
          <p:cNvGrpSpPr/>
          <p:nvPr/>
        </p:nvGrpSpPr>
        <p:grpSpPr>
          <a:xfrm>
            <a:off x="5447514" y="2200309"/>
            <a:ext cx="1378613" cy="3026665"/>
            <a:chOff x="3839891" y="2798063"/>
            <a:chExt cx="1378613" cy="3026665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32170A75-DB65-4AEB-A4BC-19B51173F03B}"/>
                </a:ext>
              </a:extLst>
            </p:cNvPr>
            <p:cNvSpPr/>
            <p:nvPr/>
          </p:nvSpPr>
          <p:spPr>
            <a:xfrm>
              <a:off x="3882238" y="2798063"/>
              <a:ext cx="1303225" cy="3026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E9DE9A9-1623-473C-9AC0-121C28D32017}"/>
                </a:ext>
              </a:extLst>
            </p:cNvPr>
            <p:cNvSpPr txBox="1"/>
            <p:nvPr/>
          </p:nvSpPr>
          <p:spPr>
            <a:xfrm>
              <a:off x="3934097" y="2994002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ALTA 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PRESTAZIONE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48DA67FB-FF75-4365-8E35-6BCFA694FE17}"/>
                </a:ext>
              </a:extLst>
            </p:cNvPr>
            <p:cNvSpPr txBox="1"/>
            <p:nvPr/>
          </p:nvSpPr>
          <p:spPr>
            <a:xfrm>
              <a:off x="3908089" y="4796930"/>
              <a:ext cx="1225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ATTIVITÀ SPORTIVA GIOVANILE</a:t>
              </a:r>
            </a:p>
          </p:txBody>
        </p: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D3D8A43A-C05A-4AAA-9858-69AE2A2A71C9}"/>
                </a:ext>
              </a:extLst>
            </p:cNvPr>
            <p:cNvCxnSpPr/>
            <p:nvPr/>
          </p:nvCxnSpPr>
          <p:spPr>
            <a:xfrm>
              <a:off x="3881328" y="3767030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8D226D53-B347-46C9-908E-8C6B26D3A585}"/>
                </a:ext>
              </a:extLst>
            </p:cNvPr>
            <p:cNvCxnSpPr/>
            <p:nvPr/>
          </p:nvCxnSpPr>
          <p:spPr>
            <a:xfrm>
              <a:off x="3913660" y="4510553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938EED3F-CF56-4C93-AE85-0BCEF3E40D9F}"/>
                </a:ext>
              </a:extLst>
            </p:cNvPr>
            <p:cNvSpPr txBox="1"/>
            <p:nvPr/>
          </p:nvSpPr>
          <p:spPr>
            <a:xfrm>
              <a:off x="3839891" y="3860178"/>
              <a:ext cx="1378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SPECIALIZZAZIONE 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SPORTIVA</a:t>
              </a: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D38770E4-52A3-48CD-AEB7-DA68F7335530}"/>
              </a:ext>
            </a:extLst>
          </p:cNvPr>
          <p:cNvGrpSpPr/>
          <p:nvPr/>
        </p:nvGrpSpPr>
        <p:grpSpPr>
          <a:xfrm>
            <a:off x="6888959" y="2200309"/>
            <a:ext cx="1243967" cy="3026665"/>
            <a:chOff x="5306343" y="2807206"/>
            <a:chExt cx="1243967" cy="3026665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E877A2BF-539E-4A5E-972E-F195C8316F21}"/>
                </a:ext>
              </a:extLst>
            </p:cNvPr>
            <p:cNvSpPr/>
            <p:nvPr/>
          </p:nvSpPr>
          <p:spPr>
            <a:xfrm>
              <a:off x="5308484" y="2807206"/>
              <a:ext cx="1225237" cy="3026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923AB66A-9586-4BCA-AFC8-15016513BDD1}"/>
                </a:ext>
              </a:extLst>
            </p:cNvPr>
            <p:cNvSpPr txBox="1"/>
            <p:nvPr/>
          </p:nvSpPr>
          <p:spPr>
            <a:xfrm>
              <a:off x="5320243" y="2869527"/>
              <a:ext cx="1225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PO </a:t>
              </a:r>
            </a:p>
            <a:p>
              <a:r>
                <a:rPr lang="it-IT" b="0" i="1" dirty="0">
                  <a:solidFill>
                    <a:srgbClr val="162B48"/>
                  </a:solidFill>
                </a:rPr>
                <a:t>con 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FSN/DSA</a:t>
              </a:r>
            </a:p>
            <a:p>
              <a:r>
                <a:rPr lang="it-IT" b="0" i="1" dirty="0">
                  <a:solidFill>
                    <a:srgbClr val="162B48"/>
                  </a:solidFill>
                </a:rPr>
                <a:t> 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FADE55EB-4381-4F42-BD34-E9F4E62058DD}"/>
                </a:ext>
              </a:extLst>
            </p:cNvPr>
            <p:cNvSpPr txBox="1"/>
            <p:nvPr/>
          </p:nvSpPr>
          <p:spPr>
            <a:xfrm>
              <a:off x="5325073" y="4671295"/>
              <a:ext cx="122523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endParaRPr lang="it-IT" b="0" i="1" dirty="0">
                <a:solidFill>
                  <a:srgbClr val="162B48"/>
                </a:solidFill>
              </a:endParaRPr>
            </a:p>
            <a:p>
              <a:r>
                <a:rPr lang="it-IT" sz="1100" dirty="0">
                  <a:solidFill>
                    <a:srgbClr val="162B48"/>
                  </a:solidFill>
                </a:rPr>
                <a:t>CR CONI 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FSN/DSA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ASD/SSD</a:t>
              </a:r>
            </a:p>
            <a:p>
              <a:endParaRPr lang="it-IT" dirty="0">
                <a:solidFill>
                  <a:srgbClr val="162B48"/>
                </a:solidFill>
              </a:endParaRPr>
            </a:p>
          </p:txBody>
        </p: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36CB3901-FDEF-4645-B020-0DE4FC51235E}"/>
                </a:ext>
              </a:extLst>
            </p:cNvPr>
            <p:cNvCxnSpPr/>
            <p:nvPr/>
          </p:nvCxnSpPr>
          <p:spPr>
            <a:xfrm>
              <a:off x="5306344" y="3768600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DC835735-0898-46F6-B384-B12F5AF07794}"/>
                </a:ext>
              </a:extLst>
            </p:cNvPr>
            <p:cNvCxnSpPr/>
            <p:nvPr/>
          </p:nvCxnSpPr>
          <p:spPr>
            <a:xfrm>
              <a:off x="5314640" y="4501053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D461FB01-707E-4E3B-BA8B-1730C3463C1E}"/>
                </a:ext>
              </a:extLst>
            </p:cNvPr>
            <p:cNvSpPr txBox="1"/>
            <p:nvPr/>
          </p:nvSpPr>
          <p:spPr>
            <a:xfrm>
              <a:off x="5306343" y="3880133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PO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CR CONI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DC664B52-3D72-478C-8AB0-8AD285CFB147}"/>
              </a:ext>
            </a:extLst>
          </p:cNvPr>
          <p:cNvGrpSpPr/>
          <p:nvPr/>
        </p:nvGrpSpPr>
        <p:grpSpPr>
          <a:xfrm>
            <a:off x="1686250" y="2127158"/>
            <a:ext cx="3750393" cy="3099816"/>
            <a:chOff x="95866" y="2734055"/>
            <a:chExt cx="3750393" cy="3099816"/>
          </a:xfrm>
        </p:grpSpPr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8C0EF32F-7C6A-4939-82A4-7FDB718AF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" y="2734055"/>
              <a:ext cx="3750393" cy="3099816"/>
            </a:xfrm>
            <a:prstGeom prst="rect">
              <a:avLst/>
            </a:prstGeom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769488A-261C-4A9B-95EC-E48F18D3022C}"/>
                </a:ext>
              </a:extLst>
            </p:cNvPr>
            <p:cNvSpPr txBox="1"/>
            <p:nvPr/>
          </p:nvSpPr>
          <p:spPr>
            <a:xfrm rot="16200000">
              <a:off x="197565" y="473517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DAE0982E-017E-48E8-9343-695EB5818672}"/>
                </a:ext>
              </a:extLst>
            </p:cNvPr>
            <p:cNvSpPr/>
            <p:nvPr/>
          </p:nvSpPr>
          <p:spPr>
            <a:xfrm>
              <a:off x="752564" y="5427852"/>
              <a:ext cx="2466123" cy="308825"/>
            </a:xfrm>
            <a:prstGeom prst="rect">
              <a:avLst/>
            </a:prstGeom>
            <a:solidFill>
              <a:srgbClr val="7AC14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280E2B87-1F1F-4666-AA73-14B9D97FFF86}"/>
                </a:ext>
              </a:extLst>
            </p:cNvPr>
            <p:cNvSpPr txBox="1"/>
            <p:nvPr/>
          </p:nvSpPr>
          <p:spPr>
            <a:xfrm>
              <a:off x="800148" y="5455306"/>
              <a:ext cx="24545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prstClr val="black"/>
                  </a:solidFill>
                </a:rPr>
                <a:t>SVILUPPO ATTIVITÀ MULTIDISCIPLINARE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4F12FF0F-BE2E-49B9-95E3-0A7ADCD4D8EB}"/>
                </a:ext>
              </a:extLst>
            </p:cNvPr>
            <p:cNvSpPr txBox="1"/>
            <p:nvPr/>
          </p:nvSpPr>
          <p:spPr>
            <a:xfrm rot="16200000">
              <a:off x="195387" y="435722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prstClr val="black"/>
                  </a:solidFill>
                </a:rPr>
                <a:t>14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F6B9B151-6A12-4F19-8356-732970392DF1}"/>
                </a:ext>
              </a:extLst>
            </p:cNvPr>
            <p:cNvSpPr/>
            <p:nvPr/>
          </p:nvSpPr>
          <p:spPr>
            <a:xfrm rot="16200000">
              <a:off x="209452" y="4110243"/>
              <a:ext cx="29260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5484AD4B-BAE1-4467-92B1-5CA9870DD26A}"/>
              </a:ext>
            </a:extLst>
          </p:cNvPr>
          <p:cNvGrpSpPr/>
          <p:nvPr/>
        </p:nvGrpSpPr>
        <p:grpSpPr>
          <a:xfrm>
            <a:off x="8155406" y="2207039"/>
            <a:ext cx="1390016" cy="3634720"/>
            <a:chOff x="6610276" y="2807204"/>
            <a:chExt cx="1390016" cy="3634720"/>
          </a:xfrm>
        </p:grpSpPr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679B569D-FBA6-465A-9328-3646EA61E8BD}"/>
                </a:ext>
              </a:extLst>
            </p:cNvPr>
            <p:cNvCxnSpPr>
              <a:cxnSpLocks/>
              <a:stCxn id="61" idx="2"/>
              <a:endCxn id="68" idx="2"/>
            </p:cNvCxnSpPr>
            <p:nvPr/>
          </p:nvCxnSpPr>
          <p:spPr>
            <a:xfrm flipH="1">
              <a:off x="7305284" y="5824726"/>
              <a:ext cx="16268" cy="59664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2DC0BAC-93A9-4453-8FAB-7774E096DB4C}"/>
                </a:ext>
              </a:extLst>
            </p:cNvPr>
            <p:cNvSpPr/>
            <p:nvPr/>
          </p:nvSpPr>
          <p:spPr>
            <a:xfrm>
              <a:off x="6708933" y="2807204"/>
              <a:ext cx="1225237" cy="3017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A6F8BC5-B079-44CD-8DDB-FD96F203258B}"/>
                </a:ext>
              </a:extLst>
            </p:cNvPr>
            <p:cNvSpPr txBox="1"/>
            <p:nvPr/>
          </p:nvSpPr>
          <p:spPr>
            <a:xfrm>
              <a:off x="6733845" y="2977524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Alto Livello Olimpiadi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71F919B5-6AA3-48C1-9210-892CB8568F92}"/>
                </a:ext>
              </a:extLst>
            </p:cNvPr>
            <p:cNvSpPr txBox="1"/>
            <p:nvPr/>
          </p:nvSpPr>
          <p:spPr>
            <a:xfrm>
              <a:off x="6717226" y="3865909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Progetto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 Talenti 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F03955BC-E091-46F3-9CDD-206484A4428F}"/>
                </a:ext>
              </a:extLst>
            </p:cNvPr>
            <p:cNvSpPr txBox="1"/>
            <p:nvPr/>
          </p:nvSpPr>
          <p:spPr>
            <a:xfrm>
              <a:off x="6725522" y="4541087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Trofeo CONI JOM</a:t>
              </a:r>
            </a:p>
          </p:txBody>
        </p: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6F32A538-4C94-4F43-945D-6C23C726EAB4}"/>
                </a:ext>
              </a:extLst>
            </p:cNvPr>
            <p:cNvCxnSpPr/>
            <p:nvPr/>
          </p:nvCxnSpPr>
          <p:spPr>
            <a:xfrm>
              <a:off x="6717226" y="3774888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E88CFBB2-68A2-4069-A36E-9AAEC09CB9A6}"/>
                </a:ext>
              </a:extLst>
            </p:cNvPr>
            <p:cNvCxnSpPr/>
            <p:nvPr/>
          </p:nvCxnSpPr>
          <p:spPr>
            <a:xfrm>
              <a:off x="6725522" y="4507341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569887F9-E2D9-4650-A420-15360087626F}"/>
                </a:ext>
              </a:extLst>
            </p:cNvPr>
            <p:cNvSpPr/>
            <p:nvPr/>
          </p:nvSpPr>
          <p:spPr>
            <a:xfrm>
              <a:off x="6708933" y="5953071"/>
              <a:ext cx="1192702" cy="488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1239D4C5-AEDD-476E-918F-73B58B7850D6}"/>
                </a:ext>
              </a:extLst>
            </p:cNvPr>
            <p:cNvSpPr txBox="1"/>
            <p:nvPr/>
          </p:nvSpPr>
          <p:spPr>
            <a:xfrm>
              <a:off x="6610276" y="5998179"/>
              <a:ext cx="1390016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rgbClr val="162B48"/>
                  </a:solidFill>
                </a:rPr>
                <a:t>Partnership</a:t>
              </a:r>
              <a:r>
                <a:rPr lang="it-IT" sz="1100" b="1" dirty="0">
                  <a:solidFill>
                    <a:srgbClr val="162B48"/>
                  </a:solidFill>
                </a:rPr>
                <a:t> </a:t>
              </a:r>
              <a:r>
                <a:rPr lang="it-IT" sz="1050" b="1" dirty="0">
                  <a:solidFill>
                    <a:srgbClr val="162B48"/>
                  </a:solidFill>
                </a:rPr>
                <a:t>Kinder Joy of Moving</a:t>
              </a:r>
              <a:endParaRPr lang="it-IT" sz="1100" b="1" dirty="0">
                <a:solidFill>
                  <a:srgbClr val="162B48"/>
                </a:solidFill>
              </a:endParaRPr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F911D4A5-6E1C-4075-8621-D743DE71CED4}"/>
                </a:ext>
              </a:extLst>
            </p:cNvPr>
            <p:cNvSpPr/>
            <p:nvPr/>
          </p:nvSpPr>
          <p:spPr>
            <a:xfrm>
              <a:off x="6770762" y="5217575"/>
              <a:ext cx="1163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Centro CONI</a:t>
              </a:r>
            </a:p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Educamp CONI</a:t>
              </a:r>
            </a:p>
          </p:txBody>
        </p:sp>
      </p:grpSp>
      <p:sp>
        <p:nvSpPr>
          <p:cNvPr id="70" name="Rettangolo 69">
            <a:extLst>
              <a:ext uri="{FF2B5EF4-FFF2-40B4-BE49-F238E27FC236}">
                <a16:creationId xmlns:a16="http://schemas.microsoft.com/office/drawing/2014/main" id="{5D2FD688-ECF1-4FAE-8A8B-784ADC6269B6}"/>
              </a:ext>
            </a:extLst>
          </p:cNvPr>
          <p:cNvSpPr/>
          <p:nvPr/>
        </p:nvSpPr>
        <p:spPr>
          <a:xfrm>
            <a:off x="1819434" y="3791980"/>
            <a:ext cx="7925146" cy="2267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Segnaposto testo 5">
            <a:extLst>
              <a:ext uri="{FF2B5EF4-FFF2-40B4-BE49-F238E27FC236}">
                <a16:creationId xmlns:a16="http://schemas.microsoft.com/office/drawing/2014/main" id="{2F969D2D-BBB3-411B-8CB8-F39D6D403228}"/>
              </a:ext>
            </a:extLst>
          </p:cNvPr>
          <p:cNvSpPr txBox="1">
            <a:spLocks/>
          </p:cNvSpPr>
          <p:nvPr/>
        </p:nvSpPr>
        <p:spPr>
          <a:xfrm>
            <a:off x="339280" y="156983"/>
            <a:ext cx="11318427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I PROGETTI DI ATTIVITA’ SPORTIVA GIOVANILE DEL CONI - Posizionamento</a:t>
            </a:r>
          </a:p>
        </p:txBody>
      </p:sp>
    </p:spTree>
    <p:extLst>
      <p:ext uri="{BB962C8B-B14F-4D97-AF65-F5344CB8AC3E}">
        <p14:creationId xmlns:p14="http://schemas.microsoft.com/office/powerpoint/2010/main" val="15500201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ritagliati in diagonale 3">
            <a:extLst>
              <a:ext uri="{FF2B5EF4-FFF2-40B4-BE49-F238E27FC236}">
                <a16:creationId xmlns:a16="http://schemas.microsoft.com/office/drawing/2014/main" id="{CDCC0C8D-E013-4525-A8B4-727F32DB07F9}"/>
              </a:ext>
            </a:extLst>
          </p:cNvPr>
          <p:cNvSpPr/>
          <p:nvPr/>
        </p:nvSpPr>
        <p:spPr>
          <a:xfrm>
            <a:off x="393955" y="3318493"/>
            <a:ext cx="11351843" cy="2738064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864973" y="2248919"/>
            <a:ext cx="10404211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1 6"/>
          <p:cNvCxnSpPr/>
          <p:nvPr/>
        </p:nvCxnSpPr>
        <p:spPr bwMode="auto">
          <a:xfrm>
            <a:off x="1334531" y="3155081"/>
            <a:ext cx="937466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1 7"/>
          <p:cNvCxnSpPr>
            <a:cxnSpLocks/>
          </p:cNvCxnSpPr>
          <p:nvPr/>
        </p:nvCxnSpPr>
        <p:spPr bwMode="auto">
          <a:xfrm>
            <a:off x="4308592" y="1254534"/>
            <a:ext cx="0" cy="529718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ttangolo 8"/>
          <p:cNvSpPr/>
          <p:nvPr/>
        </p:nvSpPr>
        <p:spPr>
          <a:xfrm>
            <a:off x="850768" y="2324107"/>
            <a:ext cx="3704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  <a:sym typeface="Helvetica"/>
              </a:rPr>
              <a:t>Timing Attività: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  <a:sym typeface="Helvetica"/>
              </a:rPr>
              <a:t>SETTEMBRE / GIUGNO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  <a:sym typeface="Helvetica"/>
              </a:rPr>
              <a:t>in orario pomeridiano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322796" y="2411640"/>
            <a:ext cx="313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</a:rPr>
              <a:t>Timing Attività:</a:t>
            </a:r>
          </a:p>
          <a:p>
            <a:pPr algn="ctr"/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</a:rPr>
              <a:t>GIUGNO / SETTEMBRE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481804" y="2347771"/>
            <a:ext cx="3787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</a:rPr>
              <a:t>Timing Attività:</a:t>
            </a:r>
          </a:p>
          <a:p>
            <a:pPr algn="ctr"/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</a:rPr>
              <a:t>Entro GIUGNO – Fasi Regionali</a:t>
            </a:r>
          </a:p>
          <a:p>
            <a:pPr algn="ctr"/>
            <a:r>
              <a:rPr lang="it-IT" sz="1400" b="1" dirty="0">
                <a:solidFill>
                  <a:srgbClr val="162B48"/>
                </a:solidFill>
                <a:latin typeface="+mj-lt"/>
                <a:cs typeface="Helvetica"/>
              </a:rPr>
              <a:t>SETTEMBRE – Finale Nazionale</a:t>
            </a:r>
          </a:p>
        </p:txBody>
      </p:sp>
      <p:cxnSp>
        <p:nvCxnSpPr>
          <p:cNvPr id="13" name="Connettore 1 12"/>
          <p:cNvCxnSpPr>
            <a:cxnSpLocks/>
          </p:cNvCxnSpPr>
          <p:nvPr/>
        </p:nvCxnSpPr>
        <p:spPr bwMode="auto">
          <a:xfrm flipH="1">
            <a:off x="7467599" y="1219200"/>
            <a:ext cx="1" cy="533252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ttangolo 22"/>
          <p:cNvSpPr/>
          <p:nvPr/>
        </p:nvSpPr>
        <p:spPr>
          <a:xfrm>
            <a:off x="7533390" y="3396375"/>
            <a:ext cx="40842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manifestazione viene attuata</a:t>
            </a:r>
          </a:p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collaborazione con</a:t>
            </a:r>
          </a:p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gli Organismi Sportivi del CONI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L’obiettivo primario è quello di far fare ai ragazzi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l’esperienza della competizione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facendogli acquisire sicurezza in se stessi 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abituandoli a vivere la gara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maniera sana preparandoli a quelle che potranno essere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sfide olimpiche future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 progetto si rivela un contenitore per l’attività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sperimentazione delle Federazioni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squadre miste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innovative formule di gioco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/>
          <a:srcRect l="45429" t="32000" r="36928" b="44762"/>
          <a:stretch/>
        </p:blipFill>
        <p:spPr>
          <a:xfrm>
            <a:off x="5059629" y="801444"/>
            <a:ext cx="1824214" cy="1351541"/>
          </a:xfrm>
          <a:prstGeom prst="rect">
            <a:avLst/>
          </a:prstGeom>
          <a:ln>
            <a:noFill/>
          </a:ln>
        </p:spPr>
      </p:pic>
      <p:sp>
        <p:nvSpPr>
          <p:cNvPr id="27" name="Rettangolo 26"/>
          <p:cNvSpPr/>
          <p:nvPr/>
        </p:nvSpPr>
        <p:spPr>
          <a:xfrm>
            <a:off x="5248684" y="610698"/>
            <a:ext cx="1511689" cy="19014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 cstate="print"/>
          <a:srcRect b="31911"/>
          <a:stretch/>
        </p:blipFill>
        <p:spPr>
          <a:xfrm>
            <a:off x="1841660" y="782078"/>
            <a:ext cx="1662674" cy="1386501"/>
          </a:xfrm>
          <a:prstGeom prst="rect">
            <a:avLst/>
          </a:prstGeom>
          <a:ln>
            <a:noFill/>
          </a:ln>
        </p:spPr>
      </p:pic>
      <p:sp>
        <p:nvSpPr>
          <p:cNvPr id="18" name="Rettangolo 17"/>
          <p:cNvSpPr/>
          <p:nvPr/>
        </p:nvSpPr>
        <p:spPr>
          <a:xfrm>
            <a:off x="728016" y="3429000"/>
            <a:ext cx="3627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Centri CONI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offrono ai giovani under 14 un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diverso approccio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culturale e metodologico, differenziato per fasce d’età, che prevede il coinvolgimento di più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Società Sportive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olisportive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che, attraverso un’attività di progettazione e di interscambio tra tecnici,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contempli il trasferimento dei «saperi» e delle «competenze» tra le diverse discipline sportive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guidando il giovane in un percorso che potrà sfociare nell’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alto livello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355768" y="3537110"/>
            <a:ext cx="3290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409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Centri estivi sportivi multidisciplinari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giovani under 14 che, nel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periodo estivo ed in coerenza con il percorso Centro CONI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hanno la possibilità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sperimentare l’attività sportiva con metodologie e strategie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formazione innovative ed una formazione tecnica che possa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indirizzare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giovani alla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ricerca e all’individuazione del proprio talento</a:t>
            </a: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714220D0-11BA-4217-9E23-64DB785FC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212253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i progetti di attività sportiva giovanile DEL CONI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3F4F337-5435-4B2E-B321-8B5931D94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05" t="12302" r="20238" b="12783"/>
          <a:stretch/>
        </p:blipFill>
        <p:spPr>
          <a:xfrm>
            <a:off x="8072420" y="1034306"/>
            <a:ext cx="2807120" cy="9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64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D2F965-7583-40FB-BAEE-553F213C8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29" t="32000" r="36928" b="44762"/>
          <a:stretch/>
        </p:blipFill>
        <p:spPr>
          <a:xfrm>
            <a:off x="147961" y="0"/>
            <a:ext cx="1824214" cy="1351541"/>
          </a:xfrm>
          <a:prstGeom prst="rect">
            <a:avLst/>
          </a:prstGeom>
          <a:ln>
            <a:noFill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455D1BC-5205-4666-9A6C-4078CCD7E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                            Tipologia centri estivi regione </a:t>
            </a:r>
            <a:r>
              <a:rPr lang="it-IT" dirty="0" err="1"/>
              <a:t>liguria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0B02D-ED8F-4F10-AC05-B6A1EEF50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b="1" dirty="0" err="1"/>
              <a:t>Educamp</a:t>
            </a:r>
            <a:r>
              <a:rPr lang="it-IT" b="1" dirty="0"/>
              <a:t> CONI                                                                                          Centro estivo Regione Liguria</a:t>
            </a:r>
          </a:p>
          <a:p>
            <a:pPr marL="0" indent="0">
              <a:buNone/>
            </a:pPr>
            <a:r>
              <a:rPr lang="it-IT" dirty="0"/>
              <a:t>Centro multidisciplinare                                                                              presentazione avvio attività al comune di riferimento</a:t>
            </a:r>
          </a:p>
          <a:p>
            <a:pPr marL="0" indent="0">
              <a:buNone/>
            </a:pPr>
            <a:r>
              <a:rPr lang="it-IT" dirty="0"/>
              <a:t>Documenti  e azioni                                                                                    nell’avvio attività  sono compresi tutti i documenti</a:t>
            </a:r>
          </a:p>
          <a:p>
            <a:pPr marL="0" indent="0">
              <a:buNone/>
            </a:pPr>
            <a:r>
              <a:rPr lang="it-IT" dirty="0"/>
              <a:t>Domanda di adesione                                                                                 richiesti in ottemperanza  a tutte linee guida e Alisa</a:t>
            </a:r>
          </a:p>
          <a:p>
            <a:pPr marL="0" indent="0">
              <a:buNone/>
            </a:pPr>
            <a:r>
              <a:rPr lang="it-IT" dirty="0"/>
              <a:t>Convenzione</a:t>
            </a:r>
          </a:p>
          <a:p>
            <a:pPr marL="0" indent="0">
              <a:buNone/>
            </a:pPr>
            <a:r>
              <a:rPr lang="it-IT" dirty="0"/>
              <a:t>Format</a:t>
            </a:r>
          </a:p>
          <a:p>
            <a:pPr marL="0" indent="0">
              <a:buNone/>
            </a:pPr>
            <a:r>
              <a:rPr lang="it-IT" dirty="0"/>
              <a:t>Adesione alle linee guida nazionali, regionali, federali</a:t>
            </a:r>
          </a:p>
          <a:p>
            <a:pPr marL="0" indent="0">
              <a:buNone/>
            </a:pPr>
            <a:r>
              <a:rPr lang="it-IT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697281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E24471A-2732-4232-9138-CDFF80673E9E}"/>
              </a:ext>
            </a:extLst>
          </p:cNvPr>
          <p:cNvSpPr txBox="1">
            <a:spLocks/>
          </p:cNvSpPr>
          <p:nvPr/>
        </p:nvSpPr>
        <p:spPr>
          <a:xfrm>
            <a:off x="339280" y="156983"/>
            <a:ext cx="11318427" cy="828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I PROGETTI DI ATTIVITA’ SPORTIVA GIOVANILE DEL CONI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Il RUOLO dei COMITATI REGIONALI CONI a livello periferico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2AD4421-1CD1-414C-A0C5-5D6ECD2FAD31}"/>
              </a:ext>
            </a:extLst>
          </p:cNvPr>
          <p:cNvSpPr txBox="1">
            <a:spLocks/>
          </p:cNvSpPr>
          <p:nvPr/>
        </p:nvSpPr>
        <p:spPr>
          <a:xfrm>
            <a:off x="204186" y="1229560"/>
            <a:ext cx="11783628" cy="522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2400" indent="-152400" algn="l" defTabSz="412750" rtl="0" eaLnBrk="1" latinLnBrk="0" hangingPunct="1">
              <a:lnSpc>
                <a:spcPct val="110000"/>
              </a:lnSpc>
              <a:spcBef>
                <a:spcPts val="1500"/>
              </a:spcBef>
              <a:buSzPct val="30000"/>
              <a:buFont typeface="Arial" panose="020B0604020202020204" pitchFamily="34" charset="0"/>
              <a:buBlip>
                <a:blip r:embed="rId2"/>
              </a:buBlip>
              <a:defRPr sz="1600" kern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algn="l" defTabSz="412750" rtl="0" eaLnBrk="1" latinLnBrk="0" hangingPunct="1">
              <a:lnSpc>
                <a:spcPct val="110000"/>
              </a:lnSpc>
              <a:spcBef>
                <a:spcPts val="1500"/>
              </a:spcBef>
              <a:buSzTx/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defTabSz="412750" rtl="0" eaLnBrk="1" latinLnBrk="0" hangingPunct="1">
              <a:lnSpc>
                <a:spcPct val="110000"/>
              </a:lnSpc>
              <a:spcBef>
                <a:spcPts val="1500"/>
              </a:spcBef>
              <a:buSzTx/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algn="l" defTabSz="412750" rtl="0" eaLnBrk="1" latinLnBrk="0" hangingPunct="1">
              <a:lnSpc>
                <a:spcPct val="110000"/>
              </a:lnSpc>
              <a:spcBef>
                <a:spcPts val="1500"/>
              </a:spcBef>
              <a:buSzTx/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defTabSz="412750" rtl="0" eaLnBrk="1" latinLnBrk="0" hangingPunct="1">
              <a:lnSpc>
                <a:spcPct val="110000"/>
              </a:lnSpc>
              <a:spcBef>
                <a:spcPts val="1500"/>
              </a:spcBef>
              <a:buSzTx/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Riattivare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una struttura tecnica: Direttore Scientifico, Coordinatore Tecnico, Formatori/Tutor, collaboratori, docenti e esperti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Fare rete  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tra la struttura Delegati Regionali e la struttura tecnica e il territorio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Informare e far rete 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con le FSN EPS ASD e gli enti locali</a:t>
            </a:r>
            <a:endParaRPr lang="it-IT" b="1" dirty="0">
              <a:solidFill>
                <a:srgbClr val="162B48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Riprendere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i contatti con le ASD/SSD della rete Centri CONI ed Educamp CONI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Progettare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un programma di Formazione e Informazione Territoriale che prenda spunto da quello Nazionale adattato alle esigenze locali in base 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Le caratteristiche del territorio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Particolari situazioni delle società sportive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Indicazioni e specifiche emanazioni Regionali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Organizzare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incontri in cui illustrano la Formazione Specifica che sarà proposta per favorire la ripresa delle attività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Verificare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le iniziative in corso e la disponibilità ad avviare un Educamp CONI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Attuare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prassi di sostegno per la ripresa dei contatti con: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Tecnici e Dirigenti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Utenti e famiglie in genere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162B48"/>
                </a:solidFill>
                <a:latin typeface="+mj-lt"/>
              </a:rPr>
              <a:t>	Enti locali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Promuovere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l’attuazione di modelli adeguati di pratica sportiva (Progetto Centri CONI)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Sostenere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i processi organizzativi e riorganizzativi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162B48"/>
                </a:solidFill>
                <a:latin typeface="+mj-lt"/>
              </a:rPr>
              <a:t>Coinvolgere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nuove Società Sportive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47489A4-34B1-43E5-94AB-C84631579092}"/>
              </a:ext>
            </a:extLst>
          </p:cNvPr>
          <p:cNvSpPr/>
          <p:nvPr/>
        </p:nvSpPr>
        <p:spPr>
          <a:xfrm>
            <a:off x="204186" y="1229560"/>
            <a:ext cx="11833934" cy="4980373"/>
          </a:xfrm>
          <a:prstGeom prst="rect">
            <a:avLst/>
          </a:prstGeom>
          <a:noFill/>
          <a:ln w="19050">
            <a:solidFill>
              <a:srgbClr val="16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3130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0E8112A6-9754-4425-8E43-68AC5CF20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318789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i progetti di attività sportiva giovanile DEL CONI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917461-00CC-4F91-B1DD-DE89B4E3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76" y="1706178"/>
            <a:ext cx="2024351" cy="202867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EE6038C-AE67-450D-ABCA-86C1866A6CF8}"/>
              </a:ext>
            </a:extLst>
          </p:cNvPr>
          <p:cNvSpPr txBox="1">
            <a:spLocks/>
          </p:cNvSpPr>
          <p:nvPr/>
        </p:nvSpPr>
        <p:spPr>
          <a:xfrm>
            <a:off x="82858" y="1154526"/>
            <a:ext cx="12109142" cy="4087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rgbClr val="162B48"/>
                </a:solidFill>
              </a:rPr>
              <a:t>La situazione attuale è in continuo dinamismo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0EF5D00-611E-452E-BA88-225F4561CD14}"/>
              </a:ext>
            </a:extLst>
          </p:cNvPr>
          <p:cNvSpPr/>
          <p:nvPr/>
        </p:nvSpPr>
        <p:spPr>
          <a:xfrm>
            <a:off x="1632670" y="4453207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srgbClr val="162B48"/>
                </a:solidFill>
                <a:latin typeface="+mj-lt"/>
              </a:rPr>
              <a:t>La notevole complessità normativa impone di: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51CF46B-6FDA-405C-A8BD-AD108970A66D}"/>
              </a:ext>
            </a:extLst>
          </p:cNvPr>
          <p:cNvSpPr/>
          <p:nvPr/>
        </p:nvSpPr>
        <p:spPr>
          <a:xfrm>
            <a:off x="6252838" y="4453207"/>
            <a:ext cx="5814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62B48"/>
                </a:solidFill>
                <a:latin typeface="+mj-lt"/>
              </a:rPr>
              <a:t>Adottare modelli consolidati e validati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62B48"/>
                </a:solidFill>
                <a:latin typeface="+mj-lt"/>
              </a:rPr>
              <a:t>Rivolgersi a fonti attendibili di informazione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62B48"/>
                </a:solidFill>
                <a:latin typeface="+mj-lt"/>
              </a:rPr>
              <a:t>Seguire le norme con scrupolosità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57CF788-6D78-4218-BA37-13480335F5A7}"/>
              </a:ext>
            </a:extLst>
          </p:cNvPr>
          <p:cNvSpPr/>
          <p:nvPr/>
        </p:nvSpPr>
        <p:spPr>
          <a:xfrm>
            <a:off x="233778" y="4022091"/>
            <a:ext cx="11833934" cy="1681383"/>
          </a:xfrm>
          <a:prstGeom prst="rect">
            <a:avLst/>
          </a:prstGeom>
          <a:noFill/>
          <a:ln w="19050">
            <a:solidFill>
              <a:srgbClr val="16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3374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1A68E6DD-D91B-4520-8CD2-696CB3722693}"/>
              </a:ext>
            </a:extLst>
          </p:cNvPr>
          <p:cNvSpPr txBox="1">
            <a:spLocks/>
          </p:cNvSpPr>
          <p:nvPr/>
        </p:nvSpPr>
        <p:spPr>
          <a:xfrm>
            <a:off x="82858" y="1008018"/>
            <a:ext cx="12109142" cy="4087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162B48"/>
                </a:solidFill>
              </a:rPr>
              <a:t>Questo impone l’adozione di strategie volte a: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D5E5A12-87E0-491A-B8BA-8A84F1CBF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69801"/>
              </p:ext>
            </p:extLst>
          </p:nvPr>
        </p:nvGraphicFramePr>
        <p:xfrm>
          <a:off x="266329" y="1349533"/>
          <a:ext cx="6604987" cy="215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9CD886B7-2805-4318-982C-4D48C1407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455951"/>
              </p:ext>
            </p:extLst>
          </p:nvPr>
        </p:nvGraphicFramePr>
        <p:xfrm>
          <a:off x="2908377" y="2803501"/>
          <a:ext cx="6356411" cy="237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2A62B306-059B-4CFC-9003-F9F74A427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055877"/>
              </p:ext>
            </p:extLst>
          </p:nvPr>
        </p:nvGraphicFramePr>
        <p:xfrm>
          <a:off x="5521910" y="4475124"/>
          <a:ext cx="6604988" cy="245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716D7CDD-4FE9-4FF4-A654-0D9B8192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370" y="318789"/>
            <a:ext cx="11318427" cy="408796"/>
          </a:xfrm>
        </p:spPr>
        <p:txBody>
          <a:bodyPr anchor="ctr">
            <a:normAutofit/>
          </a:bodyPr>
          <a:lstStyle/>
          <a:p>
            <a:pPr algn="ctr"/>
            <a:r>
              <a:rPr lang="it-IT" altLang="ja-JP" b="1" dirty="0">
                <a:solidFill>
                  <a:srgbClr val="162B48"/>
                </a:solidFill>
                <a:latin typeface="+mj-lt"/>
              </a:rPr>
              <a:t>i progetti di attività sportiva giovanile DEL CONI</a:t>
            </a:r>
          </a:p>
        </p:txBody>
      </p:sp>
    </p:spTree>
    <p:extLst>
      <p:ext uri="{BB962C8B-B14F-4D97-AF65-F5344CB8AC3E}">
        <p14:creationId xmlns:p14="http://schemas.microsoft.com/office/powerpoint/2010/main" val="5695826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393955" y="1168925"/>
            <a:ext cx="11351843" cy="5370286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809719" y="1623670"/>
            <a:ext cx="10455311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OBIETTIVI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Informare/formare gli operatori nella conduzione e sviluppo delle attività sportive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progettuali per la ripresa delle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attuativi coerenti con le linee guida attuali e ipotesi di sviluppo su possibili scenari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Adeguare le competenze tecniche, metodologiche, psicologiche e didattiche all’emergenza </a:t>
            </a:r>
            <a:r>
              <a:rPr lang="it-IT" dirty="0">
                <a:solidFill>
                  <a:schemeClr val="bg1"/>
                </a:solidFill>
                <a:latin typeface="+mj-lt"/>
              </a:rPr>
              <a:t>Covid19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Monitorare le azioni a livello territoriale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Sostenere i giovani sportivi, le famiglie, e tutti gli operatori del settore con iniziative mirate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Assistere gli organismi sportivi del territorio per la ripresa delle attività</a:t>
            </a:r>
          </a:p>
        </p:txBody>
      </p:sp>
      <p:sp>
        <p:nvSpPr>
          <p:cNvPr id="10" name="Gallone 8">
            <a:extLst>
              <a:ext uri="{FF2B5EF4-FFF2-40B4-BE49-F238E27FC236}">
                <a16:creationId xmlns:a16="http://schemas.microsoft.com/office/drawing/2014/main" id="{3D09BB23-19BF-4524-B428-41C3F267A855}"/>
              </a:ext>
            </a:extLst>
          </p:cNvPr>
          <p:cNvSpPr/>
          <p:nvPr/>
        </p:nvSpPr>
        <p:spPr>
          <a:xfrm>
            <a:off x="291104" y="2402687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allone 8">
            <a:extLst>
              <a:ext uri="{FF2B5EF4-FFF2-40B4-BE49-F238E27FC236}">
                <a16:creationId xmlns:a16="http://schemas.microsoft.com/office/drawing/2014/main" id="{7246A015-38CC-4A18-B972-069CBAB1FD0C}"/>
              </a:ext>
            </a:extLst>
          </p:cNvPr>
          <p:cNvSpPr/>
          <p:nvPr/>
        </p:nvSpPr>
        <p:spPr>
          <a:xfrm>
            <a:off x="291104" y="2877981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Gallone 8">
            <a:extLst>
              <a:ext uri="{FF2B5EF4-FFF2-40B4-BE49-F238E27FC236}">
                <a16:creationId xmlns:a16="http://schemas.microsoft.com/office/drawing/2014/main" id="{AA62B72C-FE55-4EBC-843E-389C13D114DA}"/>
              </a:ext>
            </a:extLst>
          </p:cNvPr>
          <p:cNvSpPr/>
          <p:nvPr/>
        </p:nvSpPr>
        <p:spPr>
          <a:xfrm>
            <a:off x="291103" y="3319321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allone 8">
            <a:extLst>
              <a:ext uri="{FF2B5EF4-FFF2-40B4-BE49-F238E27FC236}">
                <a16:creationId xmlns:a16="http://schemas.microsoft.com/office/drawing/2014/main" id="{E87E4F47-FF56-4D10-8922-FFFBD5E95D9E}"/>
              </a:ext>
            </a:extLst>
          </p:cNvPr>
          <p:cNvSpPr/>
          <p:nvPr/>
        </p:nvSpPr>
        <p:spPr>
          <a:xfrm>
            <a:off x="291102" y="3760661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Gallone 8">
            <a:extLst>
              <a:ext uri="{FF2B5EF4-FFF2-40B4-BE49-F238E27FC236}">
                <a16:creationId xmlns:a16="http://schemas.microsoft.com/office/drawing/2014/main" id="{1B126E84-7989-4A5D-A25B-0B22F50BB3EE}"/>
              </a:ext>
            </a:extLst>
          </p:cNvPr>
          <p:cNvSpPr/>
          <p:nvPr/>
        </p:nvSpPr>
        <p:spPr>
          <a:xfrm>
            <a:off x="291101" y="4202001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allone 8">
            <a:extLst>
              <a:ext uri="{FF2B5EF4-FFF2-40B4-BE49-F238E27FC236}">
                <a16:creationId xmlns:a16="http://schemas.microsoft.com/office/drawing/2014/main" id="{4D43D54D-9CF0-4D92-8DF4-C23CCBD44C20}"/>
              </a:ext>
            </a:extLst>
          </p:cNvPr>
          <p:cNvSpPr/>
          <p:nvPr/>
        </p:nvSpPr>
        <p:spPr>
          <a:xfrm>
            <a:off x="296325" y="4667660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Gallone 8">
            <a:extLst>
              <a:ext uri="{FF2B5EF4-FFF2-40B4-BE49-F238E27FC236}">
                <a16:creationId xmlns:a16="http://schemas.microsoft.com/office/drawing/2014/main" id="{B275B76E-3E0F-4C09-B41B-01A23CDE6BAD}"/>
              </a:ext>
            </a:extLst>
          </p:cNvPr>
          <p:cNvSpPr/>
          <p:nvPr/>
        </p:nvSpPr>
        <p:spPr>
          <a:xfrm>
            <a:off x="291100" y="5152129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Segnaposto testo 5">
            <a:extLst>
              <a:ext uri="{FF2B5EF4-FFF2-40B4-BE49-F238E27FC236}">
                <a16:creationId xmlns:a16="http://schemas.microsoft.com/office/drawing/2014/main" id="{43953555-DA08-4CEC-9393-B0230BE270FC}"/>
              </a:ext>
            </a:extLst>
          </p:cNvPr>
          <p:cNvSpPr txBox="1">
            <a:spLocks/>
          </p:cNvSpPr>
          <p:nvPr/>
        </p:nvSpPr>
        <p:spPr>
          <a:xfrm>
            <a:off x="427370" y="318789"/>
            <a:ext cx="11318427" cy="4087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412750" rtl="0" eaLnBrk="1" latinLnBrk="0" hangingPunct="1">
              <a:lnSpc>
                <a:spcPct val="8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ja-JP" b="1">
                <a:solidFill>
                  <a:srgbClr val="162B48"/>
                </a:solidFill>
                <a:latin typeface="+mj-lt"/>
              </a:rPr>
              <a:t>FORMAZIONE NAZIONALE per i progetti di attività sportiva giovanile CONI</a:t>
            </a:r>
            <a:endParaRPr lang="it-IT" altLang="ja-JP" b="1" dirty="0">
              <a:solidFill>
                <a:srgbClr val="162B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12540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989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Gotham Medium</vt:lpstr>
      <vt:lpstr>Helvetica</vt:lpstr>
      <vt:lpstr>Myriad Pro</vt:lpstr>
      <vt:lpstr>Wingdings</vt:lpstr>
      <vt:lpstr>Tema di Office</vt:lpstr>
      <vt:lpstr>1_Tema di Office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Nazionale Educamp e Centri Coni</dc:title>
  <dc:creator>Utente Windows</dc:creator>
  <cp:lastModifiedBy>Cristina Caprile</cp:lastModifiedBy>
  <cp:revision>107</cp:revision>
  <dcterms:created xsi:type="dcterms:W3CDTF">2020-05-27T17:37:58Z</dcterms:created>
  <dcterms:modified xsi:type="dcterms:W3CDTF">2020-06-18T13:41:13Z</dcterms:modified>
</cp:coreProperties>
</file>