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9" r:id="rId7"/>
    <p:sldId id="261" r:id="rId8"/>
    <p:sldId id="280" r:id="rId9"/>
    <p:sldId id="264" r:id="rId10"/>
    <p:sldId id="265" r:id="rId11"/>
    <p:sldId id="266" r:id="rId12"/>
    <p:sldId id="267" r:id="rId13"/>
    <p:sldId id="274" r:id="rId14"/>
    <p:sldId id="272" r:id="rId15"/>
    <p:sldId id="273" r:id="rId16"/>
    <p:sldId id="275" r:id="rId17"/>
    <p:sldId id="276" r:id="rId18"/>
    <p:sldId id="277" r:id="rId19"/>
    <p:sldId id="278" r:id="rId20"/>
    <p:sldId id="281" r:id="rId21"/>
    <p:sldId id="283" r:id="rId22"/>
    <p:sldId id="284" r:id="rId23"/>
    <p:sldId id="285" r:id="rId24"/>
    <p:sldId id="286" r:id="rId25"/>
    <p:sldId id="288" r:id="rId26"/>
    <p:sldId id="287" r:id="rId27"/>
    <p:sldId id="289" r:id="rId28"/>
    <p:sldId id="290" r:id="rId29"/>
    <p:sldId id="291" r:id="rId30"/>
    <p:sldId id="262" r:id="rId31"/>
    <p:sldId id="263"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9" autoAdjust="0"/>
    <p:restoredTop sz="94660"/>
  </p:normalViewPr>
  <p:slideViewPr>
    <p:cSldViewPr snapToGrid="0">
      <p:cViewPr varScale="1">
        <p:scale>
          <a:sx n="72" d="100"/>
          <a:sy n="72" d="100"/>
        </p:scale>
        <p:origin x="66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FD8334-353E-45E0-941A-59CA85195D67}"/>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7AC9DF19-E52E-4D12-B777-28A1BDDD52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56FC4007-2B84-4EB0-A1FD-EF6B6F426265}"/>
              </a:ext>
            </a:extLst>
          </p:cNvPr>
          <p:cNvSpPr>
            <a:spLocks noGrp="1"/>
          </p:cNvSpPr>
          <p:nvPr>
            <p:ph type="dt" sz="half" idx="10"/>
          </p:nvPr>
        </p:nvSpPr>
        <p:spPr/>
        <p:txBody>
          <a:bodyPr/>
          <a:lstStyle/>
          <a:p>
            <a:fld id="{35B12957-DBAB-4FC1-B883-778A63831CD8}" type="datetimeFigureOut">
              <a:rPr lang="it-IT" smtClean="0"/>
              <a:t>20/11/2019</a:t>
            </a:fld>
            <a:endParaRPr lang="it-IT"/>
          </a:p>
        </p:txBody>
      </p:sp>
      <p:sp>
        <p:nvSpPr>
          <p:cNvPr id="5" name="Segnaposto piè di pagina 4">
            <a:extLst>
              <a:ext uri="{FF2B5EF4-FFF2-40B4-BE49-F238E27FC236}">
                <a16:creationId xmlns:a16="http://schemas.microsoft.com/office/drawing/2014/main" id="{28AFED60-E9D3-47F4-B5A8-91FEF9557E1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535AA14-3BAE-4BFA-85D5-B0D596663177}"/>
              </a:ext>
            </a:extLst>
          </p:cNvPr>
          <p:cNvSpPr>
            <a:spLocks noGrp="1"/>
          </p:cNvSpPr>
          <p:nvPr>
            <p:ph type="sldNum" sz="quarter" idx="12"/>
          </p:nvPr>
        </p:nvSpPr>
        <p:spPr/>
        <p:txBody>
          <a:bodyPr/>
          <a:lstStyle/>
          <a:p>
            <a:fld id="{997D1E07-9C8B-44CE-8D7B-6F24AB95E640}" type="slidenum">
              <a:rPr lang="it-IT" smtClean="0"/>
              <a:t>‹N›</a:t>
            </a:fld>
            <a:endParaRPr lang="it-IT"/>
          </a:p>
        </p:txBody>
      </p:sp>
    </p:spTree>
    <p:extLst>
      <p:ext uri="{BB962C8B-B14F-4D97-AF65-F5344CB8AC3E}">
        <p14:creationId xmlns:p14="http://schemas.microsoft.com/office/powerpoint/2010/main" val="3565077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40AE05-F962-4038-B2F9-811EDEE635F1}"/>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681D048-1799-46C0-9378-7CBD8AD96160}"/>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11ACC8B-0E7A-4DFE-B3D7-BEB63E72BCE5}"/>
              </a:ext>
            </a:extLst>
          </p:cNvPr>
          <p:cNvSpPr>
            <a:spLocks noGrp="1"/>
          </p:cNvSpPr>
          <p:nvPr>
            <p:ph type="dt" sz="half" idx="10"/>
          </p:nvPr>
        </p:nvSpPr>
        <p:spPr/>
        <p:txBody>
          <a:bodyPr/>
          <a:lstStyle/>
          <a:p>
            <a:fld id="{35B12957-DBAB-4FC1-B883-778A63831CD8}" type="datetimeFigureOut">
              <a:rPr lang="it-IT" smtClean="0"/>
              <a:t>20/11/2019</a:t>
            </a:fld>
            <a:endParaRPr lang="it-IT"/>
          </a:p>
        </p:txBody>
      </p:sp>
      <p:sp>
        <p:nvSpPr>
          <p:cNvPr id="5" name="Segnaposto piè di pagina 4">
            <a:extLst>
              <a:ext uri="{FF2B5EF4-FFF2-40B4-BE49-F238E27FC236}">
                <a16:creationId xmlns:a16="http://schemas.microsoft.com/office/drawing/2014/main" id="{9A03B366-996A-4B9F-A71D-3B75428594D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A71C8CC-A71E-47D2-A597-68063FA8FE62}"/>
              </a:ext>
            </a:extLst>
          </p:cNvPr>
          <p:cNvSpPr>
            <a:spLocks noGrp="1"/>
          </p:cNvSpPr>
          <p:nvPr>
            <p:ph type="sldNum" sz="quarter" idx="12"/>
          </p:nvPr>
        </p:nvSpPr>
        <p:spPr/>
        <p:txBody>
          <a:bodyPr/>
          <a:lstStyle/>
          <a:p>
            <a:fld id="{997D1E07-9C8B-44CE-8D7B-6F24AB95E640}" type="slidenum">
              <a:rPr lang="it-IT" smtClean="0"/>
              <a:t>‹N›</a:t>
            </a:fld>
            <a:endParaRPr lang="it-IT"/>
          </a:p>
        </p:txBody>
      </p:sp>
    </p:spTree>
    <p:extLst>
      <p:ext uri="{BB962C8B-B14F-4D97-AF65-F5344CB8AC3E}">
        <p14:creationId xmlns:p14="http://schemas.microsoft.com/office/powerpoint/2010/main" val="4086614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B55D435C-CF6B-4A64-B242-9D57418CC916}"/>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86D6886-35CF-415B-83B6-ACA147B94BED}"/>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BEE10D6-7BB9-436F-9F3D-602817CA2A9A}"/>
              </a:ext>
            </a:extLst>
          </p:cNvPr>
          <p:cNvSpPr>
            <a:spLocks noGrp="1"/>
          </p:cNvSpPr>
          <p:nvPr>
            <p:ph type="dt" sz="half" idx="10"/>
          </p:nvPr>
        </p:nvSpPr>
        <p:spPr/>
        <p:txBody>
          <a:bodyPr/>
          <a:lstStyle/>
          <a:p>
            <a:fld id="{35B12957-DBAB-4FC1-B883-778A63831CD8}" type="datetimeFigureOut">
              <a:rPr lang="it-IT" smtClean="0"/>
              <a:t>20/11/2019</a:t>
            </a:fld>
            <a:endParaRPr lang="it-IT"/>
          </a:p>
        </p:txBody>
      </p:sp>
      <p:sp>
        <p:nvSpPr>
          <p:cNvPr id="5" name="Segnaposto piè di pagina 4">
            <a:extLst>
              <a:ext uri="{FF2B5EF4-FFF2-40B4-BE49-F238E27FC236}">
                <a16:creationId xmlns:a16="http://schemas.microsoft.com/office/drawing/2014/main" id="{AEF76427-B628-4232-8113-E8A69916B1A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A672DAD-75C4-4F9C-95C3-2573FA7FEAE6}"/>
              </a:ext>
            </a:extLst>
          </p:cNvPr>
          <p:cNvSpPr>
            <a:spLocks noGrp="1"/>
          </p:cNvSpPr>
          <p:nvPr>
            <p:ph type="sldNum" sz="quarter" idx="12"/>
          </p:nvPr>
        </p:nvSpPr>
        <p:spPr/>
        <p:txBody>
          <a:bodyPr/>
          <a:lstStyle/>
          <a:p>
            <a:fld id="{997D1E07-9C8B-44CE-8D7B-6F24AB95E640}" type="slidenum">
              <a:rPr lang="it-IT" smtClean="0"/>
              <a:t>‹N›</a:t>
            </a:fld>
            <a:endParaRPr lang="it-IT"/>
          </a:p>
        </p:txBody>
      </p:sp>
    </p:spTree>
    <p:extLst>
      <p:ext uri="{BB962C8B-B14F-4D97-AF65-F5344CB8AC3E}">
        <p14:creationId xmlns:p14="http://schemas.microsoft.com/office/powerpoint/2010/main" val="2164491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69D0E7-E503-471D-85D1-DA094DF41C8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15B1486-C064-42C2-8D58-B0B617EC460B}"/>
              </a:ext>
            </a:extLst>
          </p:cNvPr>
          <p:cNvSpPr>
            <a:spLocks noGrp="1"/>
          </p:cNvSpPr>
          <p:nvPr>
            <p:ph idx="1"/>
          </p:nvPr>
        </p:nvSpPr>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1C33C928-F26E-4B63-8E3C-260898D050AA}"/>
              </a:ext>
            </a:extLst>
          </p:cNvPr>
          <p:cNvSpPr>
            <a:spLocks noGrp="1"/>
          </p:cNvSpPr>
          <p:nvPr>
            <p:ph type="dt" sz="half" idx="10"/>
          </p:nvPr>
        </p:nvSpPr>
        <p:spPr/>
        <p:txBody>
          <a:bodyPr/>
          <a:lstStyle/>
          <a:p>
            <a:fld id="{35B12957-DBAB-4FC1-B883-778A63831CD8}" type="datetimeFigureOut">
              <a:rPr lang="it-IT" smtClean="0"/>
              <a:t>20/11/2019</a:t>
            </a:fld>
            <a:endParaRPr lang="it-IT"/>
          </a:p>
        </p:txBody>
      </p:sp>
      <p:sp>
        <p:nvSpPr>
          <p:cNvPr id="5" name="Segnaposto piè di pagina 4">
            <a:extLst>
              <a:ext uri="{FF2B5EF4-FFF2-40B4-BE49-F238E27FC236}">
                <a16:creationId xmlns:a16="http://schemas.microsoft.com/office/drawing/2014/main" id="{AB6FCB0C-6F99-4218-91A4-8BEF9104313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CCCA7C3-35DC-4394-9D68-F72DC2174526}"/>
              </a:ext>
            </a:extLst>
          </p:cNvPr>
          <p:cNvSpPr>
            <a:spLocks noGrp="1"/>
          </p:cNvSpPr>
          <p:nvPr>
            <p:ph type="sldNum" sz="quarter" idx="12"/>
          </p:nvPr>
        </p:nvSpPr>
        <p:spPr/>
        <p:txBody>
          <a:bodyPr/>
          <a:lstStyle/>
          <a:p>
            <a:fld id="{997D1E07-9C8B-44CE-8D7B-6F24AB95E640}" type="slidenum">
              <a:rPr lang="it-IT" smtClean="0"/>
              <a:t>‹N›</a:t>
            </a:fld>
            <a:endParaRPr lang="it-IT"/>
          </a:p>
        </p:txBody>
      </p:sp>
    </p:spTree>
    <p:extLst>
      <p:ext uri="{BB962C8B-B14F-4D97-AF65-F5344CB8AC3E}">
        <p14:creationId xmlns:p14="http://schemas.microsoft.com/office/powerpoint/2010/main" val="784677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3318FF-A035-4E52-9B26-EC2F83BFCDE1}"/>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CCC45D5B-DE47-4222-A739-D4BABFA72E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F9C1A8B7-FC07-47A8-AF68-E1B8235C3A36}"/>
              </a:ext>
            </a:extLst>
          </p:cNvPr>
          <p:cNvSpPr>
            <a:spLocks noGrp="1"/>
          </p:cNvSpPr>
          <p:nvPr>
            <p:ph type="dt" sz="half" idx="10"/>
          </p:nvPr>
        </p:nvSpPr>
        <p:spPr/>
        <p:txBody>
          <a:bodyPr/>
          <a:lstStyle/>
          <a:p>
            <a:fld id="{35B12957-DBAB-4FC1-B883-778A63831CD8}" type="datetimeFigureOut">
              <a:rPr lang="it-IT" smtClean="0"/>
              <a:t>20/11/2019</a:t>
            </a:fld>
            <a:endParaRPr lang="it-IT"/>
          </a:p>
        </p:txBody>
      </p:sp>
      <p:sp>
        <p:nvSpPr>
          <p:cNvPr id="5" name="Segnaposto piè di pagina 4">
            <a:extLst>
              <a:ext uri="{FF2B5EF4-FFF2-40B4-BE49-F238E27FC236}">
                <a16:creationId xmlns:a16="http://schemas.microsoft.com/office/drawing/2014/main" id="{BCE0A213-6C6F-4661-AE1F-F90E40ED40C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6681655-3BF6-4EEB-B3E0-DD376CF47B4A}"/>
              </a:ext>
            </a:extLst>
          </p:cNvPr>
          <p:cNvSpPr>
            <a:spLocks noGrp="1"/>
          </p:cNvSpPr>
          <p:nvPr>
            <p:ph type="sldNum" sz="quarter" idx="12"/>
          </p:nvPr>
        </p:nvSpPr>
        <p:spPr/>
        <p:txBody>
          <a:bodyPr/>
          <a:lstStyle/>
          <a:p>
            <a:fld id="{997D1E07-9C8B-44CE-8D7B-6F24AB95E640}" type="slidenum">
              <a:rPr lang="it-IT" smtClean="0"/>
              <a:t>‹N›</a:t>
            </a:fld>
            <a:endParaRPr lang="it-IT"/>
          </a:p>
        </p:txBody>
      </p:sp>
    </p:spTree>
    <p:extLst>
      <p:ext uri="{BB962C8B-B14F-4D97-AF65-F5344CB8AC3E}">
        <p14:creationId xmlns:p14="http://schemas.microsoft.com/office/powerpoint/2010/main" val="4076054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99A0BF-399B-4BE7-A682-AF6ABFDB436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04BDE86-88BF-4043-AA5D-5C48E9A540F8}"/>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6F3AF4AE-1396-458D-9032-C95A88311A9A}"/>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E56F5653-209D-4DE2-9EBE-118BE627C0EF}"/>
              </a:ext>
            </a:extLst>
          </p:cNvPr>
          <p:cNvSpPr>
            <a:spLocks noGrp="1"/>
          </p:cNvSpPr>
          <p:nvPr>
            <p:ph type="dt" sz="half" idx="10"/>
          </p:nvPr>
        </p:nvSpPr>
        <p:spPr/>
        <p:txBody>
          <a:bodyPr/>
          <a:lstStyle/>
          <a:p>
            <a:fld id="{35B12957-DBAB-4FC1-B883-778A63831CD8}" type="datetimeFigureOut">
              <a:rPr lang="it-IT" smtClean="0"/>
              <a:t>20/11/2019</a:t>
            </a:fld>
            <a:endParaRPr lang="it-IT"/>
          </a:p>
        </p:txBody>
      </p:sp>
      <p:sp>
        <p:nvSpPr>
          <p:cNvPr id="6" name="Segnaposto piè di pagina 5">
            <a:extLst>
              <a:ext uri="{FF2B5EF4-FFF2-40B4-BE49-F238E27FC236}">
                <a16:creationId xmlns:a16="http://schemas.microsoft.com/office/drawing/2014/main" id="{EC1B76F9-5936-4945-97EA-179FC9D2989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26B06DC-6494-4488-BFB0-B622BA0D8210}"/>
              </a:ext>
            </a:extLst>
          </p:cNvPr>
          <p:cNvSpPr>
            <a:spLocks noGrp="1"/>
          </p:cNvSpPr>
          <p:nvPr>
            <p:ph type="sldNum" sz="quarter" idx="12"/>
          </p:nvPr>
        </p:nvSpPr>
        <p:spPr/>
        <p:txBody>
          <a:bodyPr/>
          <a:lstStyle/>
          <a:p>
            <a:fld id="{997D1E07-9C8B-44CE-8D7B-6F24AB95E640}" type="slidenum">
              <a:rPr lang="it-IT" smtClean="0"/>
              <a:t>‹N›</a:t>
            </a:fld>
            <a:endParaRPr lang="it-IT"/>
          </a:p>
        </p:txBody>
      </p:sp>
    </p:spTree>
    <p:extLst>
      <p:ext uri="{BB962C8B-B14F-4D97-AF65-F5344CB8AC3E}">
        <p14:creationId xmlns:p14="http://schemas.microsoft.com/office/powerpoint/2010/main" val="1780928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DD502D-B6EE-4907-A701-0EAA0FE331A1}"/>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54EBFC4-B53C-45A8-B2E7-C4C3F3C752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8B9CD1ED-F5C2-4916-B9D1-5BC60D7E9B52}"/>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055C39E6-D369-45C8-8D1E-167640826D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1DE053B2-9192-4ED9-B853-3134E6ECCE5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F973C947-C4E8-4085-92FF-D7D766A93FF8}"/>
              </a:ext>
            </a:extLst>
          </p:cNvPr>
          <p:cNvSpPr>
            <a:spLocks noGrp="1"/>
          </p:cNvSpPr>
          <p:nvPr>
            <p:ph type="dt" sz="half" idx="10"/>
          </p:nvPr>
        </p:nvSpPr>
        <p:spPr/>
        <p:txBody>
          <a:bodyPr/>
          <a:lstStyle/>
          <a:p>
            <a:fld id="{35B12957-DBAB-4FC1-B883-778A63831CD8}" type="datetimeFigureOut">
              <a:rPr lang="it-IT" smtClean="0"/>
              <a:t>20/11/2019</a:t>
            </a:fld>
            <a:endParaRPr lang="it-IT"/>
          </a:p>
        </p:txBody>
      </p:sp>
      <p:sp>
        <p:nvSpPr>
          <p:cNvPr id="8" name="Segnaposto piè di pagina 7">
            <a:extLst>
              <a:ext uri="{FF2B5EF4-FFF2-40B4-BE49-F238E27FC236}">
                <a16:creationId xmlns:a16="http://schemas.microsoft.com/office/drawing/2014/main" id="{5AF044FF-CD3A-4613-AFB2-FE8A2CD871D7}"/>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7A559163-8D7C-456D-8BBA-0B22796691DD}"/>
              </a:ext>
            </a:extLst>
          </p:cNvPr>
          <p:cNvSpPr>
            <a:spLocks noGrp="1"/>
          </p:cNvSpPr>
          <p:nvPr>
            <p:ph type="sldNum" sz="quarter" idx="12"/>
          </p:nvPr>
        </p:nvSpPr>
        <p:spPr/>
        <p:txBody>
          <a:bodyPr/>
          <a:lstStyle/>
          <a:p>
            <a:fld id="{997D1E07-9C8B-44CE-8D7B-6F24AB95E640}" type="slidenum">
              <a:rPr lang="it-IT" smtClean="0"/>
              <a:t>‹N›</a:t>
            </a:fld>
            <a:endParaRPr lang="it-IT"/>
          </a:p>
        </p:txBody>
      </p:sp>
    </p:spTree>
    <p:extLst>
      <p:ext uri="{BB962C8B-B14F-4D97-AF65-F5344CB8AC3E}">
        <p14:creationId xmlns:p14="http://schemas.microsoft.com/office/powerpoint/2010/main" val="36342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A432DA-AD2C-4C2D-971E-E36B76B94386}"/>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6C41396D-5A28-43A6-BC24-CB17FC93ACDC}"/>
              </a:ext>
            </a:extLst>
          </p:cNvPr>
          <p:cNvSpPr>
            <a:spLocks noGrp="1"/>
          </p:cNvSpPr>
          <p:nvPr>
            <p:ph type="dt" sz="half" idx="10"/>
          </p:nvPr>
        </p:nvSpPr>
        <p:spPr/>
        <p:txBody>
          <a:bodyPr/>
          <a:lstStyle/>
          <a:p>
            <a:fld id="{35B12957-DBAB-4FC1-B883-778A63831CD8}" type="datetimeFigureOut">
              <a:rPr lang="it-IT" smtClean="0"/>
              <a:t>20/11/2019</a:t>
            </a:fld>
            <a:endParaRPr lang="it-IT"/>
          </a:p>
        </p:txBody>
      </p:sp>
      <p:sp>
        <p:nvSpPr>
          <p:cNvPr id="4" name="Segnaposto piè di pagina 3">
            <a:extLst>
              <a:ext uri="{FF2B5EF4-FFF2-40B4-BE49-F238E27FC236}">
                <a16:creationId xmlns:a16="http://schemas.microsoft.com/office/drawing/2014/main" id="{5F391D96-4472-4E13-B0DD-EE1F57A98AE6}"/>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A3226A37-2268-4221-9BCA-A11147688906}"/>
              </a:ext>
            </a:extLst>
          </p:cNvPr>
          <p:cNvSpPr>
            <a:spLocks noGrp="1"/>
          </p:cNvSpPr>
          <p:nvPr>
            <p:ph type="sldNum" sz="quarter" idx="12"/>
          </p:nvPr>
        </p:nvSpPr>
        <p:spPr/>
        <p:txBody>
          <a:bodyPr/>
          <a:lstStyle/>
          <a:p>
            <a:fld id="{997D1E07-9C8B-44CE-8D7B-6F24AB95E640}" type="slidenum">
              <a:rPr lang="it-IT" smtClean="0"/>
              <a:t>‹N›</a:t>
            </a:fld>
            <a:endParaRPr lang="it-IT"/>
          </a:p>
        </p:txBody>
      </p:sp>
    </p:spTree>
    <p:extLst>
      <p:ext uri="{BB962C8B-B14F-4D97-AF65-F5344CB8AC3E}">
        <p14:creationId xmlns:p14="http://schemas.microsoft.com/office/powerpoint/2010/main" val="4067749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356C48E0-92BD-464D-A9C1-CE0A7DE42519}"/>
              </a:ext>
            </a:extLst>
          </p:cNvPr>
          <p:cNvSpPr>
            <a:spLocks noGrp="1"/>
          </p:cNvSpPr>
          <p:nvPr>
            <p:ph type="dt" sz="half" idx="10"/>
          </p:nvPr>
        </p:nvSpPr>
        <p:spPr/>
        <p:txBody>
          <a:bodyPr/>
          <a:lstStyle/>
          <a:p>
            <a:fld id="{35B12957-DBAB-4FC1-B883-778A63831CD8}" type="datetimeFigureOut">
              <a:rPr lang="it-IT" smtClean="0"/>
              <a:t>20/11/2019</a:t>
            </a:fld>
            <a:endParaRPr lang="it-IT"/>
          </a:p>
        </p:txBody>
      </p:sp>
      <p:sp>
        <p:nvSpPr>
          <p:cNvPr id="3" name="Segnaposto piè di pagina 2">
            <a:extLst>
              <a:ext uri="{FF2B5EF4-FFF2-40B4-BE49-F238E27FC236}">
                <a16:creationId xmlns:a16="http://schemas.microsoft.com/office/drawing/2014/main" id="{219472D3-206B-425D-9B8B-4072C55A7583}"/>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D7F11369-D6E2-42FD-941C-C9A15021AEA5}"/>
              </a:ext>
            </a:extLst>
          </p:cNvPr>
          <p:cNvSpPr>
            <a:spLocks noGrp="1"/>
          </p:cNvSpPr>
          <p:nvPr>
            <p:ph type="sldNum" sz="quarter" idx="12"/>
          </p:nvPr>
        </p:nvSpPr>
        <p:spPr/>
        <p:txBody>
          <a:bodyPr/>
          <a:lstStyle/>
          <a:p>
            <a:fld id="{997D1E07-9C8B-44CE-8D7B-6F24AB95E640}" type="slidenum">
              <a:rPr lang="it-IT" smtClean="0"/>
              <a:t>‹N›</a:t>
            </a:fld>
            <a:endParaRPr lang="it-IT"/>
          </a:p>
        </p:txBody>
      </p:sp>
    </p:spTree>
    <p:extLst>
      <p:ext uri="{BB962C8B-B14F-4D97-AF65-F5344CB8AC3E}">
        <p14:creationId xmlns:p14="http://schemas.microsoft.com/office/powerpoint/2010/main" val="2249854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9FC109-CACA-41CF-87A6-BB4FB03B109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C3DAE11-C55A-467C-BDDB-768A578D54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CD28A7CA-7429-4F86-8A4C-D5E462384A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BC5E39A2-92A7-4D58-A301-7C647C6DC22C}"/>
              </a:ext>
            </a:extLst>
          </p:cNvPr>
          <p:cNvSpPr>
            <a:spLocks noGrp="1"/>
          </p:cNvSpPr>
          <p:nvPr>
            <p:ph type="dt" sz="half" idx="10"/>
          </p:nvPr>
        </p:nvSpPr>
        <p:spPr/>
        <p:txBody>
          <a:bodyPr/>
          <a:lstStyle/>
          <a:p>
            <a:fld id="{35B12957-DBAB-4FC1-B883-778A63831CD8}" type="datetimeFigureOut">
              <a:rPr lang="it-IT" smtClean="0"/>
              <a:t>20/11/2019</a:t>
            </a:fld>
            <a:endParaRPr lang="it-IT"/>
          </a:p>
        </p:txBody>
      </p:sp>
      <p:sp>
        <p:nvSpPr>
          <p:cNvPr id="6" name="Segnaposto piè di pagina 5">
            <a:extLst>
              <a:ext uri="{FF2B5EF4-FFF2-40B4-BE49-F238E27FC236}">
                <a16:creationId xmlns:a16="http://schemas.microsoft.com/office/drawing/2014/main" id="{5BFDC783-7F43-4B7F-9B80-F3826C037A4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07A2E2B-E416-4A61-BD82-7E6A8D52B53C}"/>
              </a:ext>
            </a:extLst>
          </p:cNvPr>
          <p:cNvSpPr>
            <a:spLocks noGrp="1"/>
          </p:cNvSpPr>
          <p:nvPr>
            <p:ph type="sldNum" sz="quarter" idx="12"/>
          </p:nvPr>
        </p:nvSpPr>
        <p:spPr/>
        <p:txBody>
          <a:bodyPr/>
          <a:lstStyle/>
          <a:p>
            <a:fld id="{997D1E07-9C8B-44CE-8D7B-6F24AB95E640}" type="slidenum">
              <a:rPr lang="it-IT" smtClean="0"/>
              <a:t>‹N›</a:t>
            </a:fld>
            <a:endParaRPr lang="it-IT"/>
          </a:p>
        </p:txBody>
      </p:sp>
    </p:spTree>
    <p:extLst>
      <p:ext uri="{BB962C8B-B14F-4D97-AF65-F5344CB8AC3E}">
        <p14:creationId xmlns:p14="http://schemas.microsoft.com/office/powerpoint/2010/main" val="2557250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B80E09-C6B0-45D5-8141-661BF956C39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30706AF4-5235-4651-A4AF-DA9DA8A083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6BFEC55A-3CA9-4B00-ADCC-47B50CCC7A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DAD43E5-B01E-46AA-9A71-9D71202B2251}"/>
              </a:ext>
            </a:extLst>
          </p:cNvPr>
          <p:cNvSpPr>
            <a:spLocks noGrp="1"/>
          </p:cNvSpPr>
          <p:nvPr>
            <p:ph type="dt" sz="half" idx="10"/>
          </p:nvPr>
        </p:nvSpPr>
        <p:spPr/>
        <p:txBody>
          <a:bodyPr/>
          <a:lstStyle/>
          <a:p>
            <a:fld id="{35B12957-DBAB-4FC1-B883-778A63831CD8}" type="datetimeFigureOut">
              <a:rPr lang="it-IT" smtClean="0"/>
              <a:t>20/11/2019</a:t>
            </a:fld>
            <a:endParaRPr lang="it-IT"/>
          </a:p>
        </p:txBody>
      </p:sp>
      <p:sp>
        <p:nvSpPr>
          <p:cNvPr id="6" name="Segnaposto piè di pagina 5">
            <a:extLst>
              <a:ext uri="{FF2B5EF4-FFF2-40B4-BE49-F238E27FC236}">
                <a16:creationId xmlns:a16="http://schemas.microsoft.com/office/drawing/2014/main" id="{A8DC96DC-A27E-4C55-904E-51389C792C3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F27B9C4-6BB3-4BB7-A1F2-43D07F0E47DB}"/>
              </a:ext>
            </a:extLst>
          </p:cNvPr>
          <p:cNvSpPr>
            <a:spLocks noGrp="1"/>
          </p:cNvSpPr>
          <p:nvPr>
            <p:ph type="sldNum" sz="quarter" idx="12"/>
          </p:nvPr>
        </p:nvSpPr>
        <p:spPr/>
        <p:txBody>
          <a:bodyPr/>
          <a:lstStyle/>
          <a:p>
            <a:fld id="{997D1E07-9C8B-44CE-8D7B-6F24AB95E640}" type="slidenum">
              <a:rPr lang="it-IT" smtClean="0"/>
              <a:t>‹N›</a:t>
            </a:fld>
            <a:endParaRPr lang="it-IT"/>
          </a:p>
        </p:txBody>
      </p:sp>
    </p:spTree>
    <p:extLst>
      <p:ext uri="{BB962C8B-B14F-4D97-AF65-F5344CB8AC3E}">
        <p14:creationId xmlns:p14="http://schemas.microsoft.com/office/powerpoint/2010/main" val="3479931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D2DA271-71CA-4D87-865C-F48F941092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79177E4-374F-45FC-B1FF-1A897CC608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105B60A-DDBB-47B0-BBC4-A02241139F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B12957-DBAB-4FC1-B883-778A63831CD8}" type="datetimeFigureOut">
              <a:rPr lang="it-IT" smtClean="0"/>
              <a:t>20/11/2019</a:t>
            </a:fld>
            <a:endParaRPr lang="it-IT"/>
          </a:p>
        </p:txBody>
      </p:sp>
      <p:sp>
        <p:nvSpPr>
          <p:cNvPr id="5" name="Segnaposto piè di pagina 4">
            <a:extLst>
              <a:ext uri="{FF2B5EF4-FFF2-40B4-BE49-F238E27FC236}">
                <a16:creationId xmlns:a16="http://schemas.microsoft.com/office/drawing/2014/main" id="{56A610FE-BDD5-4D31-A495-C478B0C277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1D90CA78-20C5-4EE4-98C8-550C75CE12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7D1E07-9C8B-44CE-8D7B-6F24AB95E640}" type="slidenum">
              <a:rPr lang="it-IT" smtClean="0"/>
              <a:t>‹N›</a:t>
            </a:fld>
            <a:endParaRPr lang="it-IT"/>
          </a:p>
        </p:txBody>
      </p:sp>
    </p:spTree>
    <p:extLst>
      <p:ext uri="{BB962C8B-B14F-4D97-AF65-F5344CB8AC3E}">
        <p14:creationId xmlns:p14="http://schemas.microsoft.com/office/powerpoint/2010/main" val="89497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10D351-ABFB-464E-AA03-5181DDF563C7}"/>
              </a:ext>
            </a:extLst>
          </p:cNvPr>
          <p:cNvSpPr>
            <a:spLocks noGrp="1"/>
          </p:cNvSpPr>
          <p:nvPr>
            <p:ph type="ctrTitle"/>
          </p:nvPr>
        </p:nvSpPr>
        <p:spPr>
          <a:xfrm>
            <a:off x="1404731" y="2610677"/>
            <a:ext cx="9144000" cy="1217337"/>
          </a:xfrm>
        </p:spPr>
        <p:txBody>
          <a:bodyPr>
            <a:normAutofit/>
          </a:bodyPr>
          <a:lstStyle/>
          <a:p>
            <a:r>
              <a:rPr lang="it-IT" sz="4800" b="1" dirty="0">
                <a:solidFill>
                  <a:schemeClr val="tx2"/>
                </a:solidFill>
                <a:latin typeface="+mn-lt"/>
              </a:rPr>
              <a:t>Corso Allenatori 1° livello FIS</a:t>
            </a:r>
          </a:p>
        </p:txBody>
      </p:sp>
      <p:sp>
        <p:nvSpPr>
          <p:cNvPr id="3" name="Sottotitolo 2">
            <a:extLst>
              <a:ext uri="{FF2B5EF4-FFF2-40B4-BE49-F238E27FC236}">
                <a16:creationId xmlns:a16="http://schemas.microsoft.com/office/drawing/2014/main" id="{044DF77B-A37F-4D47-9EFA-7EAA4BACFEE8}"/>
              </a:ext>
            </a:extLst>
          </p:cNvPr>
          <p:cNvSpPr>
            <a:spLocks noGrp="1"/>
          </p:cNvSpPr>
          <p:nvPr>
            <p:ph type="subTitle" idx="1"/>
          </p:nvPr>
        </p:nvSpPr>
        <p:spPr>
          <a:xfrm>
            <a:off x="1524000" y="3828014"/>
            <a:ext cx="9144000" cy="2732501"/>
          </a:xfrm>
        </p:spPr>
        <p:txBody>
          <a:bodyPr>
            <a:normAutofit fontScale="92500" lnSpcReduction="10000"/>
          </a:bodyPr>
          <a:lstStyle/>
          <a:p>
            <a:r>
              <a:rPr lang="it-IT" sz="3600" b="1" dirty="0">
                <a:solidFill>
                  <a:srgbClr val="FF0000"/>
                </a:solidFill>
              </a:rPr>
              <a:t>Metodologia dell’insegnamento</a:t>
            </a:r>
          </a:p>
          <a:p>
            <a:endParaRPr lang="it-IT" sz="3600" dirty="0">
              <a:solidFill>
                <a:schemeClr val="tx2"/>
              </a:solidFill>
            </a:endParaRPr>
          </a:p>
          <a:p>
            <a:endParaRPr lang="it-IT" sz="3600" dirty="0">
              <a:solidFill>
                <a:schemeClr val="tx2"/>
              </a:solidFill>
            </a:endParaRPr>
          </a:p>
          <a:p>
            <a:r>
              <a:rPr lang="it-IT" sz="3600" b="1" dirty="0">
                <a:solidFill>
                  <a:schemeClr val="tx2"/>
                </a:solidFill>
              </a:rPr>
              <a:t>Claudia Bassi</a:t>
            </a:r>
          </a:p>
          <a:p>
            <a:r>
              <a:rPr lang="it-IT" sz="3600" dirty="0">
                <a:solidFill>
                  <a:schemeClr val="tx2"/>
                </a:solidFill>
              </a:rPr>
              <a:t>Genova</a:t>
            </a:r>
            <a:r>
              <a:rPr lang="it-IT" sz="3600">
                <a:solidFill>
                  <a:schemeClr val="tx2"/>
                </a:solidFill>
              </a:rPr>
              <a:t>, 20-22 </a:t>
            </a:r>
            <a:r>
              <a:rPr lang="it-IT" sz="3600" dirty="0">
                <a:solidFill>
                  <a:schemeClr val="tx2"/>
                </a:solidFill>
              </a:rPr>
              <a:t>Novembre 2019</a:t>
            </a:r>
          </a:p>
        </p:txBody>
      </p:sp>
      <p:pic>
        <p:nvPicPr>
          <p:cNvPr id="7" name="Immagine 6">
            <a:extLst>
              <a:ext uri="{FF2B5EF4-FFF2-40B4-BE49-F238E27FC236}">
                <a16:creationId xmlns:a16="http://schemas.microsoft.com/office/drawing/2014/main" id="{DE860D76-A15B-4620-81D0-9881D85708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8660" y="479384"/>
            <a:ext cx="3644349" cy="2131293"/>
          </a:xfrm>
          <a:prstGeom prst="rect">
            <a:avLst/>
          </a:prstGeom>
        </p:spPr>
      </p:pic>
    </p:spTree>
    <p:extLst>
      <p:ext uri="{BB962C8B-B14F-4D97-AF65-F5344CB8AC3E}">
        <p14:creationId xmlns:p14="http://schemas.microsoft.com/office/powerpoint/2010/main" val="2502795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1B27A49F-B7D8-4F63-97D9-7C92AD33913F}"/>
              </a:ext>
            </a:extLst>
          </p:cNvPr>
          <p:cNvPicPr>
            <a:picLocks noChangeAspect="1"/>
          </p:cNvPicPr>
          <p:nvPr/>
        </p:nvPicPr>
        <p:blipFill>
          <a:blip r:embed="rId2"/>
          <a:stretch>
            <a:fillRect/>
          </a:stretch>
        </p:blipFill>
        <p:spPr>
          <a:xfrm>
            <a:off x="3495261" y="3958157"/>
            <a:ext cx="4933122" cy="2693744"/>
          </a:xfrm>
          <a:prstGeom prst="rect">
            <a:avLst/>
          </a:prstGeom>
        </p:spPr>
      </p:pic>
      <p:sp>
        <p:nvSpPr>
          <p:cNvPr id="2" name="Titolo 1">
            <a:extLst>
              <a:ext uri="{FF2B5EF4-FFF2-40B4-BE49-F238E27FC236}">
                <a16:creationId xmlns:a16="http://schemas.microsoft.com/office/drawing/2014/main" id="{8AA059C1-20A3-4F5E-A52D-E835CCF2792C}"/>
              </a:ext>
            </a:extLst>
          </p:cNvPr>
          <p:cNvSpPr>
            <a:spLocks noGrp="1"/>
          </p:cNvSpPr>
          <p:nvPr>
            <p:ph type="title"/>
          </p:nvPr>
        </p:nvSpPr>
        <p:spPr/>
        <p:txBody>
          <a:bodyPr/>
          <a:lstStyle/>
          <a:p>
            <a:pPr algn="ctr"/>
            <a:r>
              <a:rPr lang="it-IT" b="1" dirty="0">
                <a:solidFill>
                  <a:srgbClr val="FF0000"/>
                </a:solidFill>
              </a:rPr>
              <a:t>Infanzia </a:t>
            </a:r>
          </a:p>
        </p:txBody>
      </p:sp>
      <p:sp>
        <p:nvSpPr>
          <p:cNvPr id="3" name="Segnaposto contenuto 2">
            <a:extLst>
              <a:ext uri="{FF2B5EF4-FFF2-40B4-BE49-F238E27FC236}">
                <a16:creationId xmlns:a16="http://schemas.microsoft.com/office/drawing/2014/main" id="{EAE59B59-E19A-4475-8E81-A722966F0795}"/>
              </a:ext>
            </a:extLst>
          </p:cNvPr>
          <p:cNvSpPr>
            <a:spLocks noGrp="1"/>
          </p:cNvSpPr>
          <p:nvPr>
            <p:ph idx="1"/>
          </p:nvPr>
        </p:nvSpPr>
        <p:spPr>
          <a:xfrm>
            <a:off x="718931" y="1690688"/>
            <a:ext cx="10515600" cy="3037923"/>
          </a:xfrm>
        </p:spPr>
        <p:txBody>
          <a:bodyPr>
            <a:noAutofit/>
          </a:bodyPr>
          <a:lstStyle/>
          <a:p>
            <a:pPr algn="ctr">
              <a:buFontTx/>
              <a:buNone/>
            </a:pPr>
            <a:r>
              <a:rPr lang="it-IT" sz="3200" dirty="0"/>
              <a:t>Fase che conduce da una situazione </a:t>
            </a:r>
          </a:p>
          <a:p>
            <a:pPr algn="ctr">
              <a:buFontTx/>
              <a:buNone/>
            </a:pPr>
            <a:r>
              <a:rPr lang="it-IT" sz="3200" dirty="0"/>
              <a:t>di fusione con la madre all’acquisizione di una</a:t>
            </a:r>
          </a:p>
          <a:p>
            <a:pPr algn="ctr">
              <a:buFontTx/>
              <a:buNone/>
            </a:pPr>
            <a:r>
              <a:rPr lang="it-IT" sz="3200" dirty="0"/>
              <a:t>propria individualità, che si completa intorno</a:t>
            </a:r>
          </a:p>
          <a:p>
            <a:pPr algn="ctr">
              <a:buFontTx/>
              <a:buNone/>
            </a:pPr>
            <a:r>
              <a:rPr lang="it-IT" sz="3200" dirty="0"/>
              <a:t>ai 6 anni e sul piano biologico corrisponde </a:t>
            </a:r>
          </a:p>
          <a:p>
            <a:pPr algn="ctr">
              <a:buFontTx/>
              <a:buNone/>
            </a:pPr>
            <a:r>
              <a:rPr lang="it-IT" sz="3200" dirty="0"/>
              <a:t>a una crescita molto vivace.</a:t>
            </a:r>
          </a:p>
          <a:p>
            <a:pPr marL="0" indent="0">
              <a:buNone/>
            </a:pPr>
            <a:endParaRPr lang="it-IT" sz="3200" dirty="0"/>
          </a:p>
        </p:txBody>
      </p:sp>
      <p:pic>
        <p:nvPicPr>
          <p:cNvPr id="5" name="Immagine 4">
            <a:extLst>
              <a:ext uri="{FF2B5EF4-FFF2-40B4-BE49-F238E27FC236}">
                <a16:creationId xmlns:a16="http://schemas.microsoft.com/office/drawing/2014/main" id="{F1D9FE51-2397-46B0-ACD1-96FD3672E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288" y="230189"/>
            <a:ext cx="1709530" cy="999770"/>
          </a:xfrm>
          <a:prstGeom prst="rect">
            <a:avLst/>
          </a:prstGeom>
        </p:spPr>
      </p:pic>
    </p:spTree>
    <p:extLst>
      <p:ext uri="{BB962C8B-B14F-4D97-AF65-F5344CB8AC3E}">
        <p14:creationId xmlns:p14="http://schemas.microsoft.com/office/powerpoint/2010/main" val="3325669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A059C1-20A3-4F5E-A52D-E835CCF2792C}"/>
              </a:ext>
            </a:extLst>
          </p:cNvPr>
          <p:cNvSpPr>
            <a:spLocks noGrp="1"/>
          </p:cNvSpPr>
          <p:nvPr>
            <p:ph type="title"/>
          </p:nvPr>
        </p:nvSpPr>
        <p:spPr/>
        <p:txBody>
          <a:bodyPr/>
          <a:lstStyle/>
          <a:p>
            <a:pPr algn="ctr"/>
            <a:r>
              <a:rPr lang="it-IT" b="1" dirty="0">
                <a:solidFill>
                  <a:srgbClr val="FF0000"/>
                </a:solidFill>
              </a:rPr>
              <a:t>Fanciullezza </a:t>
            </a:r>
          </a:p>
        </p:txBody>
      </p:sp>
      <p:sp>
        <p:nvSpPr>
          <p:cNvPr id="3" name="Segnaposto contenuto 2">
            <a:extLst>
              <a:ext uri="{FF2B5EF4-FFF2-40B4-BE49-F238E27FC236}">
                <a16:creationId xmlns:a16="http://schemas.microsoft.com/office/drawing/2014/main" id="{EAE59B59-E19A-4475-8E81-A722966F0795}"/>
              </a:ext>
            </a:extLst>
          </p:cNvPr>
          <p:cNvSpPr>
            <a:spLocks noGrp="1"/>
          </p:cNvSpPr>
          <p:nvPr>
            <p:ph idx="1"/>
          </p:nvPr>
        </p:nvSpPr>
        <p:spPr>
          <a:xfrm>
            <a:off x="838200" y="1825624"/>
            <a:ext cx="10515600" cy="2242793"/>
          </a:xfrm>
        </p:spPr>
        <p:txBody>
          <a:bodyPr>
            <a:noAutofit/>
          </a:bodyPr>
          <a:lstStyle/>
          <a:p>
            <a:pPr>
              <a:buFontTx/>
              <a:buChar char="•"/>
            </a:pPr>
            <a:r>
              <a:rPr lang="it-IT" sz="3200" dirty="0"/>
              <a:t>Crescita lenta (media annuale 5 cm) e uniforme</a:t>
            </a:r>
          </a:p>
          <a:p>
            <a:pPr>
              <a:buFontTx/>
              <a:buChar char="•"/>
            </a:pPr>
            <a:r>
              <a:rPr lang="it-IT" sz="3200" dirty="0"/>
              <a:t>Scarse modificazioni del corpo </a:t>
            </a:r>
          </a:p>
          <a:p>
            <a:pPr>
              <a:buFontTx/>
              <a:buChar char="•"/>
            </a:pPr>
            <a:r>
              <a:rPr lang="it-IT" sz="3200" dirty="0"/>
              <a:t>Poco  prima  della  pubertà rallentamento  accrescimento</a:t>
            </a:r>
          </a:p>
          <a:p>
            <a:pPr>
              <a:buFontTx/>
              <a:buChar char="•"/>
            </a:pPr>
            <a:endParaRPr lang="it-IT" sz="3200" dirty="0"/>
          </a:p>
          <a:p>
            <a:pPr>
              <a:buFontTx/>
              <a:buChar char="•"/>
            </a:pPr>
            <a:endParaRPr lang="it-IT" sz="3200" dirty="0"/>
          </a:p>
          <a:p>
            <a:pPr algn="ctr">
              <a:buFontTx/>
              <a:buNone/>
            </a:pPr>
            <a:endParaRPr lang="it-IT" sz="3200" dirty="0"/>
          </a:p>
          <a:p>
            <a:pPr marL="0" indent="0">
              <a:buNone/>
            </a:pPr>
            <a:endParaRPr lang="it-IT" sz="3200" dirty="0"/>
          </a:p>
        </p:txBody>
      </p:sp>
      <p:pic>
        <p:nvPicPr>
          <p:cNvPr id="5" name="Immagine 4">
            <a:extLst>
              <a:ext uri="{FF2B5EF4-FFF2-40B4-BE49-F238E27FC236}">
                <a16:creationId xmlns:a16="http://schemas.microsoft.com/office/drawing/2014/main" id="{F1D9FE51-2397-46B0-ACD1-96FD3672E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288" y="230189"/>
            <a:ext cx="1709530" cy="999770"/>
          </a:xfrm>
          <a:prstGeom prst="rect">
            <a:avLst/>
          </a:prstGeom>
        </p:spPr>
      </p:pic>
      <p:sp>
        <p:nvSpPr>
          <p:cNvPr id="4" name="CasellaDiTesto 3">
            <a:extLst>
              <a:ext uri="{FF2B5EF4-FFF2-40B4-BE49-F238E27FC236}">
                <a16:creationId xmlns:a16="http://schemas.microsoft.com/office/drawing/2014/main" id="{2A226FC0-09E5-4336-A3E4-7274D9EA4CFD}"/>
              </a:ext>
            </a:extLst>
          </p:cNvPr>
          <p:cNvSpPr txBox="1"/>
          <p:nvPr/>
        </p:nvSpPr>
        <p:spPr>
          <a:xfrm>
            <a:off x="1341783" y="4203353"/>
            <a:ext cx="4214191" cy="2062103"/>
          </a:xfrm>
          <a:prstGeom prst="rect">
            <a:avLst/>
          </a:prstGeom>
          <a:noFill/>
        </p:spPr>
        <p:txBody>
          <a:bodyPr wrap="square" rtlCol="0">
            <a:spAutoFit/>
          </a:bodyPr>
          <a:lstStyle/>
          <a:p>
            <a:pPr algn="ctr"/>
            <a:r>
              <a:rPr lang="it-IT" sz="3200" u="sng" dirty="0"/>
              <a:t>Grande sviluppo di:</a:t>
            </a:r>
          </a:p>
          <a:p>
            <a:pPr algn="ctr"/>
            <a:endParaRPr lang="it-IT" sz="3200" dirty="0"/>
          </a:p>
          <a:p>
            <a:pPr marL="457200" indent="-457200">
              <a:buFont typeface="Arial" panose="020B0604020202020204" pitchFamily="34" charset="0"/>
              <a:buChar char="•"/>
            </a:pPr>
            <a:r>
              <a:rPr lang="it-IT" sz="3200" dirty="0"/>
              <a:t>Capacità coordinative</a:t>
            </a:r>
          </a:p>
          <a:p>
            <a:pPr marL="457200" indent="-457200">
              <a:buFont typeface="Arial" panose="020B0604020202020204" pitchFamily="34" charset="0"/>
              <a:buChar char="•"/>
            </a:pPr>
            <a:r>
              <a:rPr lang="it-IT" sz="3200" dirty="0"/>
              <a:t>Mobilità articolare</a:t>
            </a:r>
          </a:p>
        </p:txBody>
      </p:sp>
      <p:sp>
        <p:nvSpPr>
          <p:cNvPr id="6" name="CasellaDiTesto 5">
            <a:extLst>
              <a:ext uri="{FF2B5EF4-FFF2-40B4-BE49-F238E27FC236}">
                <a16:creationId xmlns:a16="http://schemas.microsoft.com/office/drawing/2014/main" id="{EEFAB622-47C2-4A5E-A129-53B02B96E3C2}"/>
              </a:ext>
            </a:extLst>
          </p:cNvPr>
          <p:cNvSpPr txBox="1"/>
          <p:nvPr/>
        </p:nvSpPr>
        <p:spPr>
          <a:xfrm>
            <a:off x="6440557" y="4203353"/>
            <a:ext cx="4409660" cy="1569660"/>
          </a:xfrm>
          <a:prstGeom prst="rect">
            <a:avLst/>
          </a:prstGeom>
          <a:noFill/>
        </p:spPr>
        <p:txBody>
          <a:bodyPr wrap="square" rtlCol="0">
            <a:spAutoFit/>
          </a:bodyPr>
          <a:lstStyle/>
          <a:p>
            <a:pPr algn="ctr"/>
            <a:r>
              <a:rPr lang="it-IT" sz="3200" u="sng" dirty="0"/>
              <a:t>Scarso sviluppo di:</a:t>
            </a:r>
          </a:p>
          <a:p>
            <a:pPr algn="ctr"/>
            <a:endParaRPr lang="it-IT" sz="3200" u="sng" dirty="0"/>
          </a:p>
          <a:p>
            <a:pPr marL="457200" indent="-457200">
              <a:buFont typeface="Arial" panose="020B0604020202020204" pitchFamily="34" charset="0"/>
              <a:buChar char="•"/>
            </a:pPr>
            <a:r>
              <a:rPr lang="it-IT" sz="3200" dirty="0"/>
              <a:t>  Capacità condizionali </a:t>
            </a:r>
          </a:p>
        </p:txBody>
      </p:sp>
    </p:spTree>
    <p:extLst>
      <p:ext uri="{BB962C8B-B14F-4D97-AF65-F5344CB8AC3E}">
        <p14:creationId xmlns:p14="http://schemas.microsoft.com/office/powerpoint/2010/main" val="3060980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E600C45D-EDCA-4A22-92F6-C81B1D55FC38}"/>
              </a:ext>
            </a:extLst>
          </p:cNvPr>
          <p:cNvPicPr>
            <a:picLocks noChangeAspect="1"/>
          </p:cNvPicPr>
          <p:nvPr/>
        </p:nvPicPr>
        <p:blipFill>
          <a:blip r:embed="rId2"/>
          <a:stretch>
            <a:fillRect/>
          </a:stretch>
        </p:blipFill>
        <p:spPr>
          <a:xfrm>
            <a:off x="2514831" y="4305708"/>
            <a:ext cx="3581169" cy="2404873"/>
          </a:xfrm>
          <a:prstGeom prst="rect">
            <a:avLst/>
          </a:prstGeom>
        </p:spPr>
      </p:pic>
      <p:sp>
        <p:nvSpPr>
          <p:cNvPr id="2" name="Titolo 1">
            <a:extLst>
              <a:ext uri="{FF2B5EF4-FFF2-40B4-BE49-F238E27FC236}">
                <a16:creationId xmlns:a16="http://schemas.microsoft.com/office/drawing/2014/main" id="{8AA059C1-20A3-4F5E-A52D-E835CCF2792C}"/>
              </a:ext>
            </a:extLst>
          </p:cNvPr>
          <p:cNvSpPr>
            <a:spLocks noGrp="1"/>
          </p:cNvSpPr>
          <p:nvPr>
            <p:ph type="title"/>
          </p:nvPr>
        </p:nvSpPr>
        <p:spPr/>
        <p:txBody>
          <a:bodyPr/>
          <a:lstStyle/>
          <a:p>
            <a:pPr algn="ctr"/>
            <a:r>
              <a:rPr lang="it-IT" b="1" dirty="0">
                <a:solidFill>
                  <a:srgbClr val="FF0000"/>
                </a:solidFill>
              </a:rPr>
              <a:t>Adolescenza  </a:t>
            </a:r>
          </a:p>
        </p:txBody>
      </p:sp>
      <p:sp>
        <p:nvSpPr>
          <p:cNvPr id="3" name="Segnaposto contenuto 2">
            <a:extLst>
              <a:ext uri="{FF2B5EF4-FFF2-40B4-BE49-F238E27FC236}">
                <a16:creationId xmlns:a16="http://schemas.microsoft.com/office/drawing/2014/main" id="{EAE59B59-E19A-4475-8E81-A722966F0795}"/>
              </a:ext>
            </a:extLst>
          </p:cNvPr>
          <p:cNvSpPr>
            <a:spLocks noGrp="1"/>
          </p:cNvSpPr>
          <p:nvPr>
            <p:ph idx="1"/>
          </p:nvPr>
        </p:nvSpPr>
        <p:spPr>
          <a:xfrm>
            <a:off x="838200" y="1479556"/>
            <a:ext cx="5920409" cy="3212883"/>
          </a:xfrm>
        </p:spPr>
        <p:txBody>
          <a:bodyPr>
            <a:noAutofit/>
          </a:bodyPr>
          <a:lstStyle/>
          <a:p>
            <a:pPr marL="0" indent="0">
              <a:buNone/>
            </a:pPr>
            <a:r>
              <a:rPr lang="it-IT" sz="3200" dirty="0"/>
              <a:t>Cambiamenti notevoli riguardanti:</a:t>
            </a:r>
          </a:p>
          <a:p>
            <a:pPr>
              <a:buFontTx/>
              <a:buChar char="•"/>
              <a:defRPr/>
            </a:pPr>
            <a:r>
              <a:rPr lang="it-IT" sz="3200" dirty="0"/>
              <a:t>Aspetto fisico </a:t>
            </a:r>
          </a:p>
          <a:p>
            <a:pPr>
              <a:buFontTx/>
              <a:buChar char="•"/>
              <a:defRPr/>
            </a:pPr>
            <a:r>
              <a:rPr lang="it-IT" sz="3200" dirty="0"/>
              <a:t>Sentimenti </a:t>
            </a:r>
          </a:p>
          <a:p>
            <a:pPr>
              <a:buFontTx/>
              <a:buChar char="•"/>
              <a:defRPr/>
            </a:pPr>
            <a:r>
              <a:rPr lang="it-IT" sz="3200" dirty="0"/>
              <a:t>Pulsioni istintive </a:t>
            </a:r>
          </a:p>
          <a:p>
            <a:pPr>
              <a:buFontTx/>
              <a:buChar char="•"/>
              <a:defRPr/>
            </a:pPr>
            <a:r>
              <a:rPr lang="it-IT" sz="3200" dirty="0"/>
              <a:t>Comportamenti </a:t>
            </a:r>
          </a:p>
        </p:txBody>
      </p:sp>
      <p:pic>
        <p:nvPicPr>
          <p:cNvPr id="5" name="Immagine 4">
            <a:extLst>
              <a:ext uri="{FF2B5EF4-FFF2-40B4-BE49-F238E27FC236}">
                <a16:creationId xmlns:a16="http://schemas.microsoft.com/office/drawing/2014/main" id="{F1D9FE51-2397-46B0-ACD1-96FD3672E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288" y="230189"/>
            <a:ext cx="1709530" cy="999770"/>
          </a:xfrm>
          <a:prstGeom prst="rect">
            <a:avLst/>
          </a:prstGeom>
        </p:spPr>
      </p:pic>
      <p:sp>
        <p:nvSpPr>
          <p:cNvPr id="4" name="CasellaDiTesto 3">
            <a:extLst>
              <a:ext uri="{FF2B5EF4-FFF2-40B4-BE49-F238E27FC236}">
                <a16:creationId xmlns:a16="http://schemas.microsoft.com/office/drawing/2014/main" id="{2A226FC0-09E5-4336-A3E4-7274D9EA4CFD}"/>
              </a:ext>
            </a:extLst>
          </p:cNvPr>
          <p:cNvSpPr txBox="1"/>
          <p:nvPr/>
        </p:nvSpPr>
        <p:spPr>
          <a:xfrm>
            <a:off x="6400800" y="4333237"/>
            <a:ext cx="4611755" cy="2357568"/>
          </a:xfrm>
          <a:prstGeom prst="rect">
            <a:avLst/>
          </a:prstGeom>
          <a:noFill/>
        </p:spPr>
        <p:txBody>
          <a:bodyPr wrap="square" rtlCol="0">
            <a:spAutoFit/>
          </a:bodyPr>
          <a:lstStyle/>
          <a:p>
            <a:pPr marL="342900" indent="-342900" eaLnBrk="0" hangingPunct="0">
              <a:spcBef>
                <a:spcPct val="20000"/>
              </a:spcBef>
              <a:buSzPct val="90000"/>
              <a:defRPr/>
            </a:pPr>
            <a:r>
              <a:rPr lang="it-IT" sz="3200" kern="0" dirty="0">
                <a:cs typeface="ＭＳ Ｐゴシック" pitchFamily="-1" charset="-128"/>
              </a:rPr>
              <a:t>Grande sviluppo di:</a:t>
            </a:r>
          </a:p>
          <a:p>
            <a:pPr marL="342900" indent="-342900" eaLnBrk="0" hangingPunct="0">
              <a:spcBef>
                <a:spcPct val="20000"/>
              </a:spcBef>
              <a:spcAft>
                <a:spcPts val="0"/>
              </a:spcAft>
              <a:buSzPct val="90000"/>
              <a:buFontTx/>
              <a:buChar char="•"/>
              <a:defRPr/>
            </a:pPr>
            <a:r>
              <a:rPr lang="it-IT" sz="3200" kern="0" dirty="0">
                <a:cs typeface="ＭＳ Ｐゴシック" pitchFamily="-1" charset="-128"/>
              </a:rPr>
              <a:t>Statura (8-15 cm/anno)</a:t>
            </a:r>
          </a:p>
          <a:p>
            <a:pPr marL="342900" indent="-342900" eaLnBrk="0" hangingPunct="0">
              <a:spcBef>
                <a:spcPct val="20000"/>
              </a:spcBef>
              <a:spcAft>
                <a:spcPts val="0"/>
              </a:spcAft>
              <a:buSzPct val="90000"/>
              <a:buFontTx/>
              <a:buChar char="•"/>
              <a:defRPr/>
            </a:pPr>
            <a:r>
              <a:rPr lang="it-IT" sz="3200" kern="0" dirty="0">
                <a:cs typeface="ＭＳ Ｐゴシック" pitchFamily="-1" charset="-128"/>
              </a:rPr>
              <a:t>Muscolatura scheletrica</a:t>
            </a:r>
          </a:p>
          <a:p>
            <a:pPr marL="342900" indent="-342900" algn="ctr" eaLnBrk="0" hangingPunct="0">
              <a:spcBef>
                <a:spcPct val="20000"/>
              </a:spcBef>
              <a:buSzPct val="90000"/>
              <a:defRPr/>
            </a:pPr>
            <a:endParaRPr lang="it-IT" sz="3200" kern="0" dirty="0">
              <a:cs typeface="ＭＳ Ｐゴシック" pitchFamily="-1" charset="-128"/>
            </a:endParaRPr>
          </a:p>
        </p:txBody>
      </p:sp>
      <p:pic>
        <p:nvPicPr>
          <p:cNvPr id="7" name="Immagine 6">
            <a:extLst>
              <a:ext uri="{FF2B5EF4-FFF2-40B4-BE49-F238E27FC236}">
                <a16:creationId xmlns:a16="http://schemas.microsoft.com/office/drawing/2014/main" id="{A22E6593-4DA0-40CF-B02D-621574780573}"/>
              </a:ext>
            </a:extLst>
          </p:cNvPr>
          <p:cNvPicPr>
            <a:picLocks noChangeAspect="1"/>
          </p:cNvPicPr>
          <p:nvPr/>
        </p:nvPicPr>
        <p:blipFill>
          <a:blip r:embed="rId4"/>
          <a:stretch>
            <a:fillRect/>
          </a:stretch>
        </p:blipFill>
        <p:spPr>
          <a:xfrm>
            <a:off x="7571790" y="1418592"/>
            <a:ext cx="3782010" cy="2484930"/>
          </a:xfrm>
          <a:prstGeom prst="rect">
            <a:avLst/>
          </a:prstGeom>
        </p:spPr>
      </p:pic>
    </p:spTree>
    <p:extLst>
      <p:ext uri="{BB962C8B-B14F-4D97-AF65-F5344CB8AC3E}">
        <p14:creationId xmlns:p14="http://schemas.microsoft.com/office/powerpoint/2010/main" val="4272941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A059C1-20A3-4F5E-A52D-E835CCF2792C}"/>
              </a:ext>
            </a:extLst>
          </p:cNvPr>
          <p:cNvSpPr>
            <a:spLocks noGrp="1"/>
          </p:cNvSpPr>
          <p:nvPr>
            <p:ph type="title"/>
          </p:nvPr>
        </p:nvSpPr>
        <p:spPr>
          <a:xfrm>
            <a:off x="1676400" y="230189"/>
            <a:ext cx="10515600" cy="1325563"/>
          </a:xfrm>
        </p:spPr>
        <p:txBody>
          <a:bodyPr>
            <a:normAutofit fontScale="90000"/>
          </a:bodyPr>
          <a:lstStyle/>
          <a:p>
            <a:pPr algn="ctr"/>
            <a:br>
              <a:rPr lang="it-IT" b="1" dirty="0">
                <a:solidFill>
                  <a:srgbClr val="FFC000"/>
                </a:solidFill>
              </a:rPr>
            </a:br>
            <a:r>
              <a:rPr lang="it-IT" b="1" dirty="0">
                <a:solidFill>
                  <a:srgbClr val="FFC000"/>
                </a:solidFill>
              </a:rPr>
              <a:t>Funzioni e responsabilità di un tecnico</a:t>
            </a:r>
            <a:br>
              <a:rPr lang="it-IT" b="1" dirty="0">
                <a:solidFill>
                  <a:srgbClr val="FF0000"/>
                </a:solidFill>
              </a:rPr>
            </a:br>
            <a:endParaRPr lang="it-IT" b="1" dirty="0">
              <a:solidFill>
                <a:srgbClr val="FF0000"/>
              </a:solidFill>
            </a:endParaRPr>
          </a:p>
        </p:txBody>
      </p:sp>
      <p:pic>
        <p:nvPicPr>
          <p:cNvPr id="5" name="Immagine 4">
            <a:extLst>
              <a:ext uri="{FF2B5EF4-FFF2-40B4-BE49-F238E27FC236}">
                <a16:creationId xmlns:a16="http://schemas.microsoft.com/office/drawing/2014/main" id="{F1D9FE51-2397-46B0-ACD1-96FD3672E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288" y="230189"/>
            <a:ext cx="1709530" cy="999770"/>
          </a:xfrm>
          <a:prstGeom prst="rect">
            <a:avLst/>
          </a:prstGeom>
        </p:spPr>
      </p:pic>
      <p:sp>
        <p:nvSpPr>
          <p:cNvPr id="4" name="Segnaposto contenuto 3">
            <a:extLst>
              <a:ext uri="{FF2B5EF4-FFF2-40B4-BE49-F238E27FC236}">
                <a16:creationId xmlns:a16="http://schemas.microsoft.com/office/drawing/2014/main" id="{F3E190F9-88F4-411D-B453-0FFEC6B560DC}"/>
              </a:ext>
            </a:extLst>
          </p:cNvPr>
          <p:cNvSpPr>
            <a:spLocks noGrp="1"/>
          </p:cNvSpPr>
          <p:nvPr>
            <p:ph idx="1"/>
          </p:nvPr>
        </p:nvSpPr>
        <p:spPr>
          <a:xfrm>
            <a:off x="1934818" y="2090080"/>
            <a:ext cx="3680791" cy="4351338"/>
          </a:xfrm>
        </p:spPr>
        <p:txBody>
          <a:bodyPr/>
          <a:lstStyle/>
          <a:p>
            <a:pPr marL="0">
              <a:spcBef>
                <a:spcPts val="0"/>
              </a:spcBef>
            </a:pPr>
            <a:r>
              <a:rPr lang="it-IT" sz="3200" dirty="0"/>
              <a:t>A chi insegno?</a:t>
            </a:r>
          </a:p>
          <a:p>
            <a:pPr marL="0">
              <a:spcBef>
                <a:spcPts val="0"/>
              </a:spcBef>
            </a:pPr>
            <a:endParaRPr lang="it-IT" sz="3200" dirty="0"/>
          </a:p>
          <a:p>
            <a:pPr marL="0">
              <a:spcBef>
                <a:spcPts val="0"/>
              </a:spcBef>
            </a:pPr>
            <a:r>
              <a:rPr lang="it-IT" sz="3200" dirty="0"/>
              <a:t>Cosa insegno?</a:t>
            </a:r>
          </a:p>
          <a:p>
            <a:pPr marL="0">
              <a:spcBef>
                <a:spcPts val="0"/>
              </a:spcBef>
            </a:pPr>
            <a:endParaRPr lang="it-IT" sz="3200" dirty="0"/>
          </a:p>
          <a:p>
            <a:pPr marL="0">
              <a:spcBef>
                <a:spcPts val="0"/>
              </a:spcBef>
            </a:pPr>
            <a:r>
              <a:rPr lang="it-IT" sz="3200" dirty="0"/>
              <a:t>Dove insegno?</a:t>
            </a:r>
          </a:p>
          <a:p>
            <a:pPr marL="0">
              <a:spcBef>
                <a:spcPts val="0"/>
              </a:spcBef>
            </a:pPr>
            <a:endParaRPr lang="it-IT" sz="3200" dirty="0"/>
          </a:p>
          <a:p>
            <a:pPr marL="0">
              <a:spcBef>
                <a:spcPts val="0"/>
              </a:spcBef>
            </a:pPr>
            <a:r>
              <a:rPr lang="it-IT" sz="3200" dirty="0"/>
              <a:t>Come insegno?</a:t>
            </a:r>
          </a:p>
          <a:p>
            <a:endParaRPr lang="it-IT" dirty="0"/>
          </a:p>
        </p:txBody>
      </p:sp>
      <p:pic>
        <p:nvPicPr>
          <p:cNvPr id="3" name="Immagine 2">
            <a:extLst>
              <a:ext uri="{FF2B5EF4-FFF2-40B4-BE49-F238E27FC236}">
                <a16:creationId xmlns:a16="http://schemas.microsoft.com/office/drawing/2014/main" id="{2DDEDE73-4595-4B40-AD1B-AD887F096116}"/>
              </a:ext>
            </a:extLst>
          </p:cNvPr>
          <p:cNvPicPr>
            <a:picLocks noChangeAspect="1"/>
          </p:cNvPicPr>
          <p:nvPr/>
        </p:nvPicPr>
        <p:blipFill>
          <a:blip r:embed="rId3"/>
          <a:stretch>
            <a:fillRect/>
          </a:stretch>
        </p:blipFill>
        <p:spPr>
          <a:xfrm>
            <a:off x="6576393" y="1958421"/>
            <a:ext cx="4330146" cy="3978553"/>
          </a:xfrm>
          <a:prstGeom prst="rect">
            <a:avLst/>
          </a:prstGeom>
        </p:spPr>
      </p:pic>
    </p:spTree>
    <p:extLst>
      <p:ext uri="{BB962C8B-B14F-4D97-AF65-F5344CB8AC3E}">
        <p14:creationId xmlns:p14="http://schemas.microsoft.com/office/powerpoint/2010/main" val="3026845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A059C1-20A3-4F5E-A52D-E835CCF2792C}"/>
              </a:ext>
            </a:extLst>
          </p:cNvPr>
          <p:cNvSpPr>
            <a:spLocks noGrp="1"/>
          </p:cNvSpPr>
          <p:nvPr>
            <p:ph type="title"/>
          </p:nvPr>
        </p:nvSpPr>
        <p:spPr>
          <a:xfrm>
            <a:off x="838200" y="67292"/>
            <a:ext cx="10515600" cy="1325563"/>
          </a:xfrm>
        </p:spPr>
        <p:txBody>
          <a:bodyPr>
            <a:normAutofit fontScale="90000"/>
          </a:bodyPr>
          <a:lstStyle/>
          <a:p>
            <a:pPr algn="ctr"/>
            <a:br>
              <a:rPr lang="it-IT" sz="4900" b="1" dirty="0">
                <a:solidFill>
                  <a:srgbClr val="FFC000"/>
                </a:solidFill>
              </a:rPr>
            </a:br>
            <a:r>
              <a:rPr lang="it-IT" sz="4900" b="1" dirty="0">
                <a:solidFill>
                  <a:srgbClr val="FFC000"/>
                </a:solidFill>
              </a:rPr>
              <a:t>A chi insegno?</a:t>
            </a:r>
            <a:br>
              <a:rPr lang="it-IT" b="1" dirty="0">
                <a:solidFill>
                  <a:srgbClr val="FF0000"/>
                </a:solidFill>
              </a:rPr>
            </a:br>
            <a:endParaRPr lang="it-IT" b="1" dirty="0">
              <a:solidFill>
                <a:srgbClr val="FF0000"/>
              </a:solidFill>
            </a:endParaRPr>
          </a:p>
        </p:txBody>
      </p:sp>
      <p:pic>
        <p:nvPicPr>
          <p:cNvPr id="5" name="Immagine 4">
            <a:extLst>
              <a:ext uri="{FF2B5EF4-FFF2-40B4-BE49-F238E27FC236}">
                <a16:creationId xmlns:a16="http://schemas.microsoft.com/office/drawing/2014/main" id="{F1D9FE51-2397-46B0-ACD1-96FD3672E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288" y="230189"/>
            <a:ext cx="1709530" cy="999770"/>
          </a:xfrm>
          <a:prstGeom prst="rect">
            <a:avLst/>
          </a:prstGeom>
        </p:spPr>
      </p:pic>
      <p:sp>
        <p:nvSpPr>
          <p:cNvPr id="4" name="Segnaposto contenuto 3">
            <a:extLst>
              <a:ext uri="{FF2B5EF4-FFF2-40B4-BE49-F238E27FC236}">
                <a16:creationId xmlns:a16="http://schemas.microsoft.com/office/drawing/2014/main" id="{84E71032-47F8-495C-8E5F-17E1CD340888}"/>
              </a:ext>
            </a:extLst>
          </p:cNvPr>
          <p:cNvSpPr>
            <a:spLocks noGrp="1"/>
          </p:cNvSpPr>
          <p:nvPr>
            <p:ph idx="1"/>
          </p:nvPr>
        </p:nvSpPr>
        <p:spPr>
          <a:xfrm>
            <a:off x="1659835" y="1555752"/>
            <a:ext cx="9405730" cy="3307796"/>
          </a:xfrm>
        </p:spPr>
        <p:txBody>
          <a:bodyPr>
            <a:normAutofit/>
          </a:bodyPr>
          <a:lstStyle/>
          <a:p>
            <a:pPr marL="0" indent="0">
              <a:buNone/>
            </a:pPr>
            <a:r>
              <a:rPr lang="it-IT" sz="3200" dirty="0"/>
              <a:t>È fondamentale inquadrare i soggetti ai quali andrò ad insegnare per mettere in atto le strategie migliori e più adatte possibili a chi ho di fronte.</a:t>
            </a:r>
          </a:p>
          <a:p>
            <a:pPr marL="0" indent="0">
              <a:buNone/>
            </a:pPr>
            <a:r>
              <a:rPr lang="it-IT" sz="3200" dirty="0"/>
              <a:t>Lo stesso metodo non sempre si adatta a tutti i nostri atleti e ancor meno ai gruppi che questi insieme vanno a formare.</a:t>
            </a:r>
          </a:p>
        </p:txBody>
      </p:sp>
      <p:pic>
        <p:nvPicPr>
          <p:cNvPr id="3" name="Immagine 2">
            <a:extLst>
              <a:ext uri="{FF2B5EF4-FFF2-40B4-BE49-F238E27FC236}">
                <a16:creationId xmlns:a16="http://schemas.microsoft.com/office/drawing/2014/main" id="{4752C49E-0C22-4915-92DB-C7060CE4A019}"/>
              </a:ext>
            </a:extLst>
          </p:cNvPr>
          <p:cNvPicPr>
            <a:picLocks noChangeAspect="1"/>
          </p:cNvPicPr>
          <p:nvPr/>
        </p:nvPicPr>
        <p:blipFill>
          <a:blip r:embed="rId3"/>
          <a:stretch>
            <a:fillRect/>
          </a:stretch>
        </p:blipFill>
        <p:spPr>
          <a:xfrm>
            <a:off x="4483821" y="4334213"/>
            <a:ext cx="3224358" cy="2261863"/>
          </a:xfrm>
          <a:prstGeom prst="rect">
            <a:avLst/>
          </a:prstGeom>
        </p:spPr>
      </p:pic>
    </p:spTree>
    <p:extLst>
      <p:ext uri="{BB962C8B-B14F-4D97-AF65-F5344CB8AC3E}">
        <p14:creationId xmlns:p14="http://schemas.microsoft.com/office/powerpoint/2010/main" val="3087212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A059C1-20A3-4F5E-A52D-E835CCF2792C}"/>
              </a:ext>
            </a:extLst>
          </p:cNvPr>
          <p:cNvSpPr>
            <a:spLocks noGrp="1"/>
          </p:cNvSpPr>
          <p:nvPr>
            <p:ph type="title"/>
          </p:nvPr>
        </p:nvSpPr>
        <p:spPr>
          <a:xfrm>
            <a:off x="838200" y="67292"/>
            <a:ext cx="10515600" cy="1325563"/>
          </a:xfrm>
        </p:spPr>
        <p:txBody>
          <a:bodyPr>
            <a:normAutofit fontScale="90000"/>
          </a:bodyPr>
          <a:lstStyle/>
          <a:p>
            <a:pPr algn="ctr"/>
            <a:br>
              <a:rPr lang="it-IT" sz="4900" b="1" dirty="0">
                <a:solidFill>
                  <a:srgbClr val="FFC000"/>
                </a:solidFill>
              </a:rPr>
            </a:br>
            <a:r>
              <a:rPr lang="it-IT" sz="4900" b="1" dirty="0">
                <a:solidFill>
                  <a:srgbClr val="FFC000"/>
                </a:solidFill>
              </a:rPr>
              <a:t>Il principiante</a:t>
            </a:r>
            <a:br>
              <a:rPr lang="it-IT" b="1" dirty="0">
                <a:solidFill>
                  <a:srgbClr val="FF0000"/>
                </a:solidFill>
              </a:rPr>
            </a:br>
            <a:endParaRPr lang="it-IT" b="1" dirty="0">
              <a:solidFill>
                <a:srgbClr val="FF0000"/>
              </a:solidFill>
            </a:endParaRPr>
          </a:p>
        </p:txBody>
      </p:sp>
      <p:pic>
        <p:nvPicPr>
          <p:cNvPr id="5" name="Immagine 4">
            <a:extLst>
              <a:ext uri="{FF2B5EF4-FFF2-40B4-BE49-F238E27FC236}">
                <a16:creationId xmlns:a16="http://schemas.microsoft.com/office/drawing/2014/main" id="{F1D9FE51-2397-46B0-ACD1-96FD3672E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288" y="230189"/>
            <a:ext cx="1709530" cy="999770"/>
          </a:xfrm>
          <a:prstGeom prst="rect">
            <a:avLst/>
          </a:prstGeom>
        </p:spPr>
      </p:pic>
      <p:sp>
        <p:nvSpPr>
          <p:cNvPr id="4" name="Segnaposto contenuto 3">
            <a:extLst>
              <a:ext uri="{FF2B5EF4-FFF2-40B4-BE49-F238E27FC236}">
                <a16:creationId xmlns:a16="http://schemas.microsoft.com/office/drawing/2014/main" id="{84E71032-47F8-495C-8E5F-17E1CD340888}"/>
              </a:ext>
            </a:extLst>
          </p:cNvPr>
          <p:cNvSpPr>
            <a:spLocks noGrp="1"/>
          </p:cNvSpPr>
          <p:nvPr>
            <p:ph idx="1"/>
          </p:nvPr>
        </p:nvSpPr>
        <p:spPr>
          <a:xfrm>
            <a:off x="838200" y="1414630"/>
            <a:ext cx="10515600" cy="4028740"/>
          </a:xfrm>
        </p:spPr>
        <p:txBody>
          <a:bodyPr>
            <a:noAutofit/>
          </a:bodyPr>
          <a:lstStyle/>
          <a:p>
            <a:pPr marL="0" indent="0">
              <a:buNone/>
            </a:pPr>
            <a:r>
              <a:rPr lang="it-IT" sz="3200" dirty="0"/>
              <a:t>E’ colui che si avvicina alla pratica sportiva per la prima volta, al di là dell’età anagrafica. Deve scoprire il gioco e le sue regole.</a:t>
            </a:r>
          </a:p>
          <a:p>
            <a:pPr marL="0" indent="0">
              <a:buNone/>
            </a:pPr>
            <a:endParaRPr lang="it-IT" sz="800" dirty="0"/>
          </a:p>
          <a:p>
            <a:pPr marL="0" indent="0">
              <a:buNone/>
            </a:pPr>
            <a:r>
              <a:rPr lang="it-IT" sz="3200" dirty="0"/>
              <a:t>Il </a:t>
            </a:r>
            <a:r>
              <a:rPr lang="it-IT" sz="3200" i="1" dirty="0"/>
              <a:t>“principiante bambino”, </a:t>
            </a:r>
            <a:r>
              <a:rPr lang="it-IT" sz="3200" dirty="0"/>
              <a:t>oltre alla scoperta del gioco, ha la necessità di uno sviluppo motorio e di uno sviluppo della personalità, specifici della sua età .</a:t>
            </a:r>
          </a:p>
          <a:p>
            <a:pPr marL="0" indent="0">
              <a:buNone/>
            </a:pPr>
            <a:endParaRPr lang="it-IT" sz="3200" dirty="0"/>
          </a:p>
        </p:txBody>
      </p:sp>
      <p:pic>
        <p:nvPicPr>
          <p:cNvPr id="3" name="Immagine 2">
            <a:extLst>
              <a:ext uri="{FF2B5EF4-FFF2-40B4-BE49-F238E27FC236}">
                <a16:creationId xmlns:a16="http://schemas.microsoft.com/office/drawing/2014/main" id="{4653ADDF-4772-4BC0-9D61-CD32D4D1AE41}"/>
              </a:ext>
            </a:extLst>
          </p:cNvPr>
          <p:cNvPicPr>
            <a:picLocks noChangeAspect="1"/>
          </p:cNvPicPr>
          <p:nvPr/>
        </p:nvPicPr>
        <p:blipFill>
          <a:blip r:embed="rId3"/>
          <a:stretch>
            <a:fillRect/>
          </a:stretch>
        </p:blipFill>
        <p:spPr>
          <a:xfrm>
            <a:off x="7354956" y="4220856"/>
            <a:ext cx="3260036" cy="2445027"/>
          </a:xfrm>
          <a:prstGeom prst="rect">
            <a:avLst/>
          </a:prstGeom>
        </p:spPr>
      </p:pic>
    </p:spTree>
    <p:extLst>
      <p:ext uri="{BB962C8B-B14F-4D97-AF65-F5344CB8AC3E}">
        <p14:creationId xmlns:p14="http://schemas.microsoft.com/office/powerpoint/2010/main" val="1500498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A059C1-20A3-4F5E-A52D-E835CCF2792C}"/>
              </a:ext>
            </a:extLst>
          </p:cNvPr>
          <p:cNvSpPr>
            <a:spLocks noGrp="1"/>
          </p:cNvSpPr>
          <p:nvPr>
            <p:ph type="title"/>
          </p:nvPr>
        </p:nvSpPr>
        <p:spPr/>
        <p:txBody>
          <a:bodyPr>
            <a:normAutofit fontScale="90000"/>
          </a:bodyPr>
          <a:lstStyle/>
          <a:p>
            <a:pPr algn="ctr"/>
            <a:r>
              <a:rPr lang="it-IT" sz="4900" b="1" dirty="0">
                <a:solidFill>
                  <a:srgbClr val="FFC000"/>
                </a:solidFill>
              </a:rPr>
              <a:t>Il principiante</a:t>
            </a:r>
            <a:br>
              <a:rPr lang="it-IT" b="1" dirty="0">
                <a:solidFill>
                  <a:srgbClr val="FF0000"/>
                </a:solidFill>
              </a:rPr>
            </a:br>
            <a:endParaRPr lang="it-IT" b="1" dirty="0">
              <a:solidFill>
                <a:srgbClr val="FF0000"/>
              </a:solidFill>
            </a:endParaRPr>
          </a:p>
        </p:txBody>
      </p:sp>
      <p:pic>
        <p:nvPicPr>
          <p:cNvPr id="5" name="Immagine 4">
            <a:extLst>
              <a:ext uri="{FF2B5EF4-FFF2-40B4-BE49-F238E27FC236}">
                <a16:creationId xmlns:a16="http://schemas.microsoft.com/office/drawing/2014/main" id="{F1D9FE51-2397-46B0-ACD1-96FD3672E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288" y="230189"/>
            <a:ext cx="1709530" cy="999770"/>
          </a:xfrm>
          <a:prstGeom prst="rect">
            <a:avLst/>
          </a:prstGeom>
        </p:spPr>
      </p:pic>
      <p:sp>
        <p:nvSpPr>
          <p:cNvPr id="4" name="Segnaposto contenuto 3">
            <a:extLst>
              <a:ext uri="{FF2B5EF4-FFF2-40B4-BE49-F238E27FC236}">
                <a16:creationId xmlns:a16="http://schemas.microsoft.com/office/drawing/2014/main" id="{84E71032-47F8-495C-8E5F-17E1CD340888}"/>
              </a:ext>
            </a:extLst>
          </p:cNvPr>
          <p:cNvSpPr>
            <a:spLocks noGrp="1"/>
          </p:cNvSpPr>
          <p:nvPr>
            <p:ph idx="1"/>
          </p:nvPr>
        </p:nvSpPr>
        <p:spPr>
          <a:xfrm>
            <a:off x="917713" y="1412313"/>
            <a:ext cx="10641496" cy="5167312"/>
          </a:xfrm>
        </p:spPr>
        <p:txBody>
          <a:bodyPr>
            <a:noAutofit/>
          </a:bodyPr>
          <a:lstStyle/>
          <a:p>
            <a:pPr marL="0" indent="0" algn="ctr">
              <a:buNone/>
            </a:pPr>
            <a:r>
              <a:rPr lang="it-IT" sz="3200" dirty="0"/>
              <a:t>PRIORITÀ CON IL PRINCIPIANTE BAMBINO</a:t>
            </a:r>
          </a:p>
          <a:p>
            <a:pPr marL="0" indent="0" algn="ctr">
              <a:buNone/>
            </a:pPr>
            <a:endParaRPr lang="it-IT" sz="3200" dirty="0"/>
          </a:p>
          <a:p>
            <a:pPr marL="0" indent="0" algn="ctr">
              <a:lnSpc>
                <a:spcPct val="100000"/>
              </a:lnSpc>
              <a:buNone/>
            </a:pPr>
            <a:r>
              <a:rPr lang="it-IT" sz="3200" dirty="0"/>
              <a:t>• Sul piano motorio: sviluppo abilità motorie di base e capacità coordinative</a:t>
            </a:r>
          </a:p>
          <a:p>
            <a:pPr marL="0" indent="0" algn="ctr">
              <a:lnSpc>
                <a:spcPct val="100000"/>
              </a:lnSpc>
              <a:buNone/>
            </a:pPr>
            <a:r>
              <a:rPr lang="it-IT" sz="3200" dirty="0"/>
              <a:t> • Sul piano affettivo-sociale: sviluppo delle relazioni, della fiducia, dell’affiliazione al gruppo </a:t>
            </a:r>
          </a:p>
          <a:p>
            <a:pPr marL="0" indent="0" algn="ctr">
              <a:lnSpc>
                <a:spcPct val="100000"/>
              </a:lnSpc>
              <a:buNone/>
            </a:pPr>
            <a:r>
              <a:rPr lang="it-IT" sz="3200" dirty="0"/>
              <a:t>• Sul piano cognitivo: conoscenza del gioco e delle sue regole </a:t>
            </a:r>
          </a:p>
          <a:p>
            <a:pPr marL="0" indent="0" algn="ctr">
              <a:lnSpc>
                <a:spcPct val="100000"/>
              </a:lnSpc>
              <a:buNone/>
            </a:pPr>
            <a:r>
              <a:rPr lang="it-IT" sz="3200" dirty="0"/>
              <a:t>• Sul	piano tecnico: conoscenza via via più approfondita dei fondamentali tecnici</a:t>
            </a:r>
          </a:p>
          <a:p>
            <a:pPr marL="0" indent="0">
              <a:buNone/>
            </a:pPr>
            <a:endParaRPr lang="it-IT" sz="3200" dirty="0"/>
          </a:p>
        </p:txBody>
      </p:sp>
    </p:spTree>
    <p:extLst>
      <p:ext uri="{BB962C8B-B14F-4D97-AF65-F5344CB8AC3E}">
        <p14:creationId xmlns:p14="http://schemas.microsoft.com/office/powerpoint/2010/main" val="52875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A059C1-20A3-4F5E-A52D-E835CCF2792C}"/>
              </a:ext>
            </a:extLst>
          </p:cNvPr>
          <p:cNvSpPr>
            <a:spLocks noGrp="1"/>
          </p:cNvSpPr>
          <p:nvPr>
            <p:ph type="title"/>
          </p:nvPr>
        </p:nvSpPr>
        <p:spPr/>
        <p:txBody>
          <a:bodyPr>
            <a:normAutofit fontScale="90000"/>
          </a:bodyPr>
          <a:lstStyle/>
          <a:p>
            <a:pPr algn="ctr"/>
            <a:br>
              <a:rPr lang="it-IT" sz="4900" b="1" dirty="0">
                <a:solidFill>
                  <a:srgbClr val="FFC000"/>
                </a:solidFill>
              </a:rPr>
            </a:br>
            <a:r>
              <a:rPr lang="it-IT" sz="4900" b="1" dirty="0">
                <a:solidFill>
                  <a:srgbClr val="FFC000"/>
                </a:solidFill>
              </a:rPr>
              <a:t>Il gruppo</a:t>
            </a:r>
            <a:br>
              <a:rPr lang="it-IT" b="1" dirty="0">
                <a:solidFill>
                  <a:srgbClr val="FF0000"/>
                </a:solidFill>
              </a:rPr>
            </a:br>
            <a:endParaRPr lang="it-IT" b="1" dirty="0">
              <a:solidFill>
                <a:srgbClr val="FF0000"/>
              </a:solidFill>
            </a:endParaRPr>
          </a:p>
        </p:txBody>
      </p:sp>
      <p:pic>
        <p:nvPicPr>
          <p:cNvPr id="5" name="Immagine 4">
            <a:extLst>
              <a:ext uri="{FF2B5EF4-FFF2-40B4-BE49-F238E27FC236}">
                <a16:creationId xmlns:a16="http://schemas.microsoft.com/office/drawing/2014/main" id="{F1D9FE51-2397-46B0-ACD1-96FD3672E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288" y="230189"/>
            <a:ext cx="1709530" cy="999770"/>
          </a:xfrm>
          <a:prstGeom prst="rect">
            <a:avLst/>
          </a:prstGeom>
        </p:spPr>
      </p:pic>
      <p:sp>
        <p:nvSpPr>
          <p:cNvPr id="4" name="Segnaposto contenuto 3">
            <a:extLst>
              <a:ext uri="{FF2B5EF4-FFF2-40B4-BE49-F238E27FC236}">
                <a16:creationId xmlns:a16="http://schemas.microsoft.com/office/drawing/2014/main" id="{84E71032-47F8-495C-8E5F-17E1CD340888}"/>
              </a:ext>
            </a:extLst>
          </p:cNvPr>
          <p:cNvSpPr>
            <a:spLocks noGrp="1"/>
          </p:cNvSpPr>
          <p:nvPr>
            <p:ph idx="1"/>
          </p:nvPr>
        </p:nvSpPr>
        <p:spPr>
          <a:xfrm>
            <a:off x="1967950" y="1690688"/>
            <a:ext cx="10641496" cy="4802187"/>
          </a:xfrm>
        </p:spPr>
        <p:txBody>
          <a:bodyPr>
            <a:noAutofit/>
          </a:bodyPr>
          <a:lstStyle/>
          <a:p>
            <a:pPr marL="0" indent="0">
              <a:buNone/>
            </a:pPr>
            <a:r>
              <a:rPr lang="it-IT" sz="3200" dirty="0"/>
              <a:t>	Le difficoltà nella gestione del gruppo:</a:t>
            </a:r>
          </a:p>
          <a:p>
            <a:pPr marL="0" indent="0">
              <a:buNone/>
            </a:pPr>
            <a:endParaRPr lang="it-IT" sz="3200" dirty="0"/>
          </a:p>
          <a:p>
            <a:pPr algn="ctr"/>
            <a:r>
              <a:rPr lang="it-IT" sz="3200" dirty="0"/>
              <a:t>Numeri</a:t>
            </a:r>
          </a:p>
          <a:p>
            <a:pPr algn="ctr"/>
            <a:r>
              <a:rPr lang="it-IT" sz="3200" dirty="0"/>
              <a:t>Età diverse</a:t>
            </a:r>
          </a:p>
          <a:p>
            <a:pPr algn="ctr"/>
            <a:r>
              <a:rPr lang="it-IT" sz="3200" dirty="0"/>
              <a:t>Livelli tecnici diversi</a:t>
            </a:r>
          </a:p>
          <a:p>
            <a:pPr algn="ctr"/>
            <a:r>
              <a:rPr lang="it-IT" sz="3200" dirty="0"/>
              <a:t>Bisogni speciali </a:t>
            </a:r>
          </a:p>
          <a:p>
            <a:pPr algn="ctr"/>
            <a:r>
              <a:rPr lang="it-IT" sz="3200" dirty="0"/>
              <a:t>Individualità</a:t>
            </a:r>
          </a:p>
          <a:p>
            <a:pPr algn="ctr"/>
            <a:r>
              <a:rPr lang="it-IT" sz="3200" dirty="0"/>
              <a:t>Rapporti interpersonali</a:t>
            </a:r>
          </a:p>
        </p:txBody>
      </p:sp>
      <p:pic>
        <p:nvPicPr>
          <p:cNvPr id="3" name="Immagine 2">
            <a:extLst>
              <a:ext uri="{FF2B5EF4-FFF2-40B4-BE49-F238E27FC236}">
                <a16:creationId xmlns:a16="http://schemas.microsoft.com/office/drawing/2014/main" id="{84B11E12-956F-4444-840C-C253C8ABD56C}"/>
              </a:ext>
            </a:extLst>
          </p:cNvPr>
          <p:cNvPicPr>
            <a:picLocks noChangeAspect="1"/>
          </p:cNvPicPr>
          <p:nvPr/>
        </p:nvPicPr>
        <p:blipFill>
          <a:blip r:embed="rId3"/>
          <a:stretch>
            <a:fillRect/>
          </a:stretch>
        </p:blipFill>
        <p:spPr>
          <a:xfrm>
            <a:off x="643202" y="2750089"/>
            <a:ext cx="4260102" cy="2834905"/>
          </a:xfrm>
          <a:prstGeom prst="rect">
            <a:avLst/>
          </a:prstGeom>
        </p:spPr>
      </p:pic>
    </p:spTree>
    <p:extLst>
      <p:ext uri="{BB962C8B-B14F-4D97-AF65-F5344CB8AC3E}">
        <p14:creationId xmlns:p14="http://schemas.microsoft.com/office/powerpoint/2010/main" val="915008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A059C1-20A3-4F5E-A52D-E835CCF2792C}"/>
              </a:ext>
            </a:extLst>
          </p:cNvPr>
          <p:cNvSpPr>
            <a:spLocks noGrp="1"/>
          </p:cNvSpPr>
          <p:nvPr>
            <p:ph type="title"/>
          </p:nvPr>
        </p:nvSpPr>
        <p:spPr/>
        <p:txBody>
          <a:bodyPr>
            <a:normAutofit fontScale="90000"/>
          </a:bodyPr>
          <a:lstStyle/>
          <a:p>
            <a:pPr algn="ctr"/>
            <a:br>
              <a:rPr lang="it-IT" sz="4900" b="1" dirty="0">
                <a:solidFill>
                  <a:srgbClr val="FFC000"/>
                </a:solidFill>
              </a:rPr>
            </a:br>
            <a:r>
              <a:rPr lang="it-IT" sz="4900" b="1" dirty="0">
                <a:solidFill>
                  <a:srgbClr val="FFC000"/>
                </a:solidFill>
              </a:rPr>
              <a:t>Il gruppo</a:t>
            </a:r>
            <a:br>
              <a:rPr lang="it-IT" b="1" dirty="0">
                <a:solidFill>
                  <a:srgbClr val="FF0000"/>
                </a:solidFill>
              </a:rPr>
            </a:br>
            <a:endParaRPr lang="it-IT" b="1" dirty="0">
              <a:solidFill>
                <a:srgbClr val="FF0000"/>
              </a:solidFill>
            </a:endParaRPr>
          </a:p>
        </p:txBody>
      </p:sp>
      <p:pic>
        <p:nvPicPr>
          <p:cNvPr id="5" name="Immagine 4">
            <a:extLst>
              <a:ext uri="{FF2B5EF4-FFF2-40B4-BE49-F238E27FC236}">
                <a16:creationId xmlns:a16="http://schemas.microsoft.com/office/drawing/2014/main" id="{F1D9FE51-2397-46B0-ACD1-96FD3672E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288" y="230189"/>
            <a:ext cx="1709530" cy="999770"/>
          </a:xfrm>
          <a:prstGeom prst="rect">
            <a:avLst/>
          </a:prstGeom>
        </p:spPr>
      </p:pic>
      <p:sp>
        <p:nvSpPr>
          <p:cNvPr id="4" name="Segnaposto contenuto 3">
            <a:extLst>
              <a:ext uri="{FF2B5EF4-FFF2-40B4-BE49-F238E27FC236}">
                <a16:creationId xmlns:a16="http://schemas.microsoft.com/office/drawing/2014/main" id="{84E71032-47F8-495C-8E5F-17E1CD340888}"/>
              </a:ext>
            </a:extLst>
          </p:cNvPr>
          <p:cNvSpPr>
            <a:spLocks noGrp="1"/>
          </p:cNvSpPr>
          <p:nvPr>
            <p:ph idx="1"/>
          </p:nvPr>
        </p:nvSpPr>
        <p:spPr>
          <a:xfrm>
            <a:off x="-1991140" y="2010384"/>
            <a:ext cx="10641496" cy="4127096"/>
          </a:xfrm>
        </p:spPr>
        <p:txBody>
          <a:bodyPr>
            <a:noAutofit/>
          </a:bodyPr>
          <a:lstStyle/>
          <a:p>
            <a:pPr marL="0" indent="0" algn="ctr">
              <a:buNone/>
            </a:pPr>
            <a:r>
              <a:rPr lang="it-IT" sz="3200" dirty="0"/>
              <a:t>Punti di forza del gruppo:</a:t>
            </a:r>
          </a:p>
          <a:p>
            <a:pPr marL="0" indent="0" algn="ctr">
              <a:buNone/>
            </a:pPr>
            <a:endParaRPr lang="it-IT" sz="3200" dirty="0"/>
          </a:p>
          <a:p>
            <a:pPr algn="ctr"/>
            <a:r>
              <a:rPr lang="it-IT" sz="3200" dirty="0"/>
              <a:t>Divertimento </a:t>
            </a:r>
          </a:p>
          <a:p>
            <a:pPr algn="ctr"/>
            <a:r>
              <a:rPr lang="it-IT" sz="3200" dirty="0"/>
              <a:t>Confronto </a:t>
            </a:r>
          </a:p>
          <a:p>
            <a:pPr algn="ctr"/>
            <a:r>
              <a:rPr lang="it-IT" sz="3200" dirty="0"/>
              <a:t>Stimolo </a:t>
            </a:r>
          </a:p>
          <a:p>
            <a:pPr algn="ctr"/>
            <a:r>
              <a:rPr lang="it-IT" sz="3200" dirty="0"/>
              <a:t>Autonomia </a:t>
            </a:r>
          </a:p>
          <a:p>
            <a:pPr algn="ctr"/>
            <a:r>
              <a:rPr lang="it-IT" sz="3200" dirty="0"/>
              <a:t>Amicizia</a:t>
            </a:r>
          </a:p>
          <a:p>
            <a:pPr algn="ctr"/>
            <a:endParaRPr lang="it-IT" sz="3200" dirty="0"/>
          </a:p>
        </p:txBody>
      </p:sp>
      <p:pic>
        <p:nvPicPr>
          <p:cNvPr id="3" name="Immagine 2">
            <a:extLst>
              <a:ext uri="{FF2B5EF4-FFF2-40B4-BE49-F238E27FC236}">
                <a16:creationId xmlns:a16="http://schemas.microsoft.com/office/drawing/2014/main" id="{4F0CF166-A041-459C-812F-3E84B21B326A}"/>
              </a:ext>
            </a:extLst>
          </p:cNvPr>
          <p:cNvPicPr>
            <a:picLocks noChangeAspect="1"/>
          </p:cNvPicPr>
          <p:nvPr/>
        </p:nvPicPr>
        <p:blipFill>
          <a:blip r:embed="rId3"/>
          <a:stretch>
            <a:fillRect/>
          </a:stretch>
        </p:blipFill>
        <p:spPr>
          <a:xfrm>
            <a:off x="5896388" y="3074504"/>
            <a:ext cx="5864587" cy="2798074"/>
          </a:xfrm>
          <a:prstGeom prst="rect">
            <a:avLst/>
          </a:prstGeom>
        </p:spPr>
      </p:pic>
    </p:spTree>
    <p:extLst>
      <p:ext uri="{BB962C8B-B14F-4D97-AF65-F5344CB8AC3E}">
        <p14:creationId xmlns:p14="http://schemas.microsoft.com/office/powerpoint/2010/main" val="751374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A059C1-20A3-4F5E-A52D-E835CCF2792C}"/>
              </a:ext>
            </a:extLst>
          </p:cNvPr>
          <p:cNvSpPr>
            <a:spLocks noGrp="1"/>
          </p:cNvSpPr>
          <p:nvPr>
            <p:ph type="title"/>
          </p:nvPr>
        </p:nvSpPr>
        <p:spPr/>
        <p:txBody>
          <a:bodyPr>
            <a:normAutofit fontScale="90000"/>
          </a:bodyPr>
          <a:lstStyle/>
          <a:p>
            <a:pPr algn="ctr"/>
            <a:r>
              <a:rPr lang="it-IT" sz="4900" b="1" dirty="0">
                <a:solidFill>
                  <a:srgbClr val="FFC000"/>
                </a:solidFill>
              </a:rPr>
              <a:t>Che cosa insegno</a:t>
            </a:r>
            <a:br>
              <a:rPr lang="it-IT" b="1" dirty="0">
                <a:solidFill>
                  <a:srgbClr val="FF0000"/>
                </a:solidFill>
              </a:rPr>
            </a:br>
            <a:endParaRPr lang="it-IT" b="1" dirty="0">
              <a:solidFill>
                <a:srgbClr val="FF0000"/>
              </a:solidFill>
            </a:endParaRPr>
          </a:p>
        </p:txBody>
      </p:sp>
      <p:pic>
        <p:nvPicPr>
          <p:cNvPr id="5" name="Immagine 4">
            <a:extLst>
              <a:ext uri="{FF2B5EF4-FFF2-40B4-BE49-F238E27FC236}">
                <a16:creationId xmlns:a16="http://schemas.microsoft.com/office/drawing/2014/main" id="{F1D9FE51-2397-46B0-ACD1-96FD3672E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288" y="230189"/>
            <a:ext cx="1709530" cy="999770"/>
          </a:xfrm>
          <a:prstGeom prst="rect">
            <a:avLst/>
          </a:prstGeom>
        </p:spPr>
      </p:pic>
      <p:sp>
        <p:nvSpPr>
          <p:cNvPr id="4" name="Segnaposto contenuto 3">
            <a:extLst>
              <a:ext uri="{FF2B5EF4-FFF2-40B4-BE49-F238E27FC236}">
                <a16:creationId xmlns:a16="http://schemas.microsoft.com/office/drawing/2014/main" id="{84E71032-47F8-495C-8E5F-17E1CD340888}"/>
              </a:ext>
            </a:extLst>
          </p:cNvPr>
          <p:cNvSpPr>
            <a:spLocks noGrp="1"/>
          </p:cNvSpPr>
          <p:nvPr>
            <p:ph idx="1"/>
          </p:nvPr>
        </p:nvSpPr>
        <p:spPr>
          <a:xfrm>
            <a:off x="712304" y="1362559"/>
            <a:ext cx="10641496" cy="5130316"/>
          </a:xfrm>
        </p:spPr>
        <p:txBody>
          <a:bodyPr>
            <a:noAutofit/>
          </a:bodyPr>
          <a:lstStyle/>
          <a:p>
            <a:pPr marL="0" indent="0" algn="ctr">
              <a:lnSpc>
                <a:spcPct val="50000"/>
              </a:lnSpc>
              <a:buNone/>
            </a:pPr>
            <a:r>
              <a:rPr lang="it-IT" sz="3200" b="1" dirty="0">
                <a:solidFill>
                  <a:schemeClr val="accent6">
                    <a:lumMod val="60000"/>
                    <a:lumOff val="40000"/>
                  </a:schemeClr>
                </a:solidFill>
              </a:rPr>
              <a:t>Multilateralità</a:t>
            </a:r>
          </a:p>
          <a:p>
            <a:pPr marL="0" indent="0" algn="ctr">
              <a:lnSpc>
                <a:spcPct val="50000"/>
              </a:lnSpc>
              <a:buNone/>
            </a:pPr>
            <a:endParaRPr lang="it-IT" sz="3200" i="1" dirty="0"/>
          </a:p>
          <a:p>
            <a:pPr marL="0" indent="0" algn="ctr">
              <a:buNone/>
            </a:pPr>
            <a:r>
              <a:rPr lang="it-IT" sz="3200" dirty="0"/>
              <a:t>Consiste nel rispetto del processo di sviluppo di tutte le componenti che caratterizzano la persona (funzioni, qualità fisiche, capacità…) </a:t>
            </a:r>
            <a:endParaRPr lang="it-IT" sz="2400" dirty="0"/>
          </a:p>
          <a:p>
            <a:pPr marL="0" indent="0" algn="ctr">
              <a:buNone/>
            </a:pPr>
            <a:endParaRPr lang="it-IT" sz="1050" dirty="0"/>
          </a:p>
          <a:p>
            <a:pPr marL="0" indent="0" algn="ctr">
              <a:buNone/>
            </a:pPr>
            <a:r>
              <a:rPr lang="it-IT" sz="3200" dirty="0"/>
              <a:t>Viene sollecitata scegliendo i mezzi più diversi (giochi, esercizi, percorsi, circuiti), così da attivare e affinare il maggior numero di schemi motori e costruire abilità motorie generali significative, per qualità e quantità, tali da essere trasferibili nella acquisizione delle abilità motorie specifiche delle discipline sportive.</a:t>
            </a:r>
          </a:p>
          <a:p>
            <a:pPr marL="0" indent="0" algn="ctr">
              <a:buNone/>
            </a:pPr>
            <a:endParaRPr lang="it-IT" sz="3200" dirty="0"/>
          </a:p>
        </p:txBody>
      </p:sp>
    </p:spTree>
    <p:extLst>
      <p:ext uri="{BB962C8B-B14F-4D97-AF65-F5344CB8AC3E}">
        <p14:creationId xmlns:p14="http://schemas.microsoft.com/office/powerpoint/2010/main" val="1370906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2B89C1-17D6-4034-8632-5A45F1E33C4C}"/>
              </a:ext>
            </a:extLst>
          </p:cNvPr>
          <p:cNvSpPr>
            <a:spLocks noGrp="1"/>
          </p:cNvSpPr>
          <p:nvPr>
            <p:ph type="title"/>
          </p:nvPr>
        </p:nvSpPr>
        <p:spPr>
          <a:xfrm>
            <a:off x="2771361" y="148052"/>
            <a:ext cx="6649278" cy="1325563"/>
          </a:xfrm>
        </p:spPr>
        <p:txBody>
          <a:bodyPr/>
          <a:lstStyle/>
          <a:p>
            <a:r>
              <a:rPr lang="it-IT" b="1" dirty="0">
                <a:solidFill>
                  <a:schemeClr val="accent6"/>
                </a:solidFill>
              </a:rPr>
              <a:t>Chi è un allenatore?</a:t>
            </a:r>
          </a:p>
        </p:txBody>
      </p:sp>
      <p:sp>
        <p:nvSpPr>
          <p:cNvPr id="3" name="Segnaposto contenuto 2">
            <a:extLst>
              <a:ext uri="{FF2B5EF4-FFF2-40B4-BE49-F238E27FC236}">
                <a16:creationId xmlns:a16="http://schemas.microsoft.com/office/drawing/2014/main" id="{2F3DFD36-64CE-4F5A-A73F-DD27DF04D8BE}"/>
              </a:ext>
            </a:extLst>
          </p:cNvPr>
          <p:cNvSpPr>
            <a:spLocks noGrp="1"/>
          </p:cNvSpPr>
          <p:nvPr>
            <p:ph idx="1"/>
          </p:nvPr>
        </p:nvSpPr>
        <p:spPr>
          <a:xfrm>
            <a:off x="838200" y="1825625"/>
            <a:ext cx="10515600" cy="4031836"/>
          </a:xfrm>
        </p:spPr>
        <p:txBody>
          <a:bodyPr/>
          <a:lstStyle/>
          <a:p>
            <a:pPr marL="0" indent="0">
              <a:buNone/>
            </a:pPr>
            <a:r>
              <a:rPr lang="it-IT" dirty="0"/>
              <a:t>Per essere un buon allenatore non è mai sufficiente averne il ‘titolo’, sono indispensabili:</a:t>
            </a:r>
          </a:p>
          <a:p>
            <a:pPr marL="0" indent="0">
              <a:buNone/>
            </a:pPr>
            <a:endParaRPr lang="it-IT" dirty="0"/>
          </a:p>
          <a:p>
            <a:pPr marL="0" indent="0" algn="ctr">
              <a:buNone/>
            </a:pPr>
            <a:r>
              <a:rPr lang="it-IT" dirty="0">
                <a:solidFill>
                  <a:schemeClr val="accent4"/>
                </a:solidFill>
                <a:effectLst>
                  <a:outerShdw blurRad="38100" dist="38100" dir="2700000" algn="tl">
                    <a:srgbClr val="000000">
                      <a:alpha val="43137"/>
                    </a:srgbClr>
                  </a:outerShdw>
                </a:effectLst>
              </a:rPr>
              <a:t>Passione</a:t>
            </a:r>
          </a:p>
          <a:p>
            <a:pPr marL="0" indent="0" algn="ctr">
              <a:buNone/>
            </a:pPr>
            <a:r>
              <a:rPr lang="it-IT" dirty="0">
                <a:solidFill>
                  <a:schemeClr val="accent5"/>
                </a:solidFill>
                <a:effectLst>
                  <a:outerShdw blurRad="38100" dist="38100" dir="2700000" algn="tl">
                    <a:srgbClr val="000000">
                      <a:alpha val="43137"/>
                    </a:srgbClr>
                  </a:outerShdw>
                </a:effectLst>
              </a:rPr>
              <a:t>Esperienza </a:t>
            </a:r>
          </a:p>
          <a:p>
            <a:pPr marL="0" indent="0" algn="ctr">
              <a:buNone/>
            </a:pPr>
            <a:r>
              <a:rPr lang="it-IT" dirty="0">
                <a:solidFill>
                  <a:schemeClr val="accent6">
                    <a:lumMod val="75000"/>
                  </a:schemeClr>
                </a:solidFill>
                <a:effectLst>
                  <a:outerShdw blurRad="38100" dist="38100" dir="2700000" algn="tl">
                    <a:srgbClr val="000000">
                      <a:alpha val="43137"/>
                    </a:srgbClr>
                  </a:outerShdw>
                </a:effectLst>
              </a:rPr>
              <a:t>Empatia</a:t>
            </a:r>
          </a:p>
          <a:p>
            <a:pPr marL="0" indent="0" algn="ctr">
              <a:buNone/>
            </a:pPr>
            <a:r>
              <a:rPr lang="it-IT" dirty="0">
                <a:solidFill>
                  <a:srgbClr val="FF0000"/>
                </a:solidFill>
                <a:effectLst>
                  <a:outerShdw blurRad="38100" dist="38100" dir="2700000" algn="tl">
                    <a:srgbClr val="000000">
                      <a:alpha val="43137"/>
                    </a:srgbClr>
                  </a:outerShdw>
                </a:effectLst>
              </a:rPr>
              <a:t>Capacità di osservazione</a:t>
            </a:r>
          </a:p>
          <a:p>
            <a:pPr marL="0" indent="0" algn="ctr">
              <a:buNone/>
            </a:pPr>
            <a:r>
              <a:rPr lang="it-IT" dirty="0">
                <a:solidFill>
                  <a:schemeClr val="bg2">
                    <a:lumMod val="50000"/>
                  </a:schemeClr>
                </a:solidFill>
                <a:effectLst>
                  <a:outerShdw blurRad="38100" dist="38100" dir="2700000" algn="tl">
                    <a:srgbClr val="000000">
                      <a:alpha val="43137"/>
                    </a:srgbClr>
                  </a:outerShdw>
                </a:effectLst>
              </a:rPr>
              <a:t>autocritica</a:t>
            </a:r>
          </a:p>
          <a:p>
            <a:pPr marL="0" indent="0">
              <a:buNone/>
            </a:pPr>
            <a:endParaRPr lang="it-IT" dirty="0"/>
          </a:p>
        </p:txBody>
      </p:sp>
      <p:pic>
        <p:nvPicPr>
          <p:cNvPr id="5" name="Immagine 4">
            <a:extLst>
              <a:ext uri="{FF2B5EF4-FFF2-40B4-BE49-F238E27FC236}">
                <a16:creationId xmlns:a16="http://schemas.microsoft.com/office/drawing/2014/main" id="{518325BD-DFF5-489D-9E8E-56DE7294C5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288" y="256693"/>
            <a:ext cx="1709530" cy="999770"/>
          </a:xfrm>
          <a:prstGeom prst="rect">
            <a:avLst/>
          </a:prstGeom>
        </p:spPr>
      </p:pic>
      <p:pic>
        <p:nvPicPr>
          <p:cNvPr id="4" name="Immagine 3">
            <a:extLst>
              <a:ext uri="{FF2B5EF4-FFF2-40B4-BE49-F238E27FC236}">
                <a16:creationId xmlns:a16="http://schemas.microsoft.com/office/drawing/2014/main" id="{11E1F326-6EA3-4186-97C4-8F8EDC2E1F39}"/>
              </a:ext>
            </a:extLst>
          </p:cNvPr>
          <p:cNvPicPr>
            <a:picLocks noChangeAspect="1"/>
          </p:cNvPicPr>
          <p:nvPr/>
        </p:nvPicPr>
        <p:blipFill>
          <a:blip r:embed="rId3"/>
          <a:stretch>
            <a:fillRect/>
          </a:stretch>
        </p:blipFill>
        <p:spPr>
          <a:xfrm>
            <a:off x="8338103" y="4692305"/>
            <a:ext cx="3602934" cy="2017643"/>
          </a:xfrm>
          <a:prstGeom prst="rect">
            <a:avLst/>
          </a:prstGeom>
        </p:spPr>
      </p:pic>
      <p:pic>
        <p:nvPicPr>
          <p:cNvPr id="6" name="Immagine 5">
            <a:extLst>
              <a:ext uri="{FF2B5EF4-FFF2-40B4-BE49-F238E27FC236}">
                <a16:creationId xmlns:a16="http://schemas.microsoft.com/office/drawing/2014/main" id="{02C5EE23-4B4F-4C33-8603-445E09513704}"/>
              </a:ext>
            </a:extLst>
          </p:cNvPr>
          <p:cNvPicPr>
            <a:picLocks noChangeAspect="1"/>
          </p:cNvPicPr>
          <p:nvPr/>
        </p:nvPicPr>
        <p:blipFill>
          <a:blip r:embed="rId4"/>
          <a:stretch>
            <a:fillRect/>
          </a:stretch>
        </p:blipFill>
        <p:spPr>
          <a:xfrm>
            <a:off x="364435" y="2951921"/>
            <a:ext cx="3649327" cy="2428461"/>
          </a:xfrm>
          <a:prstGeom prst="rect">
            <a:avLst/>
          </a:prstGeom>
        </p:spPr>
      </p:pic>
    </p:spTree>
    <p:extLst>
      <p:ext uri="{BB962C8B-B14F-4D97-AF65-F5344CB8AC3E}">
        <p14:creationId xmlns:p14="http://schemas.microsoft.com/office/powerpoint/2010/main" val="281076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A059C1-20A3-4F5E-A52D-E835CCF2792C}"/>
              </a:ext>
            </a:extLst>
          </p:cNvPr>
          <p:cNvSpPr>
            <a:spLocks noGrp="1"/>
          </p:cNvSpPr>
          <p:nvPr>
            <p:ph type="title"/>
          </p:nvPr>
        </p:nvSpPr>
        <p:spPr/>
        <p:txBody>
          <a:bodyPr>
            <a:normAutofit fontScale="90000"/>
          </a:bodyPr>
          <a:lstStyle/>
          <a:p>
            <a:pPr algn="ctr"/>
            <a:r>
              <a:rPr lang="it-IT" sz="4900" b="1" dirty="0">
                <a:solidFill>
                  <a:srgbClr val="FFC000"/>
                </a:solidFill>
              </a:rPr>
              <a:t>Che cosa insegno</a:t>
            </a:r>
            <a:br>
              <a:rPr lang="it-IT" b="1" dirty="0">
                <a:solidFill>
                  <a:srgbClr val="FF0000"/>
                </a:solidFill>
              </a:rPr>
            </a:br>
            <a:endParaRPr lang="it-IT" b="1" dirty="0">
              <a:solidFill>
                <a:srgbClr val="FF0000"/>
              </a:solidFill>
            </a:endParaRPr>
          </a:p>
        </p:txBody>
      </p:sp>
      <p:pic>
        <p:nvPicPr>
          <p:cNvPr id="5" name="Immagine 4">
            <a:extLst>
              <a:ext uri="{FF2B5EF4-FFF2-40B4-BE49-F238E27FC236}">
                <a16:creationId xmlns:a16="http://schemas.microsoft.com/office/drawing/2014/main" id="{F1D9FE51-2397-46B0-ACD1-96FD3672E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288" y="230189"/>
            <a:ext cx="1709530" cy="999770"/>
          </a:xfrm>
          <a:prstGeom prst="rect">
            <a:avLst/>
          </a:prstGeom>
        </p:spPr>
      </p:pic>
      <p:sp>
        <p:nvSpPr>
          <p:cNvPr id="4" name="Segnaposto contenuto 3">
            <a:extLst>
              <a:ext uri="{FF2B5EF4-FFF2-40B4-BE49-F238E27FC236}">
                <a16:creationId xmlns:a16="http://schemas.microsoft.com/office/drawing/2014/main" id="{84E71032-47F8-495C-8E5F-17E1CD340888}"/>
              </a:ext>
            </a:extLst>
          </p:cNvPr>
          <p:cNvSpPr>
            <a:spLocks noGrp="1"/>
          </p:cNvSpPr>
          <p:nvPr>
            <p:ph idx="1"/>
          </p:nvPr>
        </p:nvSpPr>
        <p:spPr>
          <a:xfrm>
            <a:off x="493644" y="2007957"/>
            <a:ext cx="5840896" cy="4315053"/>
          </a:xfrm>
        </p:spPr>
        <p:txBody>
          <a:bodyPr>
            <a:noAutofit/>
          </a:bodyPr>
          <a:lstStyle/>
          <a:p>
            <a:pPr marL="0" indent="0">
              <a:buNone/>
            </a:pPr>
            <a:r>
              <a:rPr lang="it-IT" sz="3200" dirty="0">
                <a:solidFill>
                  <a:schemeClr val="accent6">
                    <a:lumMod val="60000"/>
                    <a:lumOff val="40000"/>
                  </a:schemeClr>
                </a:solidFill>
              </a:rPr>
              <a:t>Punti di forza:</a:t>
            </a:r>
          </a:p>
          <a:p>
            <a:r>
              <a:rPr lang="it-IT" sz="3200" dirty="0"/>
              <a:t>Sviluppo globale delle capacità motorie</a:t>
            </a:r>
          </a:p>
          <a:p>
            <a:r>
              <a:rPr lang="it-IT" sz="3200" dirty="0"/>
              <a:t>Espansione del bagaglio motorio del soggetto</a:t>
            </a:r>
          </a:p>
          <a:p>
            <a:r>
              <a:rPr lang="it-IT" sz="3200" dirty="0"/>
              <a:t>Proposte adeguate al grado di sviluppo motorio </a:t>
            </a:r>
          </a:p>
          <a:p>
            <a:r>
              <a:rPr lang="it-IT" sz="3200" dirty="0"/>
              <a:t>Variabilità e divertimento</a:t>
            </a:r>
          </a:p>
          <a:p>
            <a:pPr marL="0" indent="0" algn="ctr">
              <a:buNone/>
            </a:pPr>
            <a:endParaRPr lang="it-IT" sz="3200" dirty="0"/>
          </a:p>
        </p:txBody>
      </p:sp>
      <p:sp>
        <p:nvSpPr>
          <p:cNvPr id="6" name="CasellaDiTesto 5">
            <a:extLst>
              <a:ext uri="{FF2B5EF4-FFF2-40B4-BE49-F238E27FC236}">
                <a16:creationId xmlns:a16="http://schemas.microsoft.com/office/drawing/2014/main" id="{51715C26-77E4-4E0C-9683-9E91BCB18651}"/>
              </a:ext>
            </a:extLst>
          </p:cNvPr>
          <p:cNvSpPr txBox="1"/>
          <p:nvPr/>
        </p:nvSpPr>
        <p:spPr>
          <a:xfrm>
            <a:off x="4147932" y="1447924"/>
            <a:ext cx="4187686" cy="385362"/>
          </a:xfrm>
          <a:prstGeom prst="rect">
            <a:avLst/>
          </a:prstGeom>
          <a:noFill/>
        </p:spPr>
        <p:txBody>
          <a:bodyPr wrap="square" rtlCol="0">
            <a:spAutoFit/>
          </a:bodyPr>
          <a:lstStyle/>
          <a:p>
            <a:pPr lvl="0" algn="ctr">
              <a:lnSpc>
                <a:spcPct val="50000"/>
              </a:lnSpc>
              <a:spcBef>
                <a:spcPts val="1000"/>
              </a:spcBef>
            </a:pPr>
            <a:r>
              <a:rPr lang="it-IT" sz="3200" b="1" dirty="0">
                <a:solidFill>
                  <a:schemeClr val="accent6">
                    <a:lumMod val="60000"/>
                    <a:lumOff val="40000"/>
                  </a:schemeClr>
                </a:solidFill>
              </a:rPr>
              <a:t>Multilateralità</a:t>
            </a:r>
          </a:p>
        </p:txBody>
      </p:sp>
      <p:sp>
        <p:nvSpPr>
          <p:cNvPr id="8" name="Rettangolo 7">
            <a:extLst>
              <a:ext uri="{FF2B5EF4-FFF2-40B4-BE49-F238E27FC236}">
                <a16:creationId xmlns:a16="http://schemas.microsoft.com/office/drawing/2014/main" id="{E9122902-5C2F-484E-B0E4-EDA1A32A2E9F}"/>
              </a:ext>
            </a:extLst>
          </p:cNvPr>
          <p:cNvSpPr/>
          <p:nvPr/>
        </p:nvSpPr>
        <p:spPr>
          <a:xfrm>
            <a:off x="7245625" y="2007957"/>
            <a:ext cx="4333461" cy="4150880"/>
          </a:xfrm>
          <a:prstGeom prst="rect">
            <a:avLst/>
          </a:prstGeom>
        </p:spPr>
        <p:txBody>
          <a:bodyPr wrap="square">
            <a:spAutoFit/>
          </a:bodyPr>
          <a:lstStyle/>
          <a:p>
            <a:pPr lvl="0">
              <a:lnSpc>
                <a:spcPct val="90000"/>
              </a:lnSpc>
              <a:spcBef>
                <a:spcPts val="1000"/>
              </a:spcBef>
            </a:pPr>
            <a:r>
              <a:rPr lang="it-IT" sz="3200" dirty="0">
                <a:solidFill>
                  <a:schemeClr val="accent6">
                    <a:lumMod val="60000"/>
                    <a:lumOff val="40000"/>
                  </a:schemeClr>
                </a:solidFill>
              </a:rPr>
              <a:t>Rischi:</a:t>
            </a:r>
          </a:p>
          <a:p>
            <a:pPr marL="228600" lvl="0" indent="-228600">
              <a:lnSpc>
                <a:spcPct val="90000"/>
              </a:lnSpc>
              <a:spcBef>
                <a:spcPts val="1000"/>
              </a:spcBef>
              <a:buFont typeface="Arial" panose="020B0604020202020204" pitchFamily="34" charset="0"/>
              <a:buChar char="•"/>
            </a:pPr>
            <a:r>
              <a:rPr lang="it-IT" sz="3200" dirty="0">
                <a:solidFill>
                  <a:prstClr val="black"/>
                </a:solidFill>
              </a:rPr>
              <a:t>Svalutazione della professionalità</a:t>
            </a:r>
          </a:p>
          <a:p>
            <a:pPr marL="228600" lvl="0" indent="-228600">
              <a:lnSpc>
                <a:spcPct val="90000"/>
              </a:lnSpc>
              <a:spcBef>
                <a:spcPts val="1000"/>
              </a:spcBef>
              <a:buFont typeface="Arial" panose="020B0604020202020204" pitchFamily="34" charset="0"/>
              <a:buChar char="•"/>
            </a:pPr>
            <a:r>
              <a:rPr lang="it-IT" sz="3200" dirty="0">
                <a:solidFill>
                  <a:prstClr val="black"/>
                </a:solidFill>
              </a:rPr>
              <a:t>Tempistiche</a:t>
            </a:r>
          </a:p>
          <a:p>
            <a:pPr marL="228600" lvl="0" indent="-228600">
              <a:lnSpc>
                <a:spcPct val="90000"/>
              </a:lnSpc>
              <a:spcBef>
                <a:spcPts val="1000"/>
              </a:spcBef>
              <a:buFont typeface="Arial" panose="020B0604020202020204" pitchFamily="34" charset="0"/>
              <a:buChar char="•"/>
            </a:pPr>
            <a:r>
              <a:rPr lang="it-IT" sz="3200" dirty="0">
                <a:solidFill>
                  <a:prstClr val="black"/>
                </a:solidFill>
              </a:rPr>
              <a:t>Incomprensione degli atleti</a:t>
            </a:r>
          </a:p>
          <a:p>
            <a:pPr marL="228600" lvl="0" indent="-228600">
              <a:lnSpc>
                <a:spcPct val="90000"/>
              </a:lnSpc>
              <a:spcBef>
                <a:spcPts val="1000"/>
              </a:spcBef>
              <a:buFont typeface="Arial" panose="020B0604020202020204" pitchFamily="34" charset="0"/>
              <a:buChar char="•"/>
            </a:pPr>
            <a:r>
              <a:rPr lang="it-IT" sz="3200" dirty="0" err="1">
                <a:solidFill>
                  <a:prstClr val="black"/>
                </a:solidFill>
              </a:rPr>
              <a:t>Incompresione</a:t>
            </a:r>
            <a:r>
              <a:rPr lang="it-IT" sz="3200" dirty="0">
                <a:solidFill>
                  <a:prstClr val="black"/>
                </a:solidFill>
              </a:rPr>
              <a:t> dei genitori</a:t>
            </a:r>
          </a:p>
        </p:txBody>
      </p:sp>
    </p:spTree>
    <p:extLst>
      <p:ext uri="{BB962C8B-B14F-4D97-AF65-F5344CB8AC3E}">
        <p14:creationId xmlns:p14="http://schemas.microsoft.com/office/powerpoint/2010/main" val="510849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A059C1-20A3-4F5E-A52D-E835CCF2792C}"/>
              </a:ext>
            </a:extLst>
          </p:cNvPr>
          <p:cNvSpPr>
            <a:spLocks noGrp="1"/>
          </p:cNvSpPr>
          <p:nvPr>
            <p:ph type="title"/>
          </p:nvPr>
        </p:nvSpPr>
        <p:spPr/>
        <p:txBody>
          <a:bodyPr>
            <a:normAutofit fontScale="90000"/>
          </a:bodyPr>
          <a:lstStyle/>
          <a:p>
            <a:pPr algn="ctr"/>
            <a:r>
              <a:rPr lang="it-IT" sz="4900" b="1" dirty="0">
                <a:solidFill>
                  <a:srgbClr val="FFC000"/>
                </a:solidFill>
              </a:rPr>
              <a:t>Che cosa insegno</a:t>
            </a:r>
            <a:br>
              <a:rPr lang="it-IT" b="1" dirty="0">
                <a:solidFill>
                  <a:srgbClr val="FF0000"/>
                </a:solidFill>
              </a:rPr>
            </a:br>
            <a:endParaRPr lang="it-IT" b="1" dirty="0">
              <a:solidFill>
                <a:srgbClr val="FF0000"/>
              </a:solidFill>
            </a:endParaRPr>
          </a:p>
        </p:txBody>
      </p:sp>
      <p:pic>
        <p:nvPicPr>
          <p:cNvPr id="5" name="Immagine 4">
            <a:extLst>
              <a:ext uri="{FF2B5EF4-FFF2-40B4-BE49-F238E27FC236}">
                <a16:creationId xmlns:a16="http://schemas.microsoft.com/office/drawing/2014/main" id="{F1D9FE51-2397-46B0-ACD1-96FD3672E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288" y="230189"/>
            <a:ext cx="1709530" cy="999770"/>
          </a:xfrm>
          <a:prstGeom prst="rect">
            <a:avLst/>
          </a:prstGeom>
        </p:spPr>
      </p:pic>
      <p:sp>
        <p:nvSpPr>
          <p:cNvPr id="4" name="Segnaposto contenuto 3">
            <a:extLst>
              <a:ext uri="{FF2B5EF4-FFF2-40B4-BE49-F238E27FC236}">
                <a16:creationId xmlns:a16="http://schemas.microsoft.com/office/drawing/2014/main" id="{84E71032-47F8-495C-8E5F-17E1CD340888}"/>
              </a:ext>
            </a:extLst>
          </p:cNvPr>
          <p:cNvSpPr>
            <a:spLocks noGrp="1"/>
          </p:cNvSpPr>
          <p:nvPr>
            <p:ph idx="1"/>
          </p:nvPr>
        </p:nvSpPr>
        <p:spPr>
          <a:xfrm>
            <a:off x="712304" y="1229958"/>
            <a:ext cx="10641496" cy="5628041"/>
          </a:xfrm>
        </p:spPr>
        <p:txBody>
          <a:bodyPr>
            <a:noAutofit/>
          </a:bodyPr>
          <a:lstStyle/>
          <a:p>
            <a:pPr marL="0" indent="0" algn="ctr">
              <a:lnSpc>
                <a:spcPct val="50000"/>
              </a:lnSpc>
              <a:buNone/>
            </a:pPr>
            <a:r>
              <a:rPr lang="it-IT" sz="3200" b="1" dirty="0">
                <a:solidFill>
                  <a:schemeClr val="accent6">
                    <a:lumMod val="60000"/>
                    <a:lumOff val="40000"/>
                  </a:schemeClr>
                </a:solidFill>
              </a:rPr>
              <a:t>Specializzazione precoce</a:t>
            </a:r>
          </a:p>
          <a:p>
            <a:pPr marL="0" indent="0" algn="ctr">
              <a:lnSpc>
                <a:spcPct val="50000"/>
              </a:lnSpc>
              <a:buNone/>
            </a:pPr>
            <a:endParaRPr lang="it-IT" sz="3200" b="1" i="1" u="sng" dirty="0"/>
          </a:p>
          <a:p>
            <a:pPr marL="0" indent="0" algn="ctr">
              <a:buNone/>
            </a:pPr>
            <a:r>
              <a:rPr lang="it-IT" sz="3200" dirty="0"/>
              <a:t>Nel tentativo di raggiungere velocemente i risultati, gli allenatori espongono i bambini ad un allenamento altamente specifico ed intensivo senza prima aver pensato a costruire le giuste basi per poterlo fare.</a:t>
            </a:r>
          </a:p>
          <a:p>
            <a:pPr marL="0" indent="0" algn="ctr">
              <a:buNone/>
            </a:pPr>
            <a:endParaRPr lang="it-IT" sz="1000" dirty="0"/>
          </a:p>
          <a:p>
            <a:pPr marL="0" indent="0">
              <a:buNone/>
            </a:pPr>
            <a:r>
              <a:rPr lang="it-IT" sz="3200" dirty="0">
                <a:solidFill>
                  <a:schemeClr val="accent6">
                    <a:lumMod val="60000"/>
                    <a:lumOff val="40000"/>
                  </a:schemeClr>
                </a:solidFill>
              </a:rPr>
              <a:t>Rischi:</a:t>
            </a:r>
          </a:p>
          <a:p>
            <a:pPr fontAlgn="base">
              <a:lnSpc>
                <a:spcPct val="70000"/>
              </a:lnSpc>
            </a:pPr>
            <a:r>
              <a:rPr lang="it-IT" sz="3200" dirty="0"/>
              <a:t>Sviluppo unilaterale e specifico</a:t>
            </a:r>
          </a:p>
          <a:p>
            <a:pPr fontAlgn="base">
              <a:lnSpc>
                <a:spcPct val="70000"/>
              </a:lnSpc>
            </a:pPr>
            <a:r>
              <a:rPr lang="it-IT" sz="3200" dirty="0"/>
              <a:t>sovrallenamento, infortuni e problemi fisici ripetuti.</a:t>
            </a:r>
          </a:p>
          <a:p>
            <a:pPr fontAlgn="base">
              <a:lnSpc>
                <a:spcPct val="70000"/>
              </a:lnSpc>
            </a:pPr>
            <a:r>
              <a:rPr lang="it-IT" sz="3200" dirty="0"/>
              <a:t>alti livelli di stress </a:t>
            </a:r>
          </a:p>
          <a:p>
            <a:pPr fontAlgn="base">
              <a:lnSpc>
                <a:spcPct val="70000"/>
              </a:lnSpc>
            </a:pPr>
            <a:r>
              <a:rPr lang="it-IT" sz="3200" dirty="0"/>
              <a:t>Perdita di motivazione</a:t>
            </a:r>
          </a:p>
          <a:p>
            <a:pPr marL="0" indent="0" fontAlgn="base">
              <a:buNone/>
            </a:pPr>
            <a:endParaRPr lang="it-IT" sz="3200" dirty="0">
              <a:solidFill>
                <a:srgbClr val="002060"/>
              </a:solidFill>
            </a:endParaRPr>
          </a:p>
          <a:p>
            <a:pPr marL="0" indent="0" fontAlgn="base">
              <a:buNone/>
            </a:pPr>
            <a:endParaRPr lang="it-IT" sz="3800" i="1" dirty="0">
              <a:solidFill>
                <a:srgbClr val="002060"/>
              </a:solidFill>
            </a:endParaRPr>
          </a:p>
          <a:p>
            <a:pPr marL="0" indent="0" fontAlgn="base">
              <a:buNone/>
            </a:pPr>
            <a:r>
              <a:rPr lang="it-IT" sz="3800" i="1" dirty="0">
                <a:solidFill>
                  <a:srgbClr val="002060"/>
                </a:solidFill>
              </a:rPr>
              <a:t>			</a:t>
            </a:r>
          </a:p>
          <a:p>
            <a:pPr marL="0" indent="0" algn="ctr">
              <a:lnSpc>
                <a:spcPct val="50000"/>
              </a:lnSpc>
              <a:buNone/>
            </a:pPr>
            <a:endParaRPr lang="it-IT" sz="3200" b="1" i="1" u="sng" dirty="0"/>
          </a:p>
        </p:txBody>
      </p:sp>
    </p:spTree>
    <p:extLst>
      <p:ext uri="{BB962C8B-B14F-4D97-AF65-F5344CB8AC3E}">
        <p14:creationId xmlns:p14="http://schemas.microsoft.com/office/powerpoint/2010/main" val="2680724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A059C1-20A3-4F5E-A52D-E835CCF2792C}"/>
              </a:ext>
            </a:extLst>
          </p:cNvPr>
          <p:cNvSpPr>
            <a:spLocks noGrp="1"/>
          </p:cNvSpPr>
          <p:nvPr>
            <p:ph type="title"/>
          </p:nvPr>
        </p:nvSpPr>
        <p:spPr/>
        <p:txBody>
          <a:bodyPr>
            <a:normAutofit fontScale="90000"/>
          </a:bodyPr>
          <a:lstStyle/>
          <a:p>
            <a:pPr algn="ctr"/>
            <a:br>
              <a:rPr lang="it-IT" sz="4900" b="1" dirty="0">
                <a:solidFill>
                  <a:srgbClr val="FFC000"/>
                </a:solidFill>
              </a:rPr>
            </a:br>
            <a:r>
              <a:rPr lang="it-IT" sz="4900" b="1" dirty="0">
                <a:solidFill>
                  <a:srgbClr val="FFC000"/>
                </a:solidFill>
              </a:rPr>
              <a:t>Dove insegno</a:t>
            </a:r>
            <a:br>
              <a:rPr lang="it-IT" b="1" dirty="0">
                <a:solidFill>
                  <a:srgbClr val="FF0000"/>
                </a:solidFill>
              </a:rPr>
            </a:br>
            <a:endParaRPr lang="it-IT" b="1" dirty="0">
              <a:solidFill>
                <a:srgbClr val="FF0000"/>
              </a:solidFill>
            </a:endParaRPr>
          </a:p>
        </p:txBody>
      </p:sp>
      <p:pic>
        <p:nvPicPr>
          <p:cNvPr id="5" name="Immagine 4">
            <a:extLst>
              <a:ext uri="{FF2B5EF4-FFF2-40B4-BE49-F238E27FC236}">
                <a16:creationId xmlns:a16="http://schemas.microsoft.com/office/drawing/2014/main" id="{F1D9FE51-2397-46B0-ACD1-96FD3672E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288" y="230189"/>
            <a:ext cx="1709530" cy="999770"/>
          </a:xfrm>
          <a:prstGeom prst="rect">
            <a:avLst/>
          </a:prstGeom>
        </p:spPr>
      </p:pic>
      <p:sp>
        <p:nvSpPr>
          <p:cNvPr id="4" name="Segnaposto contenuto 3">
            <a:extLst>
              <a:ext uri="{FF2B5EF4-FFF2-40B4-BE49-F238E27FC236}">
                <a16:creationId xmlns:a16="http://schemas.microsoft.com/office/drawing/2014/main" id="{84E71032-47F8-495C-8E5F-17E1CD340888}"/>
              </a:ext>
            </a:extLst>
          </p:cNvPr>
          <p:cNvSpPr>
            <a:spLocks noGrp="1"/>
          </p:cNvSpPr>
          <p:nvPr>
            <p:ph idx="1"/>
          </p:nvPr>
        </p:nvSpPr>
        <p:spPr>
          <a:xfrm>
            <a:off x="954158" y="1480931"/>
            <a:ext cx="10641496" cy="3896138"/>
          </a:xfrm>
        </p:spPr>
        <p:txBody>
          <a:bodyPr>
            <a:noAutofit/>
          </a:bodyPr>
          <a:lstStyle/>
          <a:p>
            <a:pPr marL="0" indent="0" algn="ctr" fontAlgn="base">
              <a:buNone/>
            </a:pPr>
            <a:r>
              <a:rPr lang="it-IT" sz="3200" dirty="0"/>
              <a:t>Bisogna sempre osservare dove stiamo attuando le nostre azioni di insegnamento e per dove intendiamo:</a:t>
            </a:r>
          </a:p>
          <a:p>
            <a:pPr marL="0" indent="0" fontAlgn="base">
              <a:buNone/>
            </a:pPr>
            <a:endParaRPr lang="it-IT" sz="1000" dirty="0"/>
          </a:p>
          <a:p>
            <a:pPr algn="ctr" fontAlgn="base"/>
            <a:r>
              <a:rPr lang="it-IT" sz="3200" dirty="0"/>
              <a:t>L’ambiente (palestra, campo…)</a:t>
            </a:r>
          </a:p>
          <a:p>
            <a:pPr algn="ctr" fontAlgn="base"/>
            <a:r>
              <a:rPr lang="it-IT" sz="3200" dirty="0"/>
              <a:t>Il contesto sociale</a:t>
            </a:r>
          </a:p>
          <a:p>
            <a:pPr algn="ctr" fontAlgn="base"/>
            <a:r>
              <a:rPr lang="it-IT" sz="3200" dirty="0"/>
              <a:t>La società sportiva e la federazione cui questa è affiliata</a:t>
            </a:r>
          </a:p>
          <a:p>
            <a:pPr marL="0" indent="0" fontAlgn="base">
              <a:buNone/>
            </a:pPr>
            <a:r>
              <a:rPr lang="it-IT" sz="3800" i="1" dirty="0">
                <a:solidFill>
                  <a:srgbClr val="002060"/>
                </a:solidFill>
              </a:rPr>
              <a:t>			</a:t>
            </a:r>
          </a:p>
          <a:p>
            <a:pPr marL="0" indent="0" algn="ctr">
              <a:lnSpc>
                <a:spcPct val="50000"/>
              </a:lnSpc>
              <a:buNone/>
            </a:pPr>
            <a:endParaRPr lang="it-IT" sz="3200" b="1" i="1" u="sng" dirty="0"/>
          </a:p>
        </p:txBody>
      </p:sp>
      <p:pic>
        <p:nvPicPr>
          <p:cNvPr id="3" name="Immagine 2">
            <a:extLst>
              <a:ext uri="{FF2B5EF4-FFF2-40B4-BE49-F238E27FC236}">
                <a16:creationId xmlns:a16="http://schemas.microsoft.com/office/drawing/2014/main" id="{9FFC64FA-AF78-4283-8F3D-7C8193A1D820}"/>
              </a:ext>
            </a:extLst>
          </p:cNvPr>
          <p:cNvPicPr>
            <a:picLocks noChangeAspect="1"/>
          </p:cNvPicPr>
          <p:nvPr/>
        </p:nvPicPr>
        <p:blipFill>
          <a:blip r:embed="rId3"/>
          <a:stretch>
            <a:fillRect/>
          </a:stretch>
        </p:blipFill>
        <p:spPr>
          <a:xfrm>
            <a:off x="4638261" y="4567822"/>
            <a:ext cx="3786497" cy="2120438"/>
          </a:xfrm>
          <a:prstGeom prst="rect">
            <a:avLst/>
          </a:prstGeom>
        </p:spPr>
      </p:pic>
    </p:spTree>
    <p:extLst>
      <p:ext uri="{BB962C8B-B14F-4D97-AF65-F5344CB8AC3E}">
        <p14:creationId xmlns:p14="http://schemas.microsoft.com/office/powerpoint/2010/main" val="1637547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A059C1-20A3-4F5E-A52D-E835CCF2792C}"/>
              </a:ext>
            </a:extLst>
          </p:cNvPr>
          <p:cNvSpPr>
            <a:spLocks noGrp="1"/>
          </p:cNvSpPr>
          <p:nvPr>
            <p:ph type="title"/>
          </p:nvPr>
        </p:nvSpPr>
        <p:spPr/>
        <p:txBody>
          <a:bodyPr>
            <a:normAutofit fontScale="90000"/>
          </a:bodyPr>
          <a:lstStyle/>
          <a:p>
            <a:pPr algn="ctr"/>
            <a:br>
              <a:rPr lang="it-IT" sz="4900" b="1" dirty="0">
                <a:solidFill>
                  <a:srgbClr val="FFC000"/>
                </a:solidFill>
              </a:rPr>
            </a:br>
            <a:r>
              <a:rPr lang="it-IT" sz="4900" b="1" dirty="0">
                <a:solidFill>
                  <a:srgbClr val="FFC000"/>
                </a:solidFill>
              </a:rPr>
              <a:t>Come insegno</a:t>
            </a:r>
            <a:br>
              <a:rPr lang="it-IT" b="1" dirty="0">
                <a:solidFill>
                  <a:srgbClr val="FF0000"/>
                </a:solidFill>
              </a:rPr>
            </a:br>
            <a:endParaRPr lang="it-IT" b="1" dirty="0">
              <a:solidFill>
                <a:srgbClr val="FF0000"/>
              </a:solidFill>
            </a:endParaRPr>
          </a:p>
        </p:txBody>
      </p:sp>
      <p:pic>
        <p:nvPicPr>
          <p:cNvPr id="5" name="Immagine 4">
            <a:extLst>
              <a:ext uri="{FF2B5EF4-FFF2-40B4-BE49-F238E27FC236}">
                <a16:creationId xmlns:a16="http://schemas.microsoft.com/office/drawing/2014/main" id="{F1D9FE51-2397-46B0-ACD1-96FD3672E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288" y="230189"/>
            <a:ext cx="1709530" cy="999770"/>
          </a:xfrm>
          <a:prstGeom prst="rect">
            <a:avLst/>
          </a:prstGeom>
        </p:spPr>
      </p:pic>
      <p:sp>
        <p:nvSpPr>
          <p:cNvPr id="4" name="Segnaposto contenuto 3">
            <a:extLst>
              <a:ext uri="{FF2B5EF4-FFF2-40B4-BE49-F238E27FC236}">
                <a16:creationId xmlns:a16="http://schemas.microsoft.com/office/drawing/2014/main" id="{84E71032-47F8-495C-8E5F-17E1CD340888}"/>
              </a:ext>
            </a:extLst>
          </p:cNvPr>
          <p:cNvSpPr>
            <a:spLocks noGrp="1"/>
          </p:cNvSpPr>
          <p:nvPr>
            <p:ph idx="1"/>
          </p:nvPr>
        </p:nvSpPr>
        <p:spPr>
          <a:xfrm>
            <a:off x="712304" y="2027584"/>
            <a:ext cx="10641496" cy="4361688"/>
          </a:xfrm>
        </p:spPr>
        <p:txBody>
          <a:bodyPr>
            <a:noAutofit/>
          </a:bodyPr>
          <a:lstStyle/>
          <a:p>
            <a:pPr marL="0" lvl="0" indent="0">
              <a:lnSpc>
                <a:spcPct val="100000"/>
              </a:lnSpc>
              <a:spcBef>
                <a:spcPct val="20000"/>
              </a:spcBef>
              <a:buNone/>
            </a:pPr>
            <a:r>
              <a:rPr lang="it-IT" sz="3200" dirty="0"/>
              <a:t>A prescindere dall’obiettivo didattico specifico i compiti di apprendimento devono soddisfare anche le necessità cognitive, affettive, emotive e sociali dell’atleta stimolandone la curiosità e il desiderio di appagamento.</a:t>
            </a:r>
          </a:p>
          <a:p>
            <a:pPr marL="0" lvl="0" indent="0">
              <a:lnSpc>
                <a:spcPct val="100000"/>
              </a:lnSpc>
              <a:spcBef>
                <a:spcPct val="20000"/>
              </a:spcBef>
              <a:buNone/>
            </a:pPr>
            <a:r>
              <a:rPr lang="it-IT" sz="3200" dirty="0"/>
              <a:t>Quando l’atleta è un bambino lo strumento di mediazione didattica che meglio risponde a queste necessità di programmazione è il </a:t>
            </a:r>
            <a:r>
              <a:rPr lang="it-IT" sz="3200" b="1" dirty="0">
                <a:solidFill>
                  <a:srgbClr val="00B0F0"/>
                </a:solidFill>
              </a:rPr>
              <a:t>gioco</a:t>
            </a:r>
            <a:r>
              <a:rPr lang="it-IT" sz="3200" dirty="0">
                <a:solidFill>
                  <a:srgbClr val="002060"/>
                </a:solidFill>
              </a:rPr>
              <a:t>.</a:t>
            </a:r>
          </a:p>
          <a:p>
            <a:pPr marL="0" indent="0" algn="ctr">
              <a:lnSpc>
                <a:spcPct val="50000"/>
              </a:lnSpc>
              <a:buNone/>
            </a:pPr>
            <a:endParaRPr lang="it-IT" sz="3200" dirty="0"/>
          </a:p>
        </p:txBody>
      </p:sp>
    </p:spTree>
    <p:extLst>
      <p:ext uri="{BB962C8B-B14F-4D97-AF65-F5344CB8AC3E}">
        <p14:creationId xmlns:p14="http://schemas.microsoft.com/office/powerpoint/2010/main" val="1009239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A059C1-20A3-4F5E-A52D-E835CCF2792C}"/>
              </a:ext>
            </a:extLst>
          </p:cNvPr>
          <p:cNvSpPr>
            <a:spLocks noGrp="1"/>
          </p:cNvSpPr>
          <p:nvPr>
            <p:ph type="title"/>
          </p:nvPr>
        </p:nvSpPr>
        <p:spPr>
          <a:xfrm>
            <a:off x="838200" y="365125"/>
            <a:ext cx="10515600" cy="1185379"/>
          </a:xfrm>
        </p:spPr>
        <p:txBody>
          <a:bodyPr>
            <a:normAutofit fontScale="90000"/>
          </a:bodyPr>
          <a:lstStyle/>
          <a:p>
            <a:pPr algn="ctr"/>
            <a:r>
              <a:rPr lang="it-IT" sz="4900" b="1" dirty="0">
                <a:solidFill>
                  <a:srgbClr val="FFC000"/>
                </a:solidFill>
              </a:rPr>
              <a:t>Come insegno</a:t>
            </a:r>
            <a:br>
              <a:rPr lang="it-IT" b="1" dirty="0">
                <a:solidFill>
                  <a:srgbClr val="FF0000"/>
                </a:solidFill>
              </a:rPr>
            </a:br>
            <a:endParaRPr lang="it-IT" b="1" dirty="0">
              <a:solidFill>
                <a:srgbClr val="FF0000"/>
              </a:solidFill>
            </a:endParaRPr>
          </a:p>
        </p:txBody>
      </p:sp>
      <p:pic>
        <p:nvPicPr>
          <p:cNvPr id="5" name="Immagine 4">
            <a:extLst>
              <a:ext uri="{FF2B5EF4-FFF2-40B4-BE49-F238E27FC236}">
                <a16:creationId xmlns:a16="http://schemas.microsoft.com/office/drawing/2014/main" id="{F1D9FE51-2397-46B0-ACD1-96FD3672E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288" y="230189"/>
            <a:ext cx="1709530" cy="999770"/>
          </a:xfrm>
          <a:prstGeom prst="rect">
            <a:avLst/>
          </a:prstGeom>
        </p:spPr>
      </p:pic>
      <p:sp>
        <p:nvSpPr>
          <p:cNvPr id="4" name="Segnaposto contenuto 3">
            <a:extLst>
              <a:ext uri="{FF2B5EF4-FFF2-40B4-BE49-F238E27FC236}">
                <a16:creationId xmlns:a16="http://schemas.microsoft.com/office/drawing/2014/main" id="{84E71032-47F8-495C-8E5F-17E1CD340888}"/>
              </a:ext>
            </a:extLst>
          </p:cNvPr>
          <p:cNvSpPr>
            <a:spLocks noGrp="1"/>
          </p:cNvSpPr>
          <p:nvPr>
            <p:ph idx="1"/>
          </p:nvPr>
        </p:nvSpPr>
        <p:spPr>
          <a:xfrm>
            <a:off x="712304" y="2208166"/>
            <a:ext cx="10641496" cy="3549169"/>
          </a:xfrm>
        </p:spPr>
        <p:txBody>
          <a:bodyPr>
            <a:noAutofit/>
          </a:bodyPr>
          <a:lstStyle/>
          <a:p>
            <a:pPr marL="0" indent="0" algn="ctr">
              <a:lnSpc>
                <a:spcPct val="100000"/>
              </a:lnSpc>
              <a:buNone/>
            </a:pPr>
            <a:r>
              <a:rPr lang="it-IT" sz="3200" dirty="0"/>
              <a:t>L’importanza del gioco deve essere ricondotta ad un insieme di fattori fisiologici, psicologici, educativi relazionali che entrano in gioco durante l’azione ludica. </a:t>
            </a:r>
          </a:p>
          <a:p>
            <a:pPr marL="0" indent="0" algn="ctr">
              <a:lnSpc>
                <a:spcPct val="100000"/>
              </a:lnSpc>
              <a:buNone/>
            </a:pPr>
            <a:r>
              <a:rPr lang="it-IT" sz="3200" dirty="0"/>
              <a:t>Con il gioco l’uomo si esprime spontaneamente. </a:t>
            </a:r>
          </a:p>
          <a:p>
            <a:pPr marL="0" indent="0" algn="ctr">
              <a:lnSpc>
                <a:spcPct val="100000"/>
              </a:lnSpc>
              <a:buNone/>
            </a:pPr>
            <a:r>
              <a:rPr lang="it-IT" sz="3200" dirty="0"/>
              <a:t>Nel corso del XX secolo diversi studi hanno dimostrato la sua importanza anche per l’età adulta. </a:t>
            </a:r>
          </a:p>
          <a:p>
            <a:pPr marL="0" indent="0" algn="ctr">
              <a:lnSpc>
                <a:spcPct val="100000"/>
              </a:lnSpc>
              <a:buNone/>
            </a:pPr>
            <a:endParaRPr lang="it-IT" sz="900" dirty="0"/>
          </a:p>
          <a:p>
            <a:pPr marL="0" indent="0" algn="ctr">
              <a:lnSpc>
                <a:spcPct val="100000"/>
              </a:lnSpc>
              <a:buNone/>
            </a:pPr>
            <a:endParaRPr lang="it-IT" sz="3200" dirty="0"/>
          </a:p>
        </p:txBody>
      </p:sp>
      <p:sp>
        <p:nvSpPr>
          <p:cNvPr id="3" name="CasellaDiTesto 2">
            <a:extLst>
              <a:ext uri="{FF2B5EF4-FFF2-40B4-BE49-F238E27FC236}">
                <a16:creationId xmlns:a16="http://schemas.microsoft.com/office/drawing/2014/main" id="{203D4326-F71B-42BF-91F7-BBA78809D041}"/>
              </a:ext>
            </a:extLst>
          </p:cNvPr>
          <p:cNvSpPr txBox="1"/>
          <p:nvPr/>
        </p:nvSpPr>
        <p:spPr>
          <a:xfrm>
            <a:off x="4618382" y="1100665"/>
            <a:ext cx="2955235" cy="584775"/>
          </a:xfrm>
          <a:prstGeom prst="rect">
            <a:avLst/>
          </a:prstGeom>
          <a:noFill/>
        </p:spPr>
        <p:txBody>
          <a:bodyPr wrap="square" rtlCol="0">
            <a:spAutoFit/>
          </a:bodyPr>
          <a:lstStyle/>
          <a:p>
            <a:pPr algn="ctr"/>
            <a:r>
              <a:rPr lang="it-IT" sz="3200" b="1" dirty="0">
                <a:solidFill>
                  <a:srgbClr val="00B0F0"/>
                </a:solidFill>
              </a:rPr>
              <a:t>Il gioco</a:t>
            </a:r>
          </a:p>
        </p:txBody>
      </p:sp>
    </p:spTree>
    <p:extLst>
      <p:ext uri="{BB962C8B-B14F-4D97-AF65-F5344CB8AC3E}">
        <p14:creationId xmlns:p14="http://schemas.microsoft.com/office/powerpoint/2010/main" val="21391176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7FC04191-8D7B-49C2-B6E9-B7A633D82A5A}"/>
              </a:ext>
            </a:extLst>
          </p:cNvPr>
          <p:cNvPicPr>
            <a:picLocks noChangeAspect="1"/>
          </p:cNvPicPr>
          <p:nvPr/>
        </p:nvPicPr>
        <p:blipFill>
          <a:blip r:embed="rId2"/>
          <a:stretch>
            <a:fillRect/>
          </a:stretch>
        </p:blipFill>
        <p:spPr>
          <a:xfrm>
            <a:off x="7944678" y="4195346"/>
            <a:ext cx="3670852" cy="2411895"/>
          </a:xfrm>
          <a:prstGeom prst="rect">
            <a:avLst/>
          </a:prstGeom>
        </p:spPr>
      </p:pic>
      <p:sp>
        <p:nvSpPr>
          <p:cNvPr id="2" name="Titolo 1">
            <a:extLst>
              <a:ext uri="{FF2B5EF4-FFF2-40B4-BE49-F238E27FC236}">
                <a16:creationId xmlns:a16="http://schemas.microsoft.com/office/drawing/2014/main" id="{8AA059C1-20A3-4F5E-A52D-E835CCF2792C}"/>
              </a:ext>
            </a:extLst>
          </p:cNvPr>
          <p:cNvSpPr>
            <a:spLocks noGrp="1"/>
          </p:cNvSpPr>
          <p:nvPr>
            <p:ph type="title"/>
          </p:nvPr>
        </p:nvSpPr>
        <p:spPr>
          <a:xfrm>
            <a:off x="838200" y="365125"/>
            <a:ext cx="10515600" cy="1185379"/>
          </a:xfrm>
        </p:spPr>
        <p:txBody>
          <a:bodyPr>
            <a:normAutofit fontScale="90000"/>
          </a:bodyPr>
          <a:lstStyle/>
          <a:p>
            <a:pPr algn="ctr"/>
            <a:r>
              <a:rPr lang="it-IT" sz="4900" b="1" dirty="0">
                <a:solidFill>
                  <a:srgbClr val="FFC000"/>
                </a:solidFill>
              </a:rPr>
              <a:t>Come insegno</a:t>
            </a:r>
            <a:br>
              <a:rPr lang="it-IT" b="1" dirty="0">
                <a:solidFill>
                  <a:srgbClr val="FF0000"/>
                </a:solidFill>
              </a:rPr>
            </a:br>
            <a:endParaRPr lang="it-IT" b="1" dirty="0">
              <a:solidFill>
                <a:srgbClr val="FF0000"/>
              </a:solidFill>
            </a:endParaRPr>
          </a:p>
        </p:txBody>
      </p:sp>
      <p:pic>
        <p:nvPicPr>
          <p:cNvPr id="5" name="Immagine 4">
            <a:extLst>
              <a:ext uri="{FF2B5EF4-FFF2-40B4-BE49-F238E27FC236}">
                <a16:creationId xmlns:a16="http://schemas.microsoft.com/office/drawing/2014/main" id="{F1D9FE51-2397-46B0-ACD1-96FD3672E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288" y="230189"/>
            <a:ext cx="1709530" cy="999770"/>
          </a:xfrm>
          <a:prstGeom prst="rect">
            <a:avLst/>
          </a:prstGeom>
        </p:spPr>
      </p:pic>
      <p:sp>
        <p:nvSpPr>
          <p:cNvPr id="4" name="Segnaposto contenuto 3">
            <a:extLst>
              <a:ext uri="{FF2B5EF4-FFF2-40B4-BE49-F238E27FC236}">
                <a16:creationId xmlns:a16="http://schemas.microsoft.com/office/drawing/2014/main" id="{84E71032-47F8-495C-8E5F-17E1CD340888}"/>
              </a:ext>
            </a:extLst>
          </p:cNvPr>
          <p:cNvSpPr>
            <a:spLocks noGrp="1"/>
          </p:cNvSpPr>
          <p:nvPr>
            <p:ph idx="1"/>
          </p:nvPr>
        </p:nvSpPr>
        <p:spPr>
          <a:xfrm>
            <a:off x="775251" y="1364895"/>
            <a:ext cx="10641496" cy="5127980"/>
          </a:xfrm>
        </p:spPr>
        <p:txBody>
          <a:bodyPr>
            <a:noAutofit/>
          </a:bodyPr>
          <a:lstStyle/>
          <a:p>
            <a:pPr marL="0" indent="0" algn="ctr">
              <a:lnSpc>
                <a:spcPct val="100000"/>
              </a:lnSpc>
              <a:buNone/>
            </a:pPr>
            <a:endParaRPr lang="it-IT" sz="900" dirty="0"/>
          </a:p>
          <a:p>
            <a:pPr marL="0" indent="0">
              <a:lnSpc>
                <a:spcPct val="100000"/>
              </a:lnSpc>
              <a:buNone/>
            </a:pPr>
            <a:r>
              <a:rPr lang="it-IT" sz="3200" dirty="0"/>
              <a:t>IL GIOCO CONSENTE DI: </a:t>
            </a:r>
          </a:p>
          <a:p>
            <a:pPr>
              <a:lnSpc>
                <a:spcPct val="100000"/>
              </a:lnSpc>
            </a:pPr>
            <a:r>
              <a:rPr lang="it-IT" sz="3200" dirty="0"/>
              <a:t>migliorare conoscenza io corporeo</a:t>
            </a:r>
          </a:p>
          <a:p>
            <a:pPr>
              <a:lnSpc>
                <a:spcPct val="100000"/>
              </a:lnSpc>
            </a:pPr>
            <a:r>
              <a:rPr lang="it-IT" sz="3200" dirty="0"/>
              <a:t> strutturare schemi corporei e motori</a:t>
            </a:r>
          </a:p>
          <a:p>
            <a:pPr>
              <a:lnSpc>
                <a:spcPct val="100000"/>
              </a:lnSpc>
            </a:pPr>
            <a:r>
              <a:rPr lang="it-IT" sz="3200" dirty="0"/>
              <a:t>strutturare organizzazione spazio-temporale</a:t>
            </a:r>
          </a:p>
          <a:p>
            <a:pPr>
              <a:lnSpc>
                <a:spcPct val="100000"/>
              </a:lnSpc>
            </a:pPr>
            <a:r>
              <a:rPr lang="it-IT" sz="3200" dirty="0"/>
              <a:t>attivare corretta educazione posturale</a:t>
            </a:r>
          </a:p>
          <a:p>
            <a:pPr>
              <a:lnSpc>
                <a:spcPct val="100000"/>
              </a:lnSpc>
            </a:pPr>
            <a:r>
              <a:rPr lang="it-IT" sz="3200" dirty="0"/>
              <a:t>controllare tono muscolare</a:t>
            </a:r>
          </a:p>
          <a:p>
            <a:pPr>
              <a:lnSpc>
                <a:spcPct val="100000"/>
              </a:lnSpc>
            </a:pPr>
            <a:r>
              <a:rPr lang="it-IT" sz="3200" dirty="0"/>
              <a:t>rispettare regole</a:t>
            </a:r>
          </a:p>
          <a:p>
            <a:pPr>
              <a:lnSpc>
                <a:spcPct val="100000"/>
              </a:lnSpc>
            </a:pPr>
            <a:r>
              <a:rPr lang="it-IT" sz="3200" dirty="0"/>
              <a:t>stabilire efficaci relazioni con gli altri</a:t>
            </a:r>
          </a:p>
          <a:p>
            <a:pPr marL="0" indent="0" algn="ctr">
              <a:lnSpc>
                <a:spcPct val="100000"/>
              </a:lnSpc>
              <a:buNone/>
            </a:pPr>
            <a:endParaRPr lang="it-IT" sz="3200" dirty="0"/>
          </a:p>
        </p:txBody>
      </p:sp>
      <p:sp>
        <p:nvSpPr>
          <p:cNvPr id="3" name="CasellaDiTesto 2">
            <a:extLst>
              <a:ext uri="{FF2B5EF4-FFF2-40B4-BE49-F238E27FC236}">
                <a16:creationId xmlns:a16="http://schemas.microsoft.com/office/drawing/2014/main" id="{203D4326-F71B-42BF-91F7-BBA78809D041}"/>
              </a:ext>
            </a:extLst>
          </p:cNvPr>
          <p:cNvSpPr txBox="1"/>
          <p:nvPr/>
        </p:nvSpPr>
        <p:spPr>
          <a:xfrm>
            <a:off x="4618382" y="1100665"/>
            <a:ext cx="2955235" cy="584775"/>
          </a:xfrm>
          <a:prstGeom prst="rect">
            <a:avLst/>
          </a:prstGeom>
          <a:noFill/>
        </p:spPr>
        <p:txBody>
          <a:bodyPr wrap="square" rtlCol="0">
            <a:spAutoFit/>
          </a:bodyPr>
          <a:lstStyle/>
          <a:p>
            <a:pPr algn="ctr"/>
            <a:r>
              <a:rPr lang="it-IT" sz="3200" b="1" dirty="0">
                <a:solidFill>
                  <a:srgbClr val="00B0F0"/>
                </a:solidFill>
              </a:rPr>
              <a:t>Il gioco</a:t>
            </a:r>
          </a:p>
        </p:txBody>
      </p:sp>
    </p:spTree>
    <p:extLst>
      <p:ext uri="{BB962C8B-B14F-4D97-AF65-F5344CB8AC3E}">
        <p14:creationId xmlns:p14="http://schemas.microsoft.com/office/powerpoint/2010/main" val="1340613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A059C1-20A3-4F5E-A52D-E835CCF2792C}"/>
              </a:ext>
            </a:extLst>
          </p:cNvPr>
          <p:cNvSpPr>
            <a:spLocks noGrp="1"/>
          </p:cNvSpPr>
          <p:nvPr>
            <p:ph type="title"/>
          </p:nvPr>
        </p:nvSpPr>
        <p:spPr>
          <a:xfrm>
            <a:off x="838200" y="365125"/>
            <a:ext cx="10515600" cy="1185379"/>
          </a:xfrm>
        </p:spPr>
        <p:txBody>
          <a:bodyPr>
            <a:normAutofit fontScale="90000"/>
          </a:bodyPr>
          <a:lstStyle/>
          <a:p>
            <a:pPr algn="ctr"/>
            <a:r>
              <a:rPr lang="it-IT" sz="4900" b="1" dirty="0">
                <a:solidFill>
                  <a:srgbClr val="FFC000"/>
                </a:solidFill>
              </a:rPr>
              <a:t>Come insegno</a:t>
            </a:r>
            <a:br>
              <a:rPr lang="it-IT" b="1" dirty="0">
                <a:solidFill>
                  <a:srgbClr val="FF0000"/>
                </a:solidFill>
              </a:rPr>
            </a:br>
            <a:endParaRPr lang="it-IT" b="1" dirty="0">
              <a:solidFill>
                <a:srgbClr val="FF0000"/>
              </a:solidFill>
            </a:endParaRPr>
          </a:p>
        </p:txBody>
      </p:sp>
      <p:pic>
        <p:nvPicPr>
          <p:cNvPr id="5" name="Immagine 4">
            <a:extLst>
              <a:ext uri="{FF2B5EF4-FFF2-40B4-BE49-F238E27FC236}">
                <a16:creationId xmlns:a16="http://schemas.microsoft.com/office/drawing/2014/main" id="{F1D9FE51-2397-46B0-ACD1-96FD3672E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288" y="230189"/>
            <a:ext cx="1709530" cy="999770"/>
          </a:xfrm>
          <a:prstGeom prst="rect">
            <a:avLst/>
          </a:prstGeom>
        </p:spPr>
      </p:pic>
      <p:sp>
        <p:nvSpPr>
          <p:cNvPr id="4" name="Segnaposto contenuto 3">
            <a:extLst>
              <a:ext uri="{FF2B5EF4-FFF2-40B4-BE49-F238E27FC236}">
                <a16:creationId xmlns:a16="http://schemas.microsoft.com/office/drawing/2014/main" id="{84E71032-47F8-495C-8E5F-17E1CD340888}"/>
              </a:ext>
            </a:extLst>
          </p:cNvPr>
          <p:cNvSpPr>
            <a:spLocks noGrp="1"/>
          </p:cNvSpPr>
          <p:nvPr>
            <p:ph idx="1"/>
          </p:nvPr>
        </p:nvSpPr>
        <p:spPr>
          <a:xfrm>
            <a:off x="940904" y="1550503"/>
            <a:ext cx="10780645" cy="5077307"/>
          </a:xfrm>
        </p:spPr>
        <p:txBody>
          <a:bodyPr>
            <a:noAutofit/>
          </a:bodyPr>
          <a:lstStyle/>
          <a:p>
            <a:pPr marL="0" indent="0">
              <a:lnSpc>
                <a:spcPct val="100000"/>
              </a:lnSpc>
              <a:buNone/>
            </a:pPr>
            <a:r>
              <a:rPr lang="it-IT" sz="3200" dirty="0"/>
              <a:t>LE FUNZIONI DEL GIOCO</a:t>
            </a:r>
          </a:p>
          <a:p>
            <a:pPr marL="0" indent="0">
              <a:lnSpc>
                <a:spcPct val="100000"/>
              </a:lnSpc>
              <a:buNone/>
            </a:pPr>
            <a:r>
              <a:rPr lang="it-IT" b="1" dirty="0"/>
              <a:t>Ricreativa: </a:t>
            </a:r>
            <a:r>
              <a:rPr lang="it-IT" dirty="0"/>
              <a:t>serve a riposare l’organismo </a:t>
            </a:r>
          </a:p>
          <a:p>
            <a:pPr marL="0" indent="0">
              <a:lnSpc>
                <a:spcPct val="100000"/>
              </a:lnSpc>
              <a:buNone/>
            </a:pPr>
            <a:r>
              <a:rPr lang="it-IT" b="1" dirty="0"/>
              <a:t>Consumo di energia: </a:t>
            </a:r>
            <a:r>
              <a:rPr lang="it-IT" dirty="0"/>
              <a:t>serve a dare sfogo alla eccessiva vitalità</a:t>
            </a:r>
          </a:p>
          <a:p>
            <a:pPr marL="0" indent="0">
              <a:lnSpc>
                <a:spcPct val="100000"/>
              </a:lnSpc>
              <a:buNone/>
            </a:pPr>
            <a:r>
              <a:rPr lang="it-IT" b="1" dirty="0"/>
              <a:t>Preparatoria</a:t>
            </a:r>
            <a:r>
              <a:rPr lang="it-IT" dirty="0"/>
              <a:t>: il gioco assume l’importanza di es. preparatorio</a:t>
            </a:r>
          </a:p>
          <a:p>
            <a:pPr marL="0" indent="0">
              <a:lnSpc>
                <a:spcPct val="100000"/>
              </a:lnSpc>
              <a:buNone/>
            </a:pPr>
            <a:r>
              <a:rPr lang="it-IT" b="1" dirty="0"/>
              <a:t>Catartica: </a:t>
            </a:r>
            <a:r>
              <a:rPr lang="it-IT" dirty="0"/>
              <a:t>il bambino può scaricare su oggetti-simbolo e su attività ansie, tensioni, paure, insicurezze ed aggressività, raggiungendo una distensione emotiva ed una padronanza maggiore dell’ambiente.</a:t>
            </a:r>
          </a:p>
          <a:p>
            <a:pPr marL="0" indent="0">
              <a:lnSpc>
                <a:spcPct val="100000"/>
              </a:lnSpc>
              <a:buNone/>
            </a:pPr>
            <a:r>
              <a:rPr lang="it-IT" b="1" dirty="0"/>
              <a:t>Controllo della realtà: </a:t>
            </a:r>
            <a:r>
              <a:rPr lang="it-IT" dirty="0"/>
              <a:t>il bambino può trasformare in attività una situazione emotiva senza così viverla in modo passivo. </a:t>
            </a:r>
          </a:p>
          <a:p>
            <a:pPr marL="0" indent="0">
              <a:lnSpc>
                <a:spcPct val="100000"/>
              </a:lnSpc>
              <a:buNone/>
            </a:pPr>
            <a:r>
              <a:rPr lang="it-IT" dirty="0"/>
              <a:t> </a:t>
            </a:r>
          </a:p>
          <a:p>
            <a:pPr marL="0" indent="0" algn="ctr">
              <a:lnSpc>
                <a:spcPct val="100000"/>
              </a:lnSpc>
              <a:buNone/>
            </a:pPr>
            <a:endParaRPr lang="it-IT" sz="3200" dirty="0"/>
          </a:p>
        </p:txBody>
      </p:sp>
      <p:sp>
        <p:nvSpPr>
          <p:cNvPr id="3" name="CasellaDiTesto 2">
            <a:extLst>
              <a:ext uri="{FF2B5EF4-FFF2-40B4-BE49-F238E27FC236}">
                <a16:creationId xmlns:a16="http://schemas.microsoft.com/office/drawing/2014/main" id="{203D4326-F71B-42BF-91F7-BBA78809D041}"/>
              </a:ext>
            </a:extLst>
          </p:cNvPr>
          <p:cNvSpPr txBox="1"/>
          <p:nvPr/>
        </p:nvSpPr>
        <p:spPr>
          <a:xfrm>
            <a:off x="4618382" y="1100665"/>
            <a:ext cx="2955235" cy="584775"/>
          </a:xfrm>
          <a:prstGeom prst="rect">
            <a:avLst/>
          </a:prstGeom>
          <a:noFill/>
        </p:spPr>
        <p:txBody>
          <a:bodyPr wrap="square" rtlCol="0">
            <a:spAutoFit/>
          </a:bodyPr>
          <a:lstStyle/>
          <a:p>
            <a:pPr algn="ctr"/>
            <a:r>
              <a:rPr lang="it-IT" sz="3200" b="1" dirty="0">
                <a:solidFill>
                  <a:srgbClr val="00B0F0"/>
                </a:solidFill>
              </a:rPr>
              <a:t>Il gioco</a:t>
            </a:r>
          </a:p>
        </p:txBody>
      </p:sp>
    </p:spTree>
    <p:extLst>
      <p:ext uri="{BB962C8B-B14F-4D97-AF65-F5344CB8AC3E}">
        <p14:creationId xmlns:p14="http://schemas.microsoft.com/office/powerpoint/2010/main" val="7412003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A059C1-20A3-4F5E-A52D-E835CCF2792C}"/>
              </a:ext>
            </a:extLst>
          </p:cNvPr>
          <p:cNvSpPr>
            <a:spLocks noGrp="1"/>
          </p:cNvSpPr>
          <p:nvPr>
            <p:ph type="title"/>
          </p:nvPr>
        </p:nvSpPr>
        <p:spPr>
          <a:xfrm>
            <a:off x="838200" y="365125"/>
            <a:ext cx="10515600" cy="1185379"/>
          </a:xfrm>
        </p:spPr>
        <p:txBody>
          <a:bodyPr>
            <a:normAutofit fontScale="90000"/>
          </a:bodyPr>
          <a:lstStyle/>
          <a:p>
            <a:pPr algn="ctr"/>
            <a:r>
              <a:rPr lang="it-IT" sz="4900" b="1" dirty="0">
                <a:solidFill>
                  <a:srgbClr val="FFC000"/>
                </a:solidFill>
              </a:rPr>
              <a:t>Come insegno</a:t>
            </a:r>
            <a:br>
              <a:rPr lang="it-IT" b="1" dirty="0">
                <a:solidFill>
                  <a:srgbClr val="FF0000"/>
                </a:solidFill>
              </a:rPr>
            </a:br>
            <a:endParaRPr lang="it-IT" b="1" dirty="0">
              <a:solidFill>
                <a:srgbClr val="FF0000"/>
              </a:solidFill>
            </a:endParaRPr>
          </a:p>
        </p:txBody>
      </p:sp>
      <p:pic>
        <p:nvPicPr>
          <p:cNvPr id="5" name="Immagine 4">
            <a:extLst>
              <a:ext uri="{FF2B5EF4-FFF2-40B4-BE49-F238E27FC236}">
                <a16:creationId xmlns:a16="http://schemas.microsoft.com/office/drawing/2014/main" id="{F1D9FE51-2397-46B0-ACD1-96FD3672E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288" y="230189"/>
            <a:ext cx="1709530" cy="999770"/>
          </a:xfrm>
          <a:prstGeom prst="rect">
            <a:avLst/>
          </a:prstGeom>
        </p:spPr>
      </p:pic>
      <p:sp>
        <p:nvSpPr>
          <p:cNvPr id="4" name="Segnaposto contenuto 3">
            <a:extLst>
              <a:ext uri="{FF2B5EF4-FFF2-40B4-BE49-F238E27FC236}">
                <a16:creationId xmlns:a16="http://schemas.microsoft.com/office/drawing/2014/main" id="{84E71032-47F8-495C-8E5F-17E1CD340888}"/>
              </a:ext>
            </a:extLst>
          </p:cNvPr>
          <p:cNvSpPr>
            <a:spLocks noGrp="1"/>
          </p:cNvSpPr>
          <p:nvPr>
            <p:ph idx="1"/>
          </p:nvPr>
        </p:nvSpPr>
        <p:spPr>
          <a:xfrm>
            <a:off x="775251" y="1338390"/>
            <a:ext cx="10641496" cy="5519610"/>
          </a:xfrm>
        </p:spPr>
        <p:txBody>
          <a:bodyPr>
            <a:noAutofit/>
          </a:bodyPr>
          <a:lstStyle/>
          <a:p>
            <a:pPr marL="0" indent="0">
              <a:lnSpc>
                <a:spcPct val="100000"/>
              </a:lnSpc>
              <a:buNone/>
            </a:pPr>
            <a:r>
              <a:rPr lang="it-IT" sz="3200" dirty="0"/>
              <a:t>LE FUNZIONI DEL GIOCO</a:t>
            </a:r>
          </a:p>
          <a:p>
            <a:pPr marL="0" indent="0">
              <a:lnSpc>
                <a:spcPct val="100000"/>
              </a:lnSpc>
              <a:buNone/>
            </a:pPr>
            <a:r>
              <a:rPr lang="it-IT" b="1" dirty="0"/>
              <a:t>Socializzante: </a:t>
            </a:r>
            <a:r>
              <a:rPr lang="it-IT" dirty="0"/>
              <a:t>il bambino impara ad interagire con gli altri, passando da una fase associativa, dove gioca con gli altri, ad una fase collaborativa dove si realizza un’integrazione con divisioni di ruoli, organizzazione di gruppo, subordinazione dei desideri individuali alle esigenze del gruppo </a:t>
            </a:r>
          </a:p>
          <a:p>
            <a:pPr marL="0" indent="0">
              <a:lnSpc>
                <a:spcPct val="100000"/>
              </a:lnSpc>
              <a:buNone/>
            </a:pPr>
            <a:r>
              <a:rPr lang="it-IT" b="1" dirty="0"/>
              <a:t>Esplorativa e cognitiva: </a:t>
            </a:r>
            <a:r>
              <a:rPr lang="it-IT" dirty="0"/>
              <a:t>attraverso il gioco il bambino esplora, conosce e gestisce il mondo. Le caratteristiche del gioco (gratuità, delimitazione spazio-temporale, piacere della tensione) consentono la stabilizzazione di gesti e movimenti e la loro variazione. Tutto ciò favorisce la creatività (capacità di risolvere le situazioni-problema presentate), che permette di riorganizzare le abilità apprese e di arrivare a forme nuove di comportamento o di movimento.</a:t>
            </a:r>
          </a:p>
          <a:p>
            <a:pPr marL="0" indent="0">
              <a:lnSpc>
                <a:spcPct val="100000"/>
              </a:lnSpc>
              <a:buNone/>
            </a:pPr>
            <a:endParaRPr lang="it-IT" dirty="0"/>
          </a:p>
          <a:p>
            <a:pPr marL="0" indent="0" algn="ctr">
              <a:lnSpc>
                <a:spcPct val="100000"/>
              </a:lnSpc>
              <a:buNone/>
            </a:pPr>
            <a:endParaRPr lang="it-IT" sz="3200" dirty="0"/>
          </a:p>
        </p:txBody>
      </p:sp>
      <p:sp>
        <p:nvSpPr>
          <p:cNvPr id="3" name="CasellaDiTesto 2">
            <a:extLst>
              <a:ext uri="{FF2B5EF4-FFF2-40B4-BE49-F238E27FC236}">
                <a16:creationId xmlns:a16="http://schemas.microsoft.com/office/drawing/2014/main" id="{203D4326-F71B-42BF-91F7-BBA78809D041}"/>
              </a:ext>
            </a:extLst>
          </p:cNvPr>
          <p:cNvSpPr txBox="1"/>
          <p:nvPr/>
        </p:nvSpPr>
        <p:spPr>
          <a:xfrm>
            <a:off x="4618381" y="937571"/>
            <a:ext cx="2955235" cy="584775"/>
          </a:xfrm>
          <a:prstGeom prst="rect">
            <a:avLst/>
          </a:prstGeom>
          <a:noFill/>
        </p:spPr>
        <p:txBody>
          <a:bodyPr wrap="square" rtlCol="0">
            <a:spAutoFit/>
          </a:bodyPr>
          <a:lstStyle/>
          <a:p>
            <a:pPr algn="ctr"/>
            <a:r>
              <a:rPr lang="it-IT" sz="3200" b="1" dirty="0">
                <a:solidFill>
                  <a:srgbClr val="00B0F0"/>
                </a:solidFill>
              </a:rPr>
              <a:t>Il gioco</a:t>
            </a:r>
          </a:p>
        </p:txBody>
      </p:sp>
    </p:spTree>
    <p:extLst>
      <p:ext uri="{BB962C8B-B14F-4D97-AF65-F5344CB8AC3E}">
        <p14:creationId xmlns:p14="http://schemas.microsoft.com/office/powerpoint/2010/main" val="13605435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A059C1-20A3-4F5E-A52D-E835CCF2792C}"/>
              </a:ext>
            </a:extLst>
          </p:cNvPr>
          <p:cNvSpPr>
            <a:spLocks noGrp="1"/>
          </p:cNvSpPr>
          <p:nvPr>
            <p:ph type="title"/>
          </p:nvPr>
        </p:nvSpPr>
        <p:spPr>
          <a:xfrm>
            <a:off x="838200" y="365125"/>
            <a:ext cx="10515600" cy="1185379"/>
          </a:xfrm>
        </p:spPr>
        <p:txBody>
          <a:bodyPr>
            <a:normAutofit fontScale="90000"/>
          </a:bodyPr>
          <a:lstStyle/>
          <a:p>
            <a:pPr algn="ctr"/>
            <a:r>
              <a:rPr lang="it-IT" sz="4900" b="1" dirty="0">
                <a:solidFill>
                  <a:srgbClr val="FFC000"/>
                </a:solidFill>
              </a:rPr>
              <a:t>Come insegno</a:t>
            </a:r>
            <a:br>
              <a:rPr lang="it-IT" b="1" dirty="0">
                <a:solidFill>
                  <a:srgbClr val="FF0000"/>
                </a:solidFill>
              </a:rPr>
            </a:br>
            <a:endParaRPr lang="it-IT" b="1" dirty="0">
              <a:solidFill>
                <a:srgbClr val="FF0000"/>
              </a:solidFill>
            </a:endParaRPr>
          </a:p>
        </p:txBody>
      </p:sp>
      <p:pic>
        <p:nvPicPr>
          <p:cNvPr id="5" name="Immagine 4">
            <a:extLst>
              <a:ext uri="{FF2B5EF4-FFF2-40B4-BE49-F238E27FC236}">
                <a16:creationId xmlns:a16="http://schemas.microsoft.com/office/drawing/2014/main" id="{F1D9FE51-2397-46B0-ACD1-96FD3672E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288" y="230189"/>
            <a:ext cx="1709530" cy="999770"/>
          </a:xfrm>
          <a:prstGeom prst="rect">
            <a:avLst/>
          </a:prstGeom>
        </p:spPr>
      </p:pic>
      <p:sp>
        <p:nvSpPr>
          <p:cNvPr id="4" name="Segnaposto contenuto 3">
            <a:extLst>
              <a:ext uri="{FF2B5EF4-FFF2-40B4-BE49-F238E27FC236}">
                <a16:creationId xmlns:a16="http://schemas.microsoft.com/office/drawing/2014/main" id="{84E71032-47F8-495C-8E5F-17E1CD340888}"/>
              </a:ext>
            </a:extLst>
          </p:cNvPr>
          <p:cNvSpPr>
            <a:spLocks noGrp="1"/>
          </p:cNvSpPr>
          <p:nvPr>
            <p:ph idx="1"/>
          </p:nvPr>
        </p:nvSpPr>
        <p:spPr>
          <a:xfrm>
            <a:off x="838200" y="1550503"/>
            <a:ext cx="10641496" cy="5077307"/>
          </a:xfrm>
        </p:spPr>
        <p:txBody>
          <a:bodyPr>
            <a:noAutofit/>
          </a:bodyPr>
          <a:lstStyle/>
          <a:p>
            <a:pPr marL="0" indent="0">
              <a:lnSpc>
                <a:spcPct val="100000"/>
              </a:lnSpc>
              <a:buNone/>
            </a:pPr>
            <a:endParaRPr lang="it-IT" sz="3200" dirty="0"/>
          </a:p>
          <a:p>
            <a:pPr marL="0" indent="0">
              <a:lnSpc>
                <a:spcPct val="100000"/>
              </a:lnSpc>
              <a:buNone/>
            </a:pPr>
            <a:r>
              <a:rPr lang="it-IT" sz="3200" dirty="0"/>
              <a:t>Osservando i nostri atleti giocare possiamo renderci conto di aspetti nuovi e particolari del loro carattere che prima non avevamo osservato. Giocando infatti i bambini esprimono se stessi.</a:t>
            </a:r>
          </a:p>
          <a:p>
            <a:pPr marL="0" indent="0">
              <a:lnSpc>
                <a:spcPct val="100000"/>
              </a:lnSpc>
              <a:buNone/>
            </a:pPr>
            <a:endParaRPr lang="it-IT" sz="1000" dirty="0"/>
          </a:p>
          <a:p>
            <a:pPr marL="0" indent="0">
              <a:lnSpc>
                <a:spcPct val="100000"/>
              </a:lnSpc>
              <a:buNone/>
            </a:pPr>
            <a:r>
              <a:rPr lang="it-IT" sz="3200" dirty="0"/>
              <a:t>Giocando insieme a loro possiamo creare un rapporto speciale e mostrarci come loro compagni e alleati nel loro percorso di crescita.</a:t>
            </a:r>
          </a:p>
        </p:txBody>
      </p:sp>
      <p:sp>
        <p:nvSpPr>
          <p:cNvPr id="3" name="CasellaDiTesto 2">
            <a:extLst>
              <a:ext uri="{FF2B5EF4-FFF2-40B4-BE49-F238E27FC236}">
                <a16:creationId xmlns:a16="http://schemas.microsoft.com/office/drawing/2014/main" id="{203D4326-F71B-42BF-91F7-BBA78809D041}"/>
              </a:ext>
            </a:extLst>
          </p:cNvPr>
          <p:cNvSpPr txBox="1"/>
          <p:nvPr/>
        </p:nvSpPr>
        <p:spPr>
          <a:xfrm>
            <a:off x="4618382" y="1100665"/>
            <a:ext cx="2955235" cy="584775"/>
          </a:xfrm>
          <a:prstGeom prst="rect">
            <a:avLst/>
          </a:prstGeom>
          <a:noFill/>
        </p:spPr>
        <p:txBody>
          <a:bodyPr wrap="square" rtlCol="0">
            <a:spAutoFit/>
          </a:bodyPr>
          <a:lstStyle/>
          <a:p>
            <a:pPr algn="ctr"/>
            <a:r>
              <a:rPr lang="it-IT" sz="3200" b="1" dirty="0">
                <a:solidFill>
                  <a:srgbClr val="00B0F0"/>
                </a:solidFill>
              </a:rPr>
              <a:t>Il gioco</a:t>
            </a:r>
          </a:p>
        </p:txBody>
      </p:sp>
    </p:spTree>
    <p:extLst>
      <p:ext uri="{BB962C8B-B14F-4D97-AF65-F5344CB8AC3E}">
        <p14:creationId xmlns:p14="http://schemas.microsoft.com/office/powerpoint/2010/main" val="27366304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A059C1-20A3-4F5E-A52D-E835CCF2792C}"/>
              </a:ext>
            </a:extLst>
          </p:cNvPr>
          <p:cNvSpPr>
            <a:spLocks noGrp="1"/>
          </p:cNvSpPr>
          <p:nvPr>
            <p:ph type="title"/>
          </p:nvPr>
        </p:nvSpPr>
        <p:spPr>
          <a:xfrm>
            <a:off x="838200" y="365125"/>
            <a:ext cx="10515600" cy="1185379"/>
          </a:xfrm>
        </p:spPr>
        <p:txBody>
          <a:bodyPr>
            <a:normAutofit fontScale="90000"/>
          </a:bodyPr>
          <a:lstStyle/>
          <a:p>
            <a:pPr algn="ctr"/>
            <a:br>
              <a:rPr lang="it-IT" sz="4900" b="1" dirty="0">
                <a:solidFill>
                  <a:srgbClr val="FFC000"/>
                </a:solidFill>
              </a:rPr>
            </a:br>
            <a:r>
              <a:rPr lang="it-IT" sz="4900" b="1" dirty="0">
                <a:solidFill>
                  <a:srgbClr val="FFC000"/>
                </a:solidFill>
              </a:rPr>
              <a:t>Come insegno</a:t>
            </a:r>
            <a:br>
              <a:rPr lang="it-IT" b="1" dirty="0">
                <a:solidFill>
                  <a:srgbClr val="FF0000"/>
                </a:solidFill>
              </a:rPr>
            </a:br>
            <a:endParaRPr lang="it-IT" b="1" dirty="0">
              <a:solidFill>
                <a:srgbClr val="FF0000"/>
              </a:solidFill>
            </a:endParaRPr>
          </a:p>
        </p:txBody>
      </p:sp>
      <p:pic>
        <p:nvPicPr>
          <p:cNvPr id="5" name="Immagine 4">
            <a:extLst>
              <a:ext uri="{FF2B5EF4-FFF2-40B4-BE49-F238E27FC236}">
                <a16:creationId xmlns:a16="http://schemas.microsoft.com/office/drawing/2014/main" id="{F1D9FE51-2397-46B0-ACD1-96FD3672E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288" y="230189"/>
            <a:ext cx="1709530" cy="999770"/>
          </a:xfrm>
          <a:prstGeom prst="rect">
            <a:avLst/>
          </a:prstGeom>
        </p:spPr>
      </p:pic>
      <p:sp>
        <p:nvSpPr>
          <p:cNvPr id="4" name="Segnaposto contenuto 3">
            <a:extLst>
              <a:ext uri="{FF2B5EF4-FFF2-40B4-BE49-F238E27FC236}">
                <a16:creationId xmlns:a16="http://schemas.microsoft.com/office/drawing/2014/main" id="{84E71032-47F8-495C-8E5F-17E1CD340888}"/>
              </a:ext>
            </a:extLst>
          </p:cNvPr>
          <p:cNvSpPr>
            <a:spLocks noGrp="1"/>
          </p:cNvSpPr>
          <p:nvPr>
            <p:ph idx="1"/>
          </p:nvPr>
        </p:nvSpPr>
        <p:spPr>
          <a:xfrm>
            <a:off x="3157330" y="2420980"/>
            <a:ext cx="6198704" cy="2994993"/>
          </a:xfrm>
        </p:spPr>
        <p:txBody>
          <a:bodyPr>
            <a:noAutofit/>
          </a:bodyPr>
          <a:lstStyle/>
          <a:p>
            <a:pPr marL="0" lvl="0" indent="0" algn="ctr" fontAlgn="base">
              <a:lnSpc>
                <a:spcPct val="100000"/>
              </a:lnSpc>
              <a:spcBef>
                <a:spcPct val="0"/>
              </a:spcBef>
              <a:spcAft>
                <a:spcPct val="0"/>
              </a:spcAft>
              <a:buNone/>
            </a:pPr>
            <a:r>
              <a:rPr kumimoji="1" lang="it-IT" sz="4000" i="1" dirty="0">
                <a:latin typeface="Calibri" pitchFamily="-1" charset="0"/>
                <a:ea typeface="ＭＳ Ｐゴシック" pitchFamily="-1" charset="-128"/>
              </a:rPr>
              <a:t>‘’Perché un bambino </a:t>
            </a:r>
          </a:p>
          <a:p>
            <a:pPr marL="0" lvl="0" indent="0" algn="ctr" fontAlgn="base">
              <a:lnSpc>
                <a:spcPct val="100000"/>
              </a:lnSpc>
              <a:spcBef>
                <a:spcPct val="0"/>
              </a:spcBef>
              <a:spcAft>
                <a:spcPct val="0"/>
              </a:spcAft>
              <a:buNone/>
            </a:pPr>
            <a:r>
              <a:rPr kumimoji="1" lang="it-IT" sz="4000" i="1" dirty="0">
                <a:latin typeface="Calibri" pitchFamily="-1" charset="0"/>
                <a:ea typeface="ＭＳ Ｐゴシック" pitchFamily="-1" charset="-128"/>
              </a:rPr>
              <a:t>deve imparare piangendo </a:t>
            </a:r>
          </a:p>
          <a:p>
            <a:pPr marL="0" lvl="0" indent="0" algn="ctr" fontAlgn="base">
              <a:lnSpc>
                <a:spcPct val="100000"/>
              </a:lnSpc>
              <a:spcBef>
                <a:spcPct val="0"/>
              </a:spcBef>
              <a:spcAft>
                <a:spcPct val="0"/>
              </a:spcAft>
              <a:buNone/>
            </a:pPr>
            <a:r>
              <a:rPr kumimoji="1" lang="it-IT" sz="4000" i="1" dirty="0">
                <a:latin typeface="Calibri" pitchFamily="-1" charset="0"/>
                <a:ea typeface="ＭＳ Ｐゴシック" pitchFamily="-1" charset="-128"/>
              </a:rPr>
              <a:t>quello che può imparare </a:t>
            </a:r>
          </a:p>
          <a:p>
            <a:pPr marL="0" lvl="0" indent="0" algn="ctr" fontAlgn="base">
              <a:lnSpc>
                <a:spcPct val="100000"/>
              </a:lnSpc>
              <a:spcBef>
                <a:spcPct val="0"/>
              </a:spcBef>
              <a:spcAft>
                <a:spcPct val="0"/>
              </a:spcAft>
              <a:buNone/>
            </a:pPr>
            <a:r>
              <a:rPr kumimoji="1" lang="it-IT" sz="4000" i="1" dirty="0">
                <a:latin typeface="Calibri" pitchFamily="-1" charset="0"/>
                <a:ea typeface="ＭＳ Ｐゴシック" pitchFamily="-1" charset="-128"/>
              </a:rPr>
              <a:t>ridendo? ‘’</a:t>
            </a:r>
          </a:p>
          <a:p>
            <a:pPr marL="0" lvl="0" indent="0" algn="ctr" fontAlgn="base">
              <a:lnSpc>
                <a:spcPct val="100000"/>
              </a:lnSpc>
              <a:spcBef>
                <a:spcPct val="0"/>
              </a:spcBef>
              <a:spcAft>
                <a:spcPct val="0"/>
              </a:spcAft>
              <a:buNone/>
            </a:pPr>
            <a:endParaRPr kumimoji="1" lang="it-IT" sz="4000" i="1" dirty="0">
              <a:latin typeface="Calibri" pitchFamily="-1" charset="0"/>
              <a:ea typeface="ＭＳ Ｐゴシック" pitchFamily="-1" charset="-128"/>
            </a:endParaRPr>
          </a:p>
          <a:p>
            <a:pPr marL="0" lvl="0" indent="0" algn="r" fontAlgn="base">
              <a:lnSpc>
                <a:spcPct val="100000"/>
              </a:lnSpc>
              <a:spcBef>
                <a:spcPct val="0"/>
              </a:spcBef>
              <a:spcAft>
                <a:spcPct val="0"/>
              </a:spcAft>
              <a:buNone/>
            </a:pPr>
            <a:r>
              <a:rPr kumimoji="1" lang="it-IT" sz="4000" i="1" dirty="0">
                <a:latin typeface="Calibri" pitchFamily="-1" charset="0"/>
                <a:ea typeface="ＭＳ Ｐゴシック" pitchFamily="-1" charset="-128"/>
              </a:rPr>
              <a:t>G. Rodari </a:t>
            </a:r>
          </a:p>
          <a:p>
            <a:pPr marL="0" indent="0">
              <a:lnSpc>
                <a:spcPct val="100000"/>
              </a:lnSpc>
              <a:buNone/>
            </a:pPr>
            <a:endParaRPr lang="it-IT" sz="3200" dirty="0"/>
          </a:p>
        </p:txBody>
      </p:sp>
    </p:spTree>
    <p:extLst>
      <p:ext uri="{BB962C8B-B14F-4D97-AF65-F5344CB8AC3E}">
        <p14:creationId xmlns:p14="http://schemas.microsoft.com/office/powerpoint/2010/main" val="2087384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3CCA3150-AB2E-4629-8619-1F9D7174D2A7}"/>
              </a:ext>
            </a:extLst>
          </p:cNvPr>
          <p:cNvSpPr/>
          <p:nvPr/>
        </p:nvSpPr>
        <p:spPr>
          <a:xfrm>
            <a:off x="7500732" y="1868557"/>
            <a:ext cx="4174434" cy="3323987"/>
          </a:xfrm>
          <a:prstGeom prst="rect">
            <a:avLst/>
          </a:prstGeom>
        </p:spPr>
        <p:txBody>
          <a:bodyPr wrap="square">
            <a:spAutoFit/>
          </a:bodyPr>
          <a:lstStyle/>
          <a:p>
            <a:endParaRPr lang="it-IT" dirty="0"/>
          </a:p>
          <a:p>
            <a:r>
              <a:rPr lang="it-IT" sz="2400" dirty="0">
                <a:solidFill>
                  <a:schemeClr val="accent6"/>
                </a:solidFill>
              </a:rPr>
              <a:t>L’allenatore deve: </a:t>
            </a:r>
          </a:p>
          <a:p>
            <a:r>
              <a:rPr lang="it-IT" sz="2400" dirty="0"/>
              <a:t>• Migliorare le prestazioni</a:t>
            </a:r>
          </a:p>
          <a:p>
            <a:r>
              <a:rPr lang="it-IT" sz="2400" dirty="0"/>
              <a:t>• Fissare degli obiettivi </a:t>
            </a:r>
          </a:p>
          <a:p>
            <a:r>
              <a:rPr lang="it-IT" sz="2400" dirty="0"/>
              <a:t>• Gestire diverse situazioni </a:t>
            </a:r>
          </a:p>
          <a:p>
            <a:r>
              <a:rPr lang="it-IT" sz="2400" dirty="0"/>
              <a:t>• Motivare </a:t>
            </a:r>
          </a:p>
          <a:p>
            <a:r>
              <a:rPr lang="it-IT" sz="2400" dirty="0"/>
              <a:t>• Avvalersi di competenze </a:t>
            </a:r>
          </a:p>
          <a:p>
            <a:r>
              <a:rPr lang="it-IT" sz="2400" dirty="0"/>
              <a:t>• Essere curioso</a:t>
            </a:r>
          </a:p>
          <a:p>
            <a:r>
              <a:rPr lang="it-IT" sz="2400" dirty="0"/>
              <a:t>• Relazionarsi con gli atleti</a:t>
            </a:r>
          </a:p>
        </p:txBody>
      </p:sp>
      <p:sp>
        <p:nvSpPr>
          <p:cNvPr id="5" name="Rettangolo 4">
            <a:extLst>
              <a:ext uri="{FF2B5EF4-FFF2-40B4-BE49-F238E27FC236}">
                <a16:creationId xmlns:a16="http://schemas.microsoft.com/office/drawing/2014/main" id="{19C323EA-0622-4046-9DFF-544E8C419983}"/>
              </a:ext>
            </a:extLst>
          </p:cNvPr>
          <p:cNvSpPr/>
          <p:nvPr/>
        </p:nvSpPr>
        <p:spPr>
          <a:xfrm>
            <a:off x="3081130" y="483562"/>
            <a:ext cx="4015409" cy="3046988"/>
          </a:xfrm>
          <a:prstGeom prst="rect">
            <a:avLst/>
          </a:prstGeom>
        </p:spPr>
        <p:txBody>
          <a:bodyPr wrap="square">
            <a:spAutoFit/>
          </a:bodyPr>
          <a:lstStyle/>
          <a:p>
            <a:r>
              <a:rPr lang="it-IT" sz="2400" dirty="0">
                <a:solidFill>
                  <a:schemeClr val="accent6"/>
                </a:solidFill>
              </a:rPr>
              <a:t>L’educatore deve:</a:t>
            </a:r>
          </a:p>
          <a:p>
            <a:r>
              <a:rPr lang="it-IT" sz="2400" dirty="0"/>
              <a:t>• Far maturare l’identità </a:t>
            </a:r>
          </a:p>
          <a:p>
            <a:r>
              <a:rPr lang="it-IT" sz="2400" dirty="0"/>
              <a:t>• Promuovere sviluppo della personalità</a:t>
            </a:r>
          </a:p>
          <a:p>
            <a:r>
              <a:rPr lang="it-IT" sz="2400" dirty="0"/>
              <a:t>• Essere un modello</a:t>
            </a:r>
          </a:p>
          <a:p>
            <a:r>
              <a:rPr lang="it-IT" sz="2400" dirty="0"/>
              <a:t>• Creare un sano senso competitivo </a:t>
            </a:r>
          </a:p>
          <a:p>
            <a:r>
              <a:rPr lang="it-IT" sz="2400" dirty="0"/>
              <a:t>• Aggregare</a:t>
            </a:r>
          </a:p>
        </p:txBody>
      </p:sp>
      <p:sp>
        <p:nvSpPr>
          <p:cNvPr id="6" name="Rettangolo 5">
            <a:extLst>
              <a:ext uri="{FF2B5EF4-FFF2-40B4-BE49-F238E27FC236}">
                <a16:creationId xmlns:a16="http://schemas.microsoft.com/office/drawing/2014/main" id="{FA1EAF8B-43A7-4CF5-B340-19F0230BA53C}"/>
              </a:ext>
            </a:extLst>
          </p:cNvPr>
          <p:cNvSpPr/>
          <p:nvPr/>
        </p:nvSpPr>
        <p:spPr>
          <a:xfrm>
            <a:off x="1325217" y="4133307"/>
            <a:ext cx="2941983" cy="2308324"/>
          </a:xfrm>
          <a:prstGeom prst="rect">
            <a:avLst/>
          </a:prstGeom>
        </p:spPr>
        <p:txBody>
          <a:bodyPr wrap="square">
            <a:spAutoFit/>
          </a:bodyPr>
          <a:lstStyle/>
          <a:p>
            <a:r>
              <a:rPr lang="it-IT" sz="2400" dirty="0">
                <a:solidFill>
                  <a:schemeClr val="accent6"/>
                </a:solidFill>
              </a:rPr>
              <a:t>L’insegnante deve:</a:t>
            </a:r>
          </a:p>
          <a:p>
            <a:r>
              <a:rPr lang="it-IT" sz="2400" dirty="0"/>
              <a:t>• Avere competenze </a:t>
            </a:r>
          </a:p>
          <a:p>
            <a:r>
              <a:rPr lang="it-IT" sz="2400" dirty="0"/>
              <a:t>• Trasmettere</a:t>
            </a:r>
          </a:p>
          <a:p>
            <a:r>
              <a:rPr lang="it-IT" sz="2400" dirty="0"/>
              <a:t>• Elaborare metodi </a:t>
            </a:r>
          </a:p>
          <a:p>
            <a:r>
              <a:rPr lang="it-IT" sz="2400" dirty="0"/>
              <a:t>• Progettare</a:t>
            </a:r>
          </a:p>
          <a:p>
            <a:r>
              <a:rPr lang="it-IT" sz="2400" dirty="0"/>
              <a:t>• Valutare</a:t>
            </a:r>
          </a:p>
        </p:txBody>
      </p:sp>
      <p:pic>
        <p:nvPicPr>
          <p:cNvPr id="8" name="Immagine 7">
            <a:extLst>
              <a:ext uri="{FF2B5EF4-FFF2-40B4-BE49-F238E27FC236}">
                <a16:creationId xmlns:a16="http://schemas.microsoft.com/office/drawing/2014/main" id="{3E5E1AB5-A62F-4A74-A543-67DC2FB0C3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288" y="230189"/>
            <a:ext cx="1709530" cy="999770"/>
          </a:xfrm>
          <a:prstGeom prst="rect">
            <a:avLst/>
          </a:prstGeom>
        </p:spPr>
      </p:pic>
    </p:spTree>
    <p:extLst>
      <p:ext uri="{BB962C8B-B14F-4D97-AF65-F5344CB8AC3E}">
        <p14:creationId xmlns:p14="http://schemas.microsoft.com/office/powerpoint/2010/main" val="40913071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F6AE59-1D51-403D-AA26-C9B6E45E78FA}"/>
              </a:ext>
            </a:extLst>
          </p:cNvPr>
          <p:cNvSpPr>
            <a:spLocks noGrp="1"/>
          </p:cNvSpPr>
          <p:nvPr>
            <p:ph type="title"/>
          </p:nvPr>
        </p:nvSpPr>
        <p:spPr>
          <a:xfrm>
            <a:off x="838200" y="67292"/>
            <a:ext cx="10515600" cy="1325563"/>
          </a:xfrm>
        </p:spPr>
        <p:txBody>
          <a:bodyPr/>
          <a:lstStyle/>
          <a:p>
            <a:pPr algn="ctr"/>
            <a:r>
              <a:rPr lang="it-IT" b="1" dirty="0">
                <a:solidFill>
                  <a:schemeClr val="accent6"/>
                </a:solidFill>
              </a:rPr>
              <a:t>Piccoli suggerimenti pratici</a:t>
            </a:r>
          </a:p>
        </p:txBody>
      </p:sp>
      <p:sp>
        <p:nvSpPr>
          <p:cNvPr id="3" name="Segnaposto contenuto 2">
            <a:extLst>
              <a:ext uri="{FF2B5EF4-FFF2-40B4-BE49-F238E27FC236}">
                <a16:creationId xmlns:a16="http://schemas.microsoft.com/office/drawing/2014/main" id="{D457C0A4-3DE3-4F74-8620-2CA381DD97ED}"/>
              </a:ext>
            </a:extLst>
          </p:cNvPr>
          <p:cNvSpPr>
            <a:spLocks noGrp="1"/>
          </p:cNvSpPr>
          <p:nvPr>
            <p:ph idx="1"/>
          </p:nvPr>
        </p:nvSpPr>
        <p:spPr>
          <a:xfrm>
            <a:off x="745435" y="1367727"/>
            <a:ext cx="10515600" cy="4351338"/>
          </a:xfrm>
        </p:spPr>
        <p:txBody>
          <a:bodyPr>
            <a:normAutofit fontScale="92500"/>
          </a:bodyPr>
          <a:lstStyle/>
          <a:p>
            <a:pPr>
              <a:spcAft>
                <a:spcPts val="600"/>
              </a:spcAft>
              <a:buFontTx/>
              <a:buChar char="•"/>
            </a:pPr>
            <a:r>
              <a:rPr lang="it-IT" sz="3200" dirty="0"/>
              <a:t>Ricerca continua della sicurezza ambientale</a:t>
            </a:r>
          </a:p>
          <a:p>
            <a:pPr>
              <a:spcAft>
                <a:spcPts val="600"/>
              </a:spcAft>
              <a:buFontTx/>
              <a:buChar char="•"/>
            </a:pPr>
            <a:r>
              <a:rPr lang="it-IT" sz="3200" dirty="0"/>
              <a:t>Programmazione del lavoro</a:t>
            </a:r>
          </a:p>
          <a:p>
            <a:pPr>
              <a:spcAft>
                <a:spcPts val="600"/>
              </a:spcAft>
              <a:buFontTx/>
              <a:buChar char="•"/>
            </a:pPr>
            <a:r>
              <a:rPr lang="it-IT" sz="3200" dirty="0"/>
              <a:t>Lavoro a stazioni</a:t>
            </a:r>
          </a:p>
          <a:p>
            <a:pPr>
              <a:spcAft>
                <a:spcPts val="600"/>
              </a:spcAft>
              <a:buFontTx/>
              <a:buChar char="•"/>
            </a:pPr>
            <a:r>
              <a:rPr lang="it-IT" sz="3200" dirty="0">
                <a:sym typeface="Wingdings" pitchFamily="-1" charset="2"/>
              </a:rPr>
              <a:t>Dall’insegnamento individuale alla cooperazione con i compagni</a:t>
            </a:r>
          </a:p>
          <a:p>
            <a:pPr>
              <a:spcAft>
                <a:spcPts val="600"/>
              </a:spcAft>
              <a:buFontTx/>
              <a:buChar char="•"/>
            </a:pPr>
            <a:r>
              <a:rPr lang="it-IT" sz="3200" dirty="0">
                <a:sym typeface="Wingdings" pitchFamily="-1" charset="2"/>
              </a:rPr>
              <a:t>Riduzione dei tempi morti</a:t>
            </a:r>
            <a:endParaRPr lang="it-IT" sz="3200" dirty="0">
              <a:solidFill>
                <a:srgbClr val="545472"/>
              </a:solidFill>
              <a:sym typeface="Wingdings" pitchFamily="-1" charset="2"/>
            </a:endParaRPr>
          </a:p>
          <a:p>
            <a:pPr>
              <a:spcAft>
                <a:spcPts val="600"/>
              </a:spcAft>
              <a:buFontTx/>
              <a:buChar char="•"/>
            </a:pPr>
            <a:r>
              <a:rPr lang="it-IT" sz="3200" dirty="0">
                <a:sym typeface="Wingdings" pitchFamily="-1" charset="2"/>
              </a:rPr>
              <a:t>Cose giuste al momento giusto, no specializzazione precoce</a:t>
            </a:r>
          </a:p>
          <a:p>
            <a:pPr>
              <a:spcAft>
                <a:spcPts val="600"/>
              </a:spcAft>
              <a:buFontTx/>
              <a:buChar char="•"/>
            </a:pPr>
            <a:r>
              <a:rPr lang="it-IT" sz="3200" dirty="0"/>
              <a:t>Momento di gioco</a:t>
            </a:r>
          </a:p>
          <a:p>
            <a:pPr algn="just">
              <a:spcAft>
                <a:spcPts val="600"/>
              </a:spcAft>
              <a:buFontTx/>
              <a:buChar char="•"/>
            </a:pPr>
            <a:endParaRPr lang="it-IT" sz="3200" dirty="0"/>
          </a:p>
          <a:p>
            <a:pPr marL="0" indent="0">
              <a:buNone/>
            </a:pPr>
            <a:endParaRPr lang="it-IT" dirty="0"/>
          </a:p>
        </p:txBody>
      </p:sp>
      <p:pic>
        <p:nvPicPr>
          <p:cNvPr id="5" name="Immagine 4">
            <a:extLst>
              <a:ext uri="{FF2B5EF4-FFF2-40B4-BE49-F238E27FC236}">
                <a16:creationId xmlns:a16="http://schemas.microsoft.com/office/drawing/2014/main" id="{C724E943-1AAD-4F66-B531-83E43919FE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288" y="230189"/>
            <a:ext cx="1709530" cy="999770"/>
          </a:xfrm>
          <a:prstGeom prst="rect">
            <a:avLst/>
          </a:prstGeom>
        </p:spPr>
      </p:pic>
      <p:pic>
        <p:nvPicPr>
          <p:cNvPr id="4" name="Immagine 3">
            <a:extLst>
              <a:ext uri="{FF2B5EF4-FFF2-40B4-BE49-F238E27FC236}">
                <a16:creationId xmlns:a16="http://schemas.microsoft.com/office/drawing/2014/main" id="{3F372D96-8104-4277-B19F-40FCC85B5A9B}"/>
              </a:ext>
            </a:extLst>
          </p:cNvPr>
          <p:cNvPicPr>
            <a:picLocks noChangeAspect="1"/>
          </p:cNvPicPr>
          <p:nvPr/>
        </p:nvPicPr>
        <p:blipFill>
          <a:blip r:embed="rId3"/>
          <a:stretch>
            <a:fillRect/>
          </a:stretch>
        </p:blipFill>
        <p:spPr>
          <a:xfrm>
            <a:off x="8521768" y="1468713"/>
            <a:ext cx="2543175" cy="1800225"/>
          </a:xfrm>
          <a:prstGeom prst="rect">
            <a:avLst/>
          </a:prstGeom>
        </p:spPr>
      </p:pic>
      <p:pic>
        <p:nvPicPr>
          <p:cNvPr id="6" name="Immagine 5">
            <a:extLst>
              <a:ext uri="{FF2B5EF4-FFF2-40B4-BE49-F238E27FC236}">
                <a16:creationId xmlns:a16="http://schemas.microsoft.com/office/drawing/2014/main" id="{E7D630C7-202D-4D56-A40F-73123B038AE5}"/>
              </a:ext>
            </a:extLst>
          </p:cNvPr>
          <p:cNvPicPr>
            <a:picLocks noChangeAspect="1"/>
          </p:cNvPicPr>
          <p:nvPr/>
        </p:nvPicPr>
        <p:blipFill>
          <a:blip r:embed="rId4"/>
          <a:stretch>
            <a:fillRect/>
          </a:stretch>
        </p:blipFill>
        <p:spPr>
          <a:xfrm>
            <a:off x="5466314" y="5029200"/>
            <a:ext cx="2505075" cy="1828800"/>
          </a:xfrm>
          <a:prstGeom prst="rect">
            <a:avLst/>
          </a:prstGeom>
        </p:spPr>
      </p:pic>
    </p:spTree>
    <p:extLst>
      <p:ext uri="{BB962C8B-B14F-4D97-AF65-F5344CB8AC3E}">
        <p14:creationId xmlns:p14="http://schemas.microsoft.com/office/powerpoint/2010/main" val="34304284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79373F-66DA-4050-BB30-C452EFC32A73}"/>
              </a:ext>
            </a:extLst>
          </p:cNvPr>
          <p:cNvSpPr>
            <a:spLocks noGrp="1"/>
          </p:cNvSpPr>
          <p:nvPr>
            <p:ph type="title"/>
          </p:nvPr>
        </p:nvSpPr>
        <p:spPr>
          <a:xfrm>
            <a:off x="838200" y="67292"/>
            <a:ext cx="10515600" cy="1325563"/>
          </a:xfrm>
        </p:spPr>
        <p:txBody>
          <a:bodyPr/>
          <a:lstStyle/>
          <a:p>
            <a:pPr algn="ctr"/>
            <a:r>
              <a:rPr lang="it-IT" b="1" dirty="0">
                <a:solidFill>
                  <a:schemeClr val="accent6"/>
                </a:solidFill>
              </a:rPr>
              <a:t>Cosa evitare</a:t>
            </a:r>
          </a:p>
        </p:txBody>
      </p:sp>
      <p:sp>
        <p:nvSpPr>
          <p:cNvPr id="3" name="Segnaposto contenuto 2">
            <a:extLst>
              <a:ext uri="{FF2B5EF4-FFF2-40B4-BE49-F238E27FC236}">
                <a16:creationId xmlns:a16="http://schemas.microsoft.com/office/drawing/2014/main" id="{CD9D73C8-20D6-4F21-8FC3-BE8AC570B146}"/>
              </a:ext>
            </a:extLst>
          </p:cNvPr>
          <p:cNvSpPr>
            <a:spLocks noGrp="1"/>
          </p:cNvSpPr>
          <p:nvPr>
            <p:ph idx="1"/>
          </p:nvPr>
        </p:nvSpPr>
        <p:spPr>
          <a:xfrm>
            <a:off x="560020" y="1574252"/>
            <a:ext cx="10515600" cy="4351338"/>
          </a:xfrm>
        </p:spPr>
        <p:txBody>
          <a:bodyPr/>
          <a:lstStyle/>
          <a:p>
            <a:pPr>
              <a:spcAft>
                <a:spcPts val="1200"/>
              </a:spcAft>
              <a:buFontTx/>
              <a:buChar char="•"/>
            </a:pPr>
            <a:r>
              <a:rPr lang="it-IT" sz="3200" dirty="0"/>
              <a:t>Dare il cattivo esempio</a:t>
            </a:r>
          </a:p>
          <a:p>
            <a:pPr>
              <a:spcAft>
                <a:spcPts val="1200"/>
              </a:spcAft>
              <a:buFontTx/>
              <a:buChar char="•"/>
            </a:pPr>
            <a:r>
              <a:rPr lang="it-IT" sz="3200" dirty="0"/>
              <a:t>Urlare “contro” (focus sul comportamento e non sulla persona)</a:t>
            </a:r>
          </a:p>
          <a:p>
            <a:pPr>
              <a:spcAft>
                <a:spcPts val="1200"/>
              </a:spcAft>
              <a:buFontTx/>
              <a:buChar char="•"/>
            </a:pPr>
            <a:r>
              <a:rPr lang="it-IT" sz="3200" dirty="0"/>
              <a:t>Esaltare le vittorie e demonizzare le sconfitte</a:t>
            </a:r>
          </a:p>
          <a:p>
            <a:pPr>
              <a:spcAft>
                <a:spcPts val="1200"/>
              </a:spcAft>
              <a:buFontTx/>
              <a:buChar char="•"/>
            </a:pPr>
            <a:r>
              <a:rPr lang="it-IT" sz="3200" dirty="0"/>
              <a:t>Dimenticare chi è l’adulto e qual è il suo ruolo</a:t>
            </a:r>
          </a:p>
          <a:p>
            <a:pPr>
              <a:spcAft>
                <a:spcPts val="1200"/>
              </a:spcAft>
              <a:buFontTx/>
              <a:buChar char="•"/>
            </a:pPr>
            <a:r>
              <a:rPr lang="it-IT" sz="3200" dirty="0"/>
              <a:t>Imporre le regole ma condividerle</a:t>
            </a:r>
          </a:p>
          <a:p>
            <a:endParaRPr lang="it-IT" dirty="0"/>
          </a:p>
        </p:txBody>
      </p:sp>
      <p:pic>
        <p:nvPicPr>
          <p:cNvPr id="5" name="Immagine 4">
            <a:extLst>
              <a:ext uri="{FF2B5EF4-FFF2-40B4-BE49-F238E27FC236}">
                <a16:creationId xmlns:a16="http://schemas.microsoft.com/office/drawing/2014/main" id="{5EBA200A-B5B4-43ED-9162-ABE97C8E98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288" y="230189"/>
            <a:ext cx="1709530" cy="999770"/>
          </a:xfrm>
          <a:prstGeom prst="rect">
            <a:avLst/>
          </a:prstGeom>
        </p:spPr>
      </p:pic>
      <p:pic>
        <p:nvPicPr>
          <p:cNvPr id="4" name="Immagine 3">
            <a:extLst>
              <a:ext uri="{FF2B5EF4-FFF2-40B4-BE49-F238E27FC236}">
                <a16:creationId xmlns:a16="http://schemas.microsoft.com/office/drawing/2014/main" id="{42D5CAF9-6186-4A52-9D32-861AC1E781CC}"/>
              </a:ext>
            </a:extLst>
          </p:cNvPr>
          <p:cNvPicPr>
            <a:picLocks noChangeAspect="1"/>
          </p:cNvPicPr>
          <p:nvPr/>
        </p:nvPicPr>
        <p:blipFill>
          <a:blip r:embed="rId3"/>
          <a:stretch>
            <a:fillRect/>
          </a:stretch>
        </p:blipFill>
        <p:spPr>
          <a:xfrm>
            <a:off x="8757615" y="4492488"/>
            <a:ext cx="2874365" cy="2106405"/>
          </a:xfrm>
          <a:prstGeom prst="rect">
            <a:avLst/>
          </a:prstGeom>
        </p:spPr>
      </p:pic>
    </p:spTree>
    <p:extLst>
      <p:ext uri="{BB962C8B-B14F-4D97-AF65-F5344CB8AC3E}">
        <p14:creationId xmlns:p14="http://schemas.microsoft.com/office/powerpoint/2010/main" val="35953527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79373F-66DA-4050-BB30-C452EFC32A73}"/>
              </a:ext>
            </a:extLst>
          </p:cNvPr>
          <p:cNvSpPr>
            <a:spLocks noGrp="1"/>
          </p:cNvSpPr>
          <p:nvPr>
            <p:ph type="title"/>
          </p:nvPr>
        </p:nvSpPr>
        <p:spPr/>
        <p:txBody>
          <a:bodyPr/>
          <a:lstStyle/>
          <a:p>
            <a:pPr algn="ctr"/>
            <a:r>
              <a:rPr lang="it-IT" b="1" dirty="0">
                <a:solidFill>
                  <a:srgbClr val="00B0F0"/>
                </a:solidFill>
              </a:rPr>
              <a:t>Obiettivi dell’insegnamento</a:t>
            </a:r>
          </a:p>
        </p:txBody>
      </p:sp>
      <p:sp>
        <p:nvSpPr>
          <p:cNvPr id="3" name="Segnaposto contenuto 2">
            <a:extLst>
              <a:ext uri="{FF2B5EF4-FFF2-40B4-BE49-F238E27FC236}">
                <a16:creationId xmlns:a16="http://schemas.microsoft.com/office/drawing/2014/main" id="{CD9D73C8-20D6-4F21-8FC3-BE8AC570B146}"/>
              </a:ext>
            </a:extLst>
          </p:cNvPr>
          <p:cNvSpPr>
            <a:spLocks noGrp="1"/>
          </p:cNvSpPr>
          <p:nvPr>
            <p:ph idx="1"/>
          </p:nvPr>
        </p:nvSpPr>
        <p:spPr>
          <a:xfrm>
            <a:off x="838200" y="1825625"/>
            <a:ext cx="6755296" cy="4667250"/>
          </a:xfrm>
        </p:spPr>
        <p:txBody>
          <a:bodyPr>
            <a:normAutofit fontScale="92500" lnSpcReduction="10000"/>
          </a:bodyPr>
          <a:lstStyle/>
          <a:p>
            <a:pPr marL="0">
              <a:spcBef>
                <a:spcPts val="0"/>
              </a:spcBef>
              <a:buNone/>
            </a:pPr>
            <a:r>
              <a:rPr lang="it-IT" sz="3500" dirty="0"/>
              <a:t>Il tecnico deve accompagnare i propri atleti verso il miglioramento qualitativo di un gesto appreso: maggiore precisione, esecuzione dello stesso ad una maggiore velocità, ricerca dell’economicità.</a:t>
            </a:r>
          </a:p>
          <a:p>
            <a:pPr marL="0">
              <a:spcBef>
                <a:spcPts val="0"/>
              </a:spcBef>
              <a:buNone/>
            </a:pPr>
            <a:r>
              <a:rPr lang="it-IT" sz="3500" dirty="0"/>
              <a:t>Questo percorso varia da atleta ad atleta.</a:t>
            </a:r>
          </a:p>
          <a:p>
            <a:pPr marL="0">
              <a:spcBef>
                <a:spcPts val="0"/>
              </a:spcBef>
              <a:buNone/>
            </a:pPr>
            <a:r>
              <a:rPr lang="it-IT" sz="3500" dirty="0"/>
              <a:t>Cambio il contesto (gara, allenamento, stanchezza, pressione emotiva) ma non il risultato. </a:t>
            </a:r>
          </a:p>
          <a:p>
            <a:pPr marL="0" indent="0">
              <a:buNone/>
            </a:pPr>
            <a:endParaRPr lang="it-IT" dirty="0"/>
          </a:p>
        </p:txBody>
      </p:sp>
      <p:pic>
        <p:nvPicPr>
          <p:cNvPr id="5" name="Immagine 4">
            <a:extLst>
              <a:ext uri="{FF2B5EF4-FFF2-40B4-BE49-F238E27FC236}">
                <a16:creationId xmlns:a16="http://schemas.microsoft.com/office/drawing/2014/main" id="{5EBA200A-B5B4-43ED-9162-ABE97C8E98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288" y="230189"/>
            <a:ext cx="1709530" cy="999770"/>
          </a:xfrm>
          <a:prstGeom prst="rect">
            <a:avLst/>
          </a:prstGeom>
        </p:spPr>
      </p:pic>
      <p:pic>
        <p:nvPicPr>
          <p:cNvPr id="10" name="Immagine 9">
            <a:extLst>
              <a:ext uri="{FF2B5EF4-FFF2-40B4-BE49-F238E27FC236}">
                <a16:creationId xmlns:a16="http://schemas.microsoft.com/office/drawing/2014/main" id="{2FCCE0C5-FAD2-45BC-BF51-3BB2C95F6037}"/>
              </a:ext>
            </a:extLst>
          </p:cNvPr>
          <p:cNvPicPr>
            <a:picLocks noChangeAspect="1"/>
          </p:cNvPicPr>
          <p:nvPr/>
        </p:nvPicPr>
        <p:blipFill>
          <a:blip r:embed="rId3"/>
          <a:stretch>
            <a:fillRect/>
          </a:stretch>
        </p:blipFill>
        <p:spPr>
          <a:xfrm>
            <a:off x="7787516" y="1690688"/>
            <a:ext cx="3667125" cy="4572000"/>
          </a:xfrm>
          <a:prstGeom prst="rect">
            <a:avLst/>
          </a:prstGeom>
        </p:spPr>
      </p:pic>
    </p:spTree>
    <p:extLst>
      <p:ext uri="{BB962C8B-B14F-4D97-AF65-F5344CB8AC3E}">
        <p14:creationId xmlns:p14="http://schemas.microsoft.com/office/powerpoint/2010/main" val="41369812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79373F-66DA-4050-BB30-C452EFC32A73}"/>
              </a:ext>
            </a:extLst>
          </p:cNvPr>
          <p:cNvSpPr>
            <a:spLocks noGrp="1"/>
          </p:cNvSpPr>
          <p:nvPr>
            <p:ph type="title"/>
          </p:nvPr>
        </p:nvSpPr>
        <p:spPr/>
        <p:txBody>
          <a:bodyPr/>
          <a:lstStyle/>
          <a:p>
            <a:pPr algn="ctr"/>
            <a:r>
              <a:rPr lang="it-IT" b="1" dirty="0">
                <a:solidFill>
                  <a:srgbClr val="00B0F0"/>
                </a:solidFill>
              </a:rPr>
              <a:t>Obiettivi dell’insegnamento</a:t>
            </a:r>
          </a:p>
        </p:txBody>
      </p:sp>
      <p:sp>
        <p:nvSpPr>
          <p:cNvPr id="3" name="Segnaposto contenuto 2">
            <a:extLst>
              <a:ext uri="{FF2B5EF4-FFF2-40B4-BE49-F238E27FC236}">
                <a16:creationId xmlns:a16="http://schemas.microsoft.com/office/drawing/2014/main" id="{CD9D73C8-20D6-4F21-8FC3-BE8AC570B146}"/>
              </a:ext>
            </a:extLst>
          </p:cNvPr>
          <p:cNvSpPr>
            <a:spLocks noGrp="1"/>
          </p:cNvSpPr>
          <p:nvPr>
            <p:ph idx="1"/>
          </p:nvPr>
        </p:nvSpPr>
        <p:spPr>
          <a:xfrm>
            <a:off x="838199" y="1825625"/>
            <a:ext cx="10783957" cy="4667250"/>
          </a:xfrm>
        </p:spPr>
        <p:txBody>
          <a:bodyPr>
            <a:normAutofit fontScale="92500" lnSpcReduction="10000"/>
          </a:bodyPr>
          <a:lstStyle/>
          <a:p>
            <a:pPr marL="0">
              <a:spcBef>
                <a:spcPts val="0"/>
              </a:spcBef>
              <a:buNone/>
            </a:pPr>
            <a:r>
              <a:rPr lang="it-IT" sz="3000" b="1" dirty="0"/>
              <a:t>Garantire la sicurezza </a:t>
            </a:r>
            <a:r>
              <a:rPr lang="it-IT" sz="3000" dirty="0"/>
              <a:t>sia nello spazio che nell’attrezzature ma anche sulla scelta dei carichi e della metodica proposta.</a:t>
            </a:r>
          </a:p>
          <a:p>
            <a:pPr marL="0">
              <a:spcBef>
                <a:spcPts val="0"/>
              </a:spcBef>
              <a:buNone/>
            </a:pPr>
            <a:endParaRPr lang="it-IT" sz="3000" dirty="0"/>
          </a:p>
          <a:p>
            <a:pPr marL="0">
              <a:spcBef>
                <a:spcPts val="0"/>
              </a:spcBef>
              <a:buNone/>
            </a:pPr>
            <a:r>
              <a:rPr lang="it-IT" sz="3000" b="1" dirty="0"/>
              <a:t>Far sviluppare un interesse </a:t>
            </a:r>
            <a:r>
              <a:rPr lang="it-IT" sz="3000" dirty="0"/>
              <a:t>lavorando sulla motivazione, promovendo la pratica sportiva come risposta ai diversi bisogni degli allievi.</a:t>
            </a:r>
          </a:p>
          <a:p>
            <a:pPr marL="0">
              <a:spcBef>
                <a:spcPts val="0"/>
              </a:spcBef>
              <a:buNone/>
            </a:pPr>
            <a:endParaRPr lang="it-IT" sz="3000" dirty="0"/>
          </a:p>
          <a:p>
            <a:pPr marL="0">
              <a:spcBef>
                <a:spcPts val="0"/>
              </a:spcBef>
              <a:buNone/>
            </a:pPr>
            <a:r>
              <a:rPr lang="it-IT" sz="3000" b="1" dirty="0"/>
              <a:t>Riequilibrare e recuperare </a:t>
            </a:r>
            <a:r>
              <a:rPr lang="it-IT" sz="3000" dirty="0"/>
              <a:t>elementi di motricità generale, spesso non sono sufficienti le competenze specifiche della disciplina interessata.</a:t>
            </a:r>
          </a:p>
          <a:p>
            <a:pPr marL="0">
              <a:spcBef>
                <a:spcPts val="0"/>
              </a:spcBef>
              <a:buNone/>
            </a:pPr>
            <a:endParaRPr lang="it-IT" sz="3000" dirty="0"/>
          </a:p>
          <a:p>
            <a:pPr marL="0">
              <a:spcBef>
                <a:spcPts val="0"/>
              </a:spcBef>
              <a:buNone/>
            </a:pPr>
            <a:r>
              <a:rPr lang="it-IT" sz="3000" b="1" dirty="0"/>
              <a:t>Programmare, </a:t>
            </a:r>
            <a:r>
              <a:rPr lang="it-IT" sz="3000" dirty="0"/>
              <a:t>si concretizza nella definizione degli obiettivi della propria azione, determinare mezzi e metodi per raggiungerli, adattare strumenti di verifica e controllo.</a:t>
            </a:r>
          </a:p>
          <a:p>
            <a:pPr marL="0">
              <a:spcBef>
                <a:spcPts val="0"/>
              </a:spcBef>
              <a:buNone/>
            </a:pPr>
            <a:r>
              <a:rPr lang="it-IT" b="1" dirty="0"/>
              <a:t> </a:t>
            </a:r>
            <a:endParaRPr lang="it-IT" dirty="0"/>
          </a:p>
        </p:txBody>
      </p:sp>
      <p:pic>
        <p:nvPicPr>
          <p:cNvPr id="5" name="Immagine 4">
            <a:extLst>
              <a:ext uri="{FF2B5EF4-FFF2-40B4-BE49-F238E27FC236}">
                <a16:creationId xmlns:a16="http://schemas.microsoft.com/office/drawing/2014/main" id="{5EBA200A-B5B4-43ED-9162-ABE97C8E98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288" y="230189"/>
            <a:ext cx="1709530" cy="999770"/>
          </a:xfrm>
          <a:prstGeom prst="rect">
            <a:avLst/>
          </a:prstGeom>
        </p:spPr>
      </p:pic>
    </p:spTree>
    <p:extLst>
      <p:ext uri="{BB962C8B-B14F-4D97-AF65-F5344CB8AC3E}">
        <p14:creationId xmlns:p14="http://schemas.microsoft.com/office/powerpoint/2010/main" val="17931390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79373F-66DA-4050-BB30-C452EFC32A73}"/>
              </a:ext>
            </a:extLst>
          </p:cNvPr>
          <p:cNvSpPr>
            <a:spLocks noGrp="1"/>
          </p:cNvSpPr>
          <p:nvPr>
            <p:ph type="title"/>
          </p:nvPr>
        </p:nvSpPr>
        <p:spPr/>
        <p:txBody>
          <a:bodyPr/>
          <a:lstStyle/>
          <a:p>
            <a:pPr algn="ctr"/>
            <a:r>
              <a:rPr lang="it-IT" b="1" dirty="0">
                <a:solidFill>
                  <a:srgbClr val="00B0F0"/>
                </a:solidFill>
              </a:rPr>
              <a:t>Obiettivi dell’insegnamento</a:t>
            </a:r>
          </a:p>
        </p:txBody>
      </p:sp>
      <p:sp>
        <p:nvSpPr>
          <p:cNvPr id="3" name="Segnaposto contenuto 2">
            <a:extLst>
              <a:ext uri="{FF2B5EF4-FFF2-40B4-BE49-F238E27FC236}">
                <a16:creationId xmlns:a16="http://schemas.microsoft.com/office/drawing/2014/main" id="{CD9D73C8-20D6-4F21-8FC3-BE8AC570B146}"/>
              </a:ext>
            </a:extLst>
          </p:cNvPr>
          <p:cNvSpPr>
            <a:spLocks noGrp="1"/>
          </p:cNvSpPr>
          <p:nvPr>
            <p:ph idx="1"/>
          </p:nvPr>
        </p:nvSpPr>
        <p:spPr>
          <a:xfrm>
            <a:off x="838199" y="1825625"/>
            <a:ext cx="10783957" cy="4667250"/>
          </a:xfrm>
        </p:spPr>
        <p:txBody>
          <a:bodyPr>
            <a:normAutofit fontScale="92500" lnSpcReduction="10000"/>
          </a:bodyPr>
          <a:lstStyle/>
          <a:p>
            <a:pPr marL="0" indent="0">
              <a:spcBef>
                <a:spcPts val="0"/>
              </a:spcBef>
              <a:buNone/>
            </a:pPr>
            <a:r>
              <a:rPr lang="it-IT" sz="3000" b="1" dirty="0"/>
              <a:t>Motivare: </a:t>
            </a:r>
            <a:r>
              <a:rPr lang="it-IT" sz="3000" dirty="0"/>
              <a:t>analizzare le ragioni per la quale uno sportivo pratichi quello sport e le ragioni per cui si impegna costantemente definendo per ogni allievo il proprio orientamento motivazionale.</a:t>
            </a:r>
          </a:p>
          <a:p>
            <a:pPr marL="0" indent="0">
              <a:spcBef>
                <a:spcPts val="0"/>
              </a:spcBef>
              <a:buNone/>
            </a:pPr>
            <a:endParaRPr lang="it-IT" sz="3000" dirty="0"/>
          </a:p>
          <a:p>
            <a:pPr marL="0" indent="0">
              <a:spcBef>
                <a:spcPts val="0"/>
              </a:spcBef>
              <a:buNone/>
            </a:pPr>
            <a:r>
              <a:rPr lang="it-IT" sz="3000" b="1" dirty="0"/>
              <a:t>Comunicare</a:t>
            </a:r>
            <a:r>
              <a:rPr lang="it-IT" sz="3000" dirty="0"/>
              <a:t>: fondamentale instaurare una efficace relazione con i propri allievi ponendo attenzioni agli aspetti verbali e non verbali</a:t>
            </a:r>
          </a:p>
          <a:p>
            <a:pPr marL="0" indent="0">
              <a:spcBef>
                <a:spcPts val="0"/>
              </a:spcBef>
              <a:buNone/>
            </a:pPr>
            <a:endParaRPr lang="it-IT" sz="3000" dirty="0"/>
          </a:p>
          <a:p>
            <a:pPr marL="0" indent="0">
              <a:spcBef>
                <a:spcPts val="0"/>
              </a:spcBef>
              <a:buNone/>
            </a:pPr>
            <a:r>
              <a:rPr lang="it-IT" sz="3000" b="1" dirty="0"/>
              <a:t>Osservare: </a:t>
            </a:r>
            <a:r>
              <a:rPr lang="it-IT" sz="3000" dirty="0"/>
              <a:t>analizzare il comportamento evitando un’eccessiva influenza soggettiva. Adottare una osservazione sistematica piuttosto che naturale riduce gli errori </a:t>
            </a:r>
          </a:p>
          <a:p>
            <a:pPr marL="0" indent="0">
              <a:spcBef>
                <a:spcPts val="0"/>
              </a:spcBef>
              <a:buNone/>
            </a:pPr>
            <a:endParaRPr lang="it-IT" sz="3000" dirty="0"/>
          </a:p>
          <a:p>
            <a:pPr marL="0" indent="0">
              <a:spcBef>
                <a:spcPts val="0"/>
              </a:spcBef>
              <a:buNone/>
            </a:pPr>
            <a:r>
              <a:rPr lang="it-IT" sz="3000" b="1" dirty="0"/>
              <a:t>Valutare: </a:t>
            </a:r>
            <a:r>
              <a:rPr lang="it-IT" sz="3000" dirty="0"/>
              <a:t>Verificare attraverso test ed osservazioni sistematiche il livello motorio</a:t>
            </a:r>
          </a:p>
          <a:p>
            <a:pPr marL="0">
              <a:spcBef>
                <a:spcPts val="0"/>
              </a:spcBef>
              <a:buNone/>
            </a:pPr>
            <a:endParaRPr lang="it-IT" dirty="0"/>
          </a:p>
        </p:txBody>
      </p:sp>
      <p:pic>
        <p:nvPicPr>
          <p:cNvPr id="5" name="Immagine 4">
            <a:extLst>
              <a:ext uri="{FF2B5EF4-FFF2-40B4-BE49-F238E27FC236}">
                <a16:creationId xmlns:a16="http://schemas.microsoft.com/office/drawing/2014/main" id="{5EBA200A-B5B4-43ED-9162-ABE97C8E98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288" y="230189"/>
            <a:ext cx="1709530" cy="999770"/>
          </a:xfrm>
          <a:prstGeom prst="rect">
            <a:avLst/>
          </a:prstGeom>
        </p:spPr>
      </p:pic>
    </p:spTree>
    <p:extLst>
      <p:ext uri="{BB962C8B-B14F-4D97-AF65-F5344CB8AC3E}">
        <p14:creationId xmlns:p14="http://schemas.microsoft.com/office/powerpoint/2010/main" val="15096991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79373F-66DA-4050-BB30-C452EFC32A73}"/>
              </a:ext>
            </a:extLst>
          </p:cNvPr>
          <p:cNvSpPr>
            <a:spLocks noGrp="1"/>
          </p:cNvSpPr>
          <p:nvPr>
            <p:ph type="title"/>
          </p:nvPr>
        </p:nvSpPr>
        <p:spPr/>
        <p:txBody>
          <a:bodyPr/>
          <a:lstStyle/>
          <a:p>
            <a:pPr algn="ctr"/>
            <a:r>
              <a:rPr lang="it-IT" b="1" dirty="0">
                <a:solidFill>
                  <a:srgbClr val="FF0000"/>
                </a:solidFill>
              </a:rPr>
              <a:t>La valutazione</a:t>
            </a:r>
          </a:p>
        </p:txBody>
      </p:sp>
      <p:sp>
        <p:nvSpPr>
          <p:cNvPr id="3" name="Segnaposto contenuto 2">
            <a:extLst>
              <a:ext uri="{FF2B5EF4-FFF2-40B4-BE49-F238E27FC236}">
                <a16:creationId xmlns:a16="http://schemas.microsoft.com/office/drawing/2014/main" id="{CD9D73C8-20D6-4F21-8FC3-BE8AC570B146}"/>
              </a:ext>
            </a:extLst>
          </p:cNvPr>
          <p:cNvSpPr>
            <a:spLocks noGrp="1"/>
          </p:cNvSpPr>
          <p:nvPr>
            <p:ph idx="1"/>
          </p:nvPr>
        </p:nvSpPr>
        <p:spPr>
          <a:xfrm>
            <a:off x="838200" y="2437581"/>
            <a:ext cx="10783957" cy="3223453"/>
          </a:xfrm>
        </p:spPr>
        <p:txBody>
          <a:bodyPr>
            <a:normAutofit/>
          </a:bodyPr>
          <a:lstStyle/>
          <a:p>
            <a:pPr marL="0" lvl="0" indent="0" algn="ctr" fontAlgn="base">
              <a:lnSpc>
                <a:spcPct val="100000"/>
              </a:lnSpc>
              <a:spcBef>
                <a:spcPct val="0"/>
              </a:spcBef>
              <a:spcAft>
                <a:spcPct val="0"/>
              </a:spcAft>
              <a:buNone/>
            </a:pPr>
            <a:r>
              <a:rPr lang="it-IT" altLang="it-IT" sz="3200" i="1" dirty="0"/>
              <a:t>“Il controllo pianificato dei processi di formazione sportiva è indispensabile se si vuole riuscire a riconoscere tempestivamente, attraverso il confronto tra i traguardi programmati e i dati reali rilevati, quali sono nel periodo di tempo considerato, le deviazioni riscontrate allo scopo di introdurre le correzioni che verranno ritenute efficaci”</a:t>
            </a:r>
            <a:endParaRPr lang="it-IT" altLang="it-IT" sz="3200" dirty="0"/>
          </a:p>
          <a:p>
            <a:pPr marL="0">
              <a:spcBef>
                <a:spcPts val="0"/>
              </a:spcBef>
              <a:buNone/>
            </a:pPr>
            <a:endParaRPr lang="it-IT" dirty="0"/>
          </a:p>
        </p:txBody>
      </p:sp>
      <p:pic>
        <p:nvPicPr>
          <p:cNvPr id="5" name="Immagine 4">
            <a:extLst>
              <a:ext uri="{FF2B5EF4-FFF2-40B4-BE49-F238E27FC236}">
                <a16:creationId xmlns:a16="http://schemas.microsoft.com/office/drawing/2014/main" id="{5EBA200A-B5B4-43ED-9162-ABE97C8E98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288" y="230189"/>
            <a:ext cx="1709530" cy="999770"/>
          </a:xfrm>
          <a:prstGeom prst="rect">
            <a:avLst/>
          </a:prstGeom>
        </p:spPr>
      </p:pic>
    </p:spTree>
    <p:extLst>
      <p:ext uri="{BB962C8B-B14F-4D97-AF65-F5344CB8AC3E}">
        <p14:creationId xmlns:p14="http://schemas.microsoft.com/office/powerpoint/2010/main" val="41963164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79373F-66DA-4050-BB30-C452EFC32A73}"/>
              </a:ext>
            </a:extLst>
          </p:cNvPr>
          <p:cNvSpPr>
            <a:spLocks noGrp="1"/>
          </p:cNvSpPr>
          <p:nvPr>
            <p:ph type="title"/>
          </p:nvPr>
        </p:nvSpPr>
        <p:spPr/>
        <p:txBody>
          <a:bodyPr/>
          <a:lstStyle/>
          <a:p>
            <a:pPr algn="ctr"/>
            <a:r>
              <a:rPr lang="it-IT" b="1" dirty="0">
                <a:solidFill>
                  <a:srgbClr val="FF0000"/>
                </a:solidFill>
              </a:rPr>
              <a:t>La valutazione</a:t>
            </a:r>
          </a:p>
        </p:txBody>
      </p:sp>
      <p:sp>
        <p:nvSpPr>
          <p:cNvPr id="3" name="Segnaposto contenuto 2">
            <a:extLst>
              <a:ext uri="{FF2B5EF4-FFF2-40B4-BE49-F238E27FC236}">
                <a16:creationId xmlns:a16="http://schemas.microsoft.com/office/drawing/2014/main" id="{CD9D73C8-20D6-4F21-8FC3-BE8AC570B146}"/>
              </a:ext>
            </a:extLst>
          </p:cNvPr>
          <p:cNvSpPr>
            <a:spLocks noGrp="1"/>
          </p:cNvSpPr>
          <p:nvPr>
            <p:ph idx="1"/>
          </p:nvPr>
        </p:nvSpPr>
        <p:spPr>
          <a:xfrm>
            <a:off x="838200" y="2105645"/>
            <a:ext cx="10783957" cy="4522166"/>
          </a:xfrm>
        </p:spPr>
        <p:txBody>
          <a:bodyPr>
            <a:noAutofit/>
          </a:bodyPr>
          <a:lstStyle/>
          <a:p>
            <a:pPr marL="0">
              <a:spcBef>
                <a:spcPts val="0"/>
              </a:spcBef>
              <a:buNone/>
            </a:pPr>
            <a:r>
              <a:rPr lang="it-IT" sz="3200" dirty="0"/>
              <a:t>Perché strutturare un sistema di osservazione e valutazione dei nostri atleti?</a:t>
            </a:r>
          </a:p>
          <a:p>
            <a:pPr marL="0">
              <a:spcBef>
                <a:spcPts val="0"/>
              </a:spcBef>
              <a:buNone/>
            </a:pPr>
            <a:endParaRPr lang="it-IT" sz="3200" dirty="0"/>
          </a:p>
          <a:p>
            <a:pPr indent="-457200">
              <a:spcBef>
                <a:spcPts val="0"/>
              </a:spcBef>
            </a:pPr>
            <a:r>
              <a:rPr lang="it-IT" sz="3200" dirty="0"/>
              <a:t>Feedback per il tecnico dei risultati</a:t>
            </a:r>
          </a:p>
          <a:p>
            <a:pPr indent="-457200">
              <a:spcBef>
                <a:spcPts val="0"/>
              </a:spcBef>
            </a:pPr>
            <a:r>
              <a:rPr lang="it-IT" sz="3200" dirty="0"/>
              <a:t>Controllo dell’adeguatezza delle proposte </a:t>
            </a:r>
          </a:p>
          <a:p>
            <a:pPr indent="-457200">
              <a:spcBef>
                <a:spcPts val="0"/>
              </a:spcBef>
            </a:pPr>
            <a:r>
              <a:rPr lang="it-IT" sz="3200" dirty="0"/>
              <a:t>Conoscenza delle componenti alla base della prestazione  motoria</a:t>
            </a:r>
          </a:p>
          <a:p>
            <a:pPr indent="-457200">
              <a:spcBef>
                <a:spcPts val="0"/>
              </a:spcBef>
            </a:pPr>
            <a:r>
              <a:rPr lang="it-IT" sz="3200" dirty="0"/>
              <a:t>Possibilità di individuare il talento nel momento adeguato</a:t>
            </a:r>
          </a:p>
        </p:txBody>
      </p:sp>
      <p:pic>
        <p:nvPicPr>
          <p:cNvPr id="5" name="Immagine 4">
            <a:extLst>
              <a:ext uri="{FF2B5EF4-FFF2-40B4-BE49-F238E27FC236}">
                <a16:creationId xmlns:a16="http://schemas.microsoft.com/office/drawing/2014/main" id="{5EBA200A-B5B4-43ED-9162-ABE97C8E98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288" y="230189"/>
            <a:ext cx="1709530" cy="999770"/>
          </a:xfrm>
          <a:prstGeom prst="rect">
            <a:avLst/>
          </a:prstGeom>
        </p:spPr>
      </p:pic>
      <p:pic>
        <p:nvPicPr>
          <p:cNvPr id="4" name="Immagine 3">
            <a:extLst>
              <a:ext uri="{FF2B5EF4-FFF2-40B4-BE49-F238E27FC236}">
                <a16:creationId xmlns:a16="http://schemas.microsoft.com/office/drawing/2014/main" id="{524EA950-0471-42DD-8671-F391C6ABD8CF}"/>
              </a:ext>
            </a:extLst>
          </p:cNvPr>
          <p:cNvPicPr>
            <a:picLocks noChangeAspect="1"/>
          </p:cNvPicPr>
          <p:nvPr/>
        </p:nvPicPr>
        <p:blipFill>
          <a:blip r:embed="rId3"/>
          <a:stretch>
            <a:fillRect/>
          </a:stretch>
        </p:blipFill>
        <p:spPr>
          <a:xfrm>
            <a:off x="10309776" y="160546"/>
            <a:ext cx="1656936" cy="1945099"/>
          </a:xfrm>
          <a:prstGeom prst="rect">
            <a:avLst/>
          </a:prstGeom>
        </p:spPr>
      </p:pic>
    </p:spTree>
    <p:extLst>
      <p:ext uri="{BB962C8B-B14F-4D97-AF65-F5344CB8AC3E}">
        <p14:creationId xmlns:p14="http://schemas.microsoft.com/office/powerpoint/2010/main" val="7073326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79373F-66DA-4050-BB30-C452EFC32A73}"/>
              </a:ext>
            </a:extLst>
          </p:cNvPr>
          <p:cNvSpPr>
            <a:spLocks noGrp="1"/>
          </p:cNvSpPr>
          <p:nvPr>
            <p:ph type="title"/>
          </p:nvPr>
        </p:nvSpPr>
        <p:spPr/>
        <p:txBody>
          <a:bodyPr/>
          <a:lstStyle/>
          <a:p>
            <a:pPr algn="ctr"/>
            <a:r>
              <a:rPr lang="it-IT" b="1" dirty="0">
                <a:solidFill>
                  <a:srgbClr val="FF0000"/>
                </a:solidFill>
              </a:rPr>
              <a:t>La valutazione</a:t>
            </a:r>
          </a:p>
        </p:txBody>
      </p:sp>
      <p:sp>
        <p:nvSpPr>
          <p:cNvPr id="3" name="Segnaposto contenuto 2">
            <a:extLst>
              <a:ext uri="{FF2B5EF4-FFF2-40B4-BE49-F238E27FC236}">
                <a16:creationId xmlns:a16="http://schemas.microsoft.com/office/drawing/2014/main" id="{CD9D73C8-20D6-4F21-8FC3-BE8AC570B146}"/>
              </a:ext>
            </a:extLst>
          </p:cNvPr>
          <p:cNvSpPr>
            <a:spLocks noGrp="1"/>
          </p:cNvSpPr>
          <p:nvPr>
            <p:ph idx="1"/>
          </p:nvPr>
        </p:nvSpPr>
        <p:spPr>
          <a:xfrm>
            <a:off x="838200" y="1825624"/>
            <a:ext cx="10783957" cy="4522166"/>
          </a:xfrm>
        </p:spPr>
        <p:txBody>
          <a:bodyPr>
            <a:noAutofit/>
          </a:bodyPr>
          <a:lstStyle/>
          <a:p>
            <a:pPr marL="0">
              <a:spcBef>
                <a:spcPts val="0"/>
              </a:spcBef>
              <a:buNone/>
            </a:pPr>
            <a:r>
              <a:rPr lang="it-IT" sz="3200" dirty="0"/>
              <a:t>Per quanto sia sempre fondamentale osservare e valutare gli atleti bisogna anche ricordare che una valutazione troppo rigida e schematica può generare:</a:t>
            </a:r>
          </a:p>
          <a:p>
            <a:pPr indent="-457200">
              <a:spcBef>
                <a:spcPts val="0"/>
              </a:spcBef>
            </a:pPr>
            <a:endParaRPr lang="it-IT" sz="3200" dirty="0"/>
          </a:p>
          <a:p>
            <a:pPr indent="-457200">
              <a:spcBef>
                <a:spcPts val="0"/>
              </a:spcBef>
            </a:pPr>
            <a:r>
              <a:rPr lang="it-IT" sz="3200" dirty="0"/>
              <a:t>Senso di inadeguatezza degli atleti in caso di risultati non troppo positivi e conseguente diminuzione della motivazione</a:t>
            </a:r>
          </a:p>
          <a:p>
            <a:pPr indent="-457200">
              <a:spcBef>
                <a:spcPts val="0"/>
              </a:spcBef>
            </a:pPr>
            <a:endParaRPr lang="it-IT" sz="3200" dirty="0"/>
          </a:p>
          <a:p>
            <a:pPr indent="-457200">
              <a:spcBef>
                <a:spcPts val="0"/>
              </a:spcBef>
            </a:pPr>
            <a:r>
              <a:rPr lang="it-IT" sz="3200" dirty="0"/>
              <a:t>Scarsa propensione alla variazione di un sistema funzionante da parte dei tecnici, che può portare risultati inversi a lungo termine</a:t>
            </a:r>
          </a:p>
        </p:txBody>
      </p:sp>
      <p:pic>
        <p:nvPicPr>
          <p:cNvPr id="5" name="Immagine 4">
            <a:extLst>
              <a:ext uri="{FF2B5EF4-FFF2-40B4-BE49-F238E27FC236}">
                <a16:creationId xmlns:a16="http://schemas.microsoft.com/office/drawing/2014/main" id="{5EBA200A-B5B4-43ED-9162-ABE97C8E98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288" y="230189"/>
            <a:ext cx="1709530" cy="999770"/>
          </a:xfrm>
          <a:prstGeom prst="rect">
            <a:avLst/>
          </a:prstGeom>
        </p:spPr>
      </p:pic>
    </p:spTree>
    <p:extLst>
      <p:ext uri="{BB962C8B-B14F-4D97-AF65-F5344CB8AC3E}">
        <p14:creationId xmlns:p14="http://schemas.microsoft.com/office/powerpoint/2010/main" val="574411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79373F-66DA-4050-BB30-C452EFC32A73}"/>
              </a:ext>
            </a:extLst>
          </p:cNvPr>
          <p:cNvSpPr>
            <a:spLocks noGrp="1"/>
          </p:cNvSpPr>
          <p:nvPr>
            <p:ph type="title"/>
          </p:nvPr>
        </p:nvSpPr>
        <p:spPr>
          <a:xfrm>
            <a:off x="1676400" y="67292"/>
            <a:ext cx="10515600" cy="1325563"/>
          </a:xfrm>
        </p:spPr>
        <p:txBody>
          <a:bodyPr>
            <a:normAutofit/>
          </a:bodyPr>
          <a:lstStyle/>
          <a:p>
            <a:pPr algn="ctr"/>
            <a:r>
              <a:rPr lang="it-IT" sz="4000" b="1" dirty="0">
                <a:solidFill>
                  <a:srgbClr val="FF0000"/>
                </a:solidFill>
              </a:rPr>
              <a:t>Come strutturare un sistema di valutazione</a:t>
            </a:r>
          </a:p>
        </p:txBody>
      </p:sp>
      <p:sp>
        <p:nvSpPr>
          <p:cNvPr id="3" name="Segnaposto contenuto 2">
            <a:extLst>
              <a:ext uri="{FF2B5EF4-FFF2-40B4-BE49-F238E27FC236}">
                <a16:creationId xmlns:a16="http://schemas.microsoft.com/office/drawing/2014/main" id="{CD9D73C8-20D6-4F21-8FC3-BE8AC570B146}"/>
              </a:ext>
            </a:extLst>
          </p:cNvPr>
          <p:cNvSpPr>
            <a:spLocks noGrp="1"/>
          </p:cNvSpPr>
          <p:nvPr>
            <p:ph idx="1"/>
          </p:nvPr>
        </p:nvSpPr>
        <p:spPr>
          <a:xfrm>
            <a:off x="824949" y="1555752"/>
            <a:ext cx="6291470" cy="3634272"/>
          </a:xfrm>
        </p:spPr>
        <p:txBody>
          <a:bodyPr>
            <a:noAutofit/>
          </a:bodyPr>
          <a:lstStyle/>
          <a:p>
            <a:pPr marL="0">
              <a:spcBef>
                <a:spcPts val="0"/>
              </a:spcBef>
              <a:buNone/>
            </a:pPr>
            <a:r>
              <a:rPr lang="it-IT" sz="3200" dirty="0"/>
              <a:t>Definire l’oggetto della valutazione</a:t>
            </a:r>
          </a:p>
          <a:p>
            <a:pPr marL="0">
              <a:spcBef>
                <a:spcPts val="0"/>
              </a:spcBef>
              <a:buNone/>
            </a:pPr>
            <a:endParaRPr lang="it-IT" sz="3200" dirty="0"/>
          </a:p>
          <a:p>
            <a:pPr marL="0">
              <a:spcBef>
                <a:spcPts val="0"/>
              </a:spcBef>
              <a:buNone/>
            </a:pPr>
            <a:r>
              <a:rPr lang="it-IT" sz="3200" dirty="0"/>
              <a:t>Atleta?</a:t>
            </a:r>
          </a:p>
          <a:p>
            <a:pPr marL="0">
              <a:spcBef>
                <a:spcPts val="0"/>
              </a:spcBef>
              <a:buNone/>
            </a:pPr>
            <a:r>
              <a:rPr lang="it-IT" sz="3200" dirty="0"/>
              <a:t>Tecnico?</a:t>
            </a:r>
          </a:p>
          <a:p>
            <a:pPr marL="0">
              <a:spcBef>
                <a:spcPts val="0"/>
              </a:spcBef>
              <a:buNone/>
            </a:pPr>
            <a:r>
              <a:rPr lang="it-IT" sz="3200" dirty="0"/>
              <a:t>Prestazione ?</a:t>
            </a:r>
          </a:p>
          <a:p>
            <a:pPr marL="0">
              <a:spcBef>
                <a:spcPts val="0"/>
              </a:spcBef>
              <a:buNone/>
            </a:pPr>
            <a:r>
              <a:rPr lang="it-IT" sz="3200" dirty="0"/>
              <a:t>Insegnamento?</a:t>
            </a:r>
          </a:p>
          <a:p>
            <a:pPr marL="0">
              <a:spcBef>
                <a:spcPts val="0"/>
              </a:spcBef>
              <a:buNone/>
            </a:pPr>
            <a:r>
              <a:rPr lang="it-IT" sz="3200" dirty="0"/>
              <a:t>Apprendimento ?</a:t>
            </a:r>
          </a:p>
          <a:p>
            <a:pPr marL="0">
              <a:spcBef>
                <a:spcPts val="0"/>
              </a:spcBef>
              <a:buNone/>
            </a:pPr>
            <a:r>
              <a:rPr lang="it-IT" sz="3200" dirty="0"/>
              <a:t>Programmazione?</a:t>
            </a:r>
          </a:p>
          <a:p>
            <a:pPr marL="0">
              <a:spcBef>
                <a:spcPts val="0"/>
              </a:spcBef>
              <a:buNone/>
            </a:pPr>
            <a:endParaRPr lang="it-IT" sz="3200" dirty="0"/>
          </a:p>
        </p:txBody>
      </p:sp>
      <p:pic>
        <p:nvPicPr>
          <p:cNvPr id="5" name="Immagine 4">
            <a:extLst>
              <a:ext uri="{FF2B5EF4-FFF2-40B4-BE49-F238E27FC236}">
                <a16:creationId xmlns:a16="http://schemas.microsoft.com/office/drawing/2014/main" id="{5EBA200A-B5B4-43ED-9162-ABE97C8E98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288" y="230189"/>
            <a:ext cx="1709530" cy="999770"/>
          </a:xfrm>
          <a:prstGeom prst="rect">
            <a:avLst/>
          </a:prstGeom>
        </p:spPr>
      </p:pic>
      <p:sp>
        <p:nvSpPr>
          <p:cNvPr id="4" name="CasellaDiTesto 3">
            <a:extLst>
              <a:ext uri="{FF2B5EF4-FFF2-40B4-BE49-F238E27FC236}">
                <a16:creationId xmlns:a16="http://schemas.microsoft.com/office/drawing/2014/main" id="{B43C1349-C115-4AE5-9554-94D1681BEE97}"/>
              </a:ext>
            </a:extLst>
          </p:cNvPr>
          <p:cNvSpPr txBox="1"/>
          <p:nvPr/>
        </p:nvSpPr>
        <p:spPr>
          <a:xfrm>
            <a:off x="6669156" y="4977208"/>
            <a:ext cx="4953000" cy="1077218"/>
          </a:xfrm>
          <a:prstGeom prst="rect">
            <a:avLst/>
          </a:prstGeom>
          <a:noFill/>
        </p:spPr>
        <p:txBody>
          <a:bodyPr wrap="square" rtlCol="0">
            <a:spAutoFit/>
          </a:bodyPr>
          <a:lstStyle/>
          <a:p>
            <a:r>
              <a:rPr lang="it-IT" sz="3200" dirty="0"/>
              <a:t>Valutare nelle sedi adeguate e con mezzi appropriati!</a:t>
            </a:r>
          </a:p>
        </p:txBody>
      </p:sp>
      <p:pic>
        <p:nvPicPr>
          <p:cNvPr id="6" name="Immagine 5">
            <a:extLst>
              <a:ext uri="{FF2B5EF4-FFF2-40B4-BE49-F238E27FC236}">
                <a16:creationId xmlns:a16="http://schemas.microsoft.com/office/drawing/2014/main" id="{079941DF-1A52-490D-AD70-6029515C4ECD}"/>
              </a:ext>
            </a:extLst>
          </p:cNvPr>
          <p:cNvPicPr>
            <a:picLocks noChangeAspect="1"/>
          </p:cNvPicPr>
          <p:nvPr/>
        </p:nvPicPr>
        <p:blipFill>
          <a:blip r:embed="rId3"/>
          <a:stretch>
            <a:fillRect/>
          </a:stretch>
        </p:blipFill>
        <p:spPr>
          <a:xfrm>
            <a:off x="6096000" y="2080799"/>
            <a:ext cx="4952999" cy="2476500"/>
          </a:xfrm>
          <a:prstGeom prst="rect">
            <a:avLst/>
          </a:prstGeom>
        </p:spPr>
      </p:pic>
    </p:spTree>
    <p:extLst>
      <p:ext uri="{BB962C8B-B14F-4D97-AF65-F5344CB8AC3E}">
        <p14:creationId xmlns:p14="http://schemas.microsoft.com/office/powerpoint/2010/main" val="11056806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79373F-66DA-4050-BB30-C452EFC32A73}"/>
              </a:ext>
            </a:extLst>
          </p:cNvPr>
          <p:cNvSpPr>
            <a:spLocks noGrp="1"/>
          </p:cNvSpPr>
          <p:nvPr>
            <p:ph type="title"/>
          </p:nvPr>
        </p:nvSpPr>
        <p:spPr>
          <a:xfrm>
            <a:off x="1676400" y="67292"/>
            <a:ext cx="10515600" cy="1325563"/>
          </a:xfrm>
        </p:spPr>
        <p:txBody>
          <a:bodyPr>
            <a:normAutofit/>
          </a:bodyPr>
          <a:lstStyle/>
          <a:p>
            <a:pPr algn="ctr"/>
            <a:r>
              <a:rPr lang="it-IT" sz="4000" b="1" dirty="0">
                <a:solidFill>
                  <a:srgbClr val="FF0000"/>
                </a:solidFill>
              </a:rPr>
              <a:t>Come strutturare un sistema di valutazione</a:t>
            </a:r>
          </a:p>
        </p:txBody>
      </p:sp>
      <p:sp>
        <p:nvSpPr>
          <p:cNvPr id="3" name="Segnaposto contenuto 2">
            <a:extLst>
              <a:ext uri="{FF2B5EF4-FFF2-40B4-BE49-F238E27FC236}">
                <a16:creationId xmlns:a16="http://schemas.microsoft.com/office/drawing/2014/main" id="{CD9D73C8-20D6-4F21-8FC3-BE8AC570B146}"/>
              </a:ext>
            </a:extLst>
          </p:cNvPr>
          <p:cNvSpPr>
            <a:spLocks noGrp="1"/>
          </p:cNvSpPr>
          <p:nvPr>
            <p:ph idx="1"/>
          </p:nvPr>
        </p:nvSpPr>
        <p:spPr>
          <a:xfrm>
            <a:off x="1080053" y="1229958"/>
            <a:ext cx="10399642" cy="4985311"/>
          </a:xfrm>
        </p:spPr>
        <p:txBody>
          <a:bodyPr>
            <a:noAutofit/>
          </a:bodyPr>
          <a:lstStyle/>
          <a:p>
            <a:pPr marL="0" algn="ctr">
              <a:spcBef>
                <a:spcPts val="0"/>
              </a:spcBef>
              <a:buNone/>
            </a:pPr>
            <a:r>
              <a:rPr lang="it-IT" sz="3200" b="1" dirty="0"/>
              <a:t>Valutazione iniziale</a:t>
            </a:r>
          </a:p>
          <a:p>
            <a:pPr marL="0">
              <a:spcBef>
                <a:spcPts val="0"/>
              </a:spcBef>
              <a:buNone/>
            </a:pPr>
            <a:endParaRPr lang="it-IT" sz="3200" b="1" dirty="0"/>
          </a:p>
          <a:p>
            <a:pPr marL="0">
              <a:spcBef>
                <a:spcPts val="0"/>
              </a:spcBef>
              <a:buNone/>
            </a:pPr>
            <a:r>
              <a:rPr lang="it-IT" sz="3200" dirty="0"/>
              <a:t>Per fissare gli obiettivi che si vogliono raggiungere, o per confermare i traguardi che sono stati prefissati, si verifica che gli atleti abbiano i prerequisiti necessari per affrontare il programma di allenamento previsto per perseguire tali obiettivi.</a:t>
            </a:r>
          </a:p>
          <a:p>
            <a:pPr marL="0">
              <a:spcBef>
                <a:spcPts val="0"/>
              </a:spcBef>
              <a:buNone/>
            </a:pPr>
            <a:r>
              <a:rPr lang="it-IT" sz="3200" dirty="0"/>
              <a:t>Nel farlo bisogna tenere conto di età, categoria e livello.</a:t>
            </a:r>
          </a:p>
          <a:p>
            <a:pPr marL="0">
              <a:spcBef>
                <a:spcPts val="0"/>
              </a:spcBef>
              <a:buNone/>
            </a:pPr>
            <a:r>
              <a:rPr lang="it-IT" sz="3200" dirty="0"/>
              <a:t>Nel caso in cui questi prerequisiti siano assenti è necessario predisporre un piano di compensazione, ove possibile, o modificare gli obiettivi da raggiungere.</a:t>
            </a:r>
          </a:p>
        </p:txBody>
      </p:sp>
      <p:pic>
        <p:nvPicPr>
          <p:cNvPr id="5" name="Immagine 4">
            <a:extLst>
              <a:ext uri="{FF2B5EF4-FFF2-40B4-BE49-F238E27FC236}">
                <a16:creationId xmlns:a16="http://schemas.microsoft.com/office/drawing/2014/main" id="{5EBA200A-B5B4-43ED-9162-ABE97C8E98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288" y="230189"/>
            <a:ext cx="1709530" cy="999770"/>
          </a:xfrm>
          <a:prstGeom prst="rect">
            <a:avLst/>
          </a:prstGeom>
        </p:spPr>
      </p:pic>
    </p:spTree>
    <p:extLst>
      <p:ext uri="{BB962C8B-B14F-4D97-AF65-F5344CB8AC3E}">
        <p14:creationId xmlns:p14="http://schemas.microsoft.com/office/powerpoint/2010/main" val="447223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54BED5-AEB9-4595-8F48-04DB14407CA8}"/>
              </a:ext>
            </a:extLst>
          </p:cNvPr>
          <p:cNvSpPr>
            <a:spLocks noGrp="1"/>
          </p:cNvSpPr>
          <p:nvPr>
            <p:ph type="title"/>
          </p:nvPr>
        </p:nvSpPr>
        <p:spPr>
          <a:xfrm>
            <a:off x="1315098" y="230189"/>
            <a:ext cx="10545417" cy="1325563"/>
          </a:xfrm>
        </p:spPr>
        <p:txBody>
          <a:bodyPr/>
          <a:lstStyle/>
          <a:p>
            <a:pPr algn="ctr"/>
            <a:r>
              <a:rPr lang="it-IT" b="1" dirty="0">
                <a:solidFill>
                  <a:schemeClr val="accent1"/>
                </a:solidFill>
              </a:rPr>
              <a:t>Cosa significa insegnamento?</a:t>
            </a:r>
          </a:p>
        </p:txBody>
      </p:sp>
      <p:sp>
        <p:nvSpPr>
          <p:cNvPr id="3" name="Segnaposto contenuto 2">
            <a:extLst>
              <a:ext uri="{FF2B5EF4-FFF2-40B4-BE49-F238E27FC236}">
                <a16:creationId xmlns:a16="http://schemas.microsoft.com/office/drawing/2014/main" id="{69AB2F9D-9095-495E-8F66-7B36BD778404}"/>
              </a:ext>
            </a:extLst>
          </p:cNvPr>
          <p:cNvSpPr>
            <a:spLocks noGrp="1"/>
          </p:cNvSpPr>
          <p:nvPr>
            <p:ph idx="1"/>
          </p:nvPr>
        </p:nvSpPr>
        <p:spPr>
          <a:xfrm>
            <a:off x="705678" y="2671333"/>
            <a:ext cx="9151688" cy="2759765"/>
          </a:xfrm>
        </p:spPr>
        <p:txBody>
          <a:bodyPr>
            <a:noAutofit/>
          </a:bodyPr>
          <a:lstStyle/>
          <a:p>
            <a:pPr marL="0" indent="0" algn="ctr">
              <a:buNone/>
            </a:pPr>
            <a:r>
              <a:rPr lang="it-IT" sz="3200" dirty="0"/>
              <a:t>L’insegnamento è l’atto e il contenuto dell’insegnare. Letteralmente è l’impressione del segno nella mente del discente. Tuttavia non si può trattare dell’insegnamento da parte del docente senza, in pari tempo, considerare la partecipazione attiva del discente, tanto che propriamente si parla di processi di insegnamento-apprendimento.</a:t>
            </a:r>
          </a:p>
        </p:txBody>
      </p:sp>
      <p:pic>
        <p:nvPicPr>
          <p:cNvPr id="5" name="Immagine 4">
            <a:extLst>
              <a:ext uri="{FF2B5EF4-FFF2-40B4-BE49-F238E27FC236}">
                <a16:creationId xmlns:a16="http://schemas.microsoft.com/office/drawing/2014/main" id="{9B3BBA32-EB1B-469B-86D5-BD6F5FBE3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288" y="230189"/>
            <a:ext cx="1709530" cy="999770"/>
          </a:xfrm>
          <a:prstGeom prst="rect">
            <a:avLst/>
          </a:prstGeom>
        </p:spPr>
      </p:pic>
      <p:pic>
        <p:nvPicPr>
          <p:cNvPr id="4" name="Immagine 3">
            <a:extLst>
              <a:ext uri="{FF2B5EF4-FFF2-40B4-BE49-F238E27FC236}">
                <a16:creationId xmlns:a16="http://schemas.microsoft.com/office/drawing/2014/main" id="{AFF011B8-6E0C-47BB-BA14-82C75A83ECED}"/>
              </a:ext>
            </a:extLst>
          </p:cNvPr>
          <p:cNvPicPr>
            <a:picLocks noChangeAspect="1"/>
          </p:cNvPicPr>
          <p:nvPr/>
        </p:nvPicPr>
        <p:blipFill>
          <a:blip r:embed="rId3"/>
          <a:stretch>
            <a:fillRect/>
          </a:stretch>
        </p:blipFill>
        <p:spPr>
          <a:xfrm>
            <a:off x="9698340" y="1426902"/>
            <a:ext cx="2162175" cy="2114550"/>
          </a:xfrm>
          <a:prstGeom prst="rect">
            <a:avLst/>
          </a:prstGeom>
        </p:spPr>
      </p:pic>
    </p:spTree>
    <p:extLst>
      <p:ext uri="{BB962C8B-B14F-4D97-AF65-F5344CB8AC3E}">
        <p14:creationId xmlns:p14="http://schemas.microsoft.com/office/powerpoint/2010/main" val="6558350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79373F-66DA-4050-BB30-C452EFC32A73}"/>
              </a:ext>
            </a:extLst>
          </p:cNvPr>
          <p:cNvSpPr>
            <a:spLocks noGrp="1"/>
          </p:cNvSpPr>
          <p:nvPr>
            <p:ph type="title"/>
          </p:nvPr>
        </p:nvSpPr>
        <p:spPr>
          <a:xfrm>
            <a:off x="1676400" y="67292"/>
            <a:ext cx="10515600" cy="1325563"/>
          </a:xfrm>
        </p:spPr>
        <p:txBody>
          <a:bodyPr>
            <a:normAutofit/>
          </a:bodyPr>
          <a:lstStyle/>
          <a:p>
            <a:pPr algn="ctr"/>
            <a:r>
              <a:rPr lang="it-IT" sz="4000" b="1" dirty="0">
                <a:solidFill>
                  <a:srgbClr val="FF0000"/>
                </a:solidFill>
              </a:rPr>
              <a:t>Come strutturare un sistema di valutazione</a:t>
            </a:r>
          </a:p>
        </p:txBody>
      </p:sp>
      <p:sp>
        <p:nvSpPr>
          <p:cNvPr id="3" name="Segnaposto contenuto 2">
            <a:extLst>
              <a:ext uri="{FF2B5EF4-FFF2-40B4-BE49-F238E27FC236}">
                <a16:creationId xmlns:a16="http://schemas.microsoft.com/office/drawing/2014/main" id="{CD9D73C8-20D6-4F21-8FC3-BE8AC570B146}"/>
              </a:ext>
            </a:extLst>
          </p:cNvPr>
          <p:cNvSpPr>
            <a:spLocks noGrp="1"/>
          </p:cNvSpPr>
          <p:nvPr>
            <p:ph idx="1"/>
          </p:nvPr>
        </p:nvSpPr>
        <p:spPr>
          <a:xfrm>
            <a:off x="642732" y="2326714"/>
            <a:ext cx="10399642" cy="4985311"/>
          </a:xfrm>
        </p:spPr>
        <p:txBody>
          <a:bodyPr>
            <a:noAutofit/>
          </a:bodyPr>
          <a:lstStyle/>
          <a:p>
            <a:pPr marL="0" algn="ctr">
              <a:spcBef>
                <a:spcPts val="0"/>
              </a:spcBef>
              <a:buNone/>
            </a:pPr>
            <a:r>
              <a:rPr lang="it-IT" sz="3200" b="1" dirty="0"/>
              <a:t>Valutazione intermedia</a:t>
            </a:r>
          </a:p>
          <a:p>
            <a:pPr marL="0" algn="ctr">
              <a:spcBef>
                <a:spcPts val="0"/>
              </a:spcBef>
              <a:buNone/>
            </a:pPr>
            <a:endParaRPr lang="it-IT" sz="3200" b="1" dirty="0"/>
          </a:p>
          <a:p>
            <a:pPr marL="0">
              <a:spcBef>
                <a:spcPts val="0"/>
              </a:spcBef>
              <a:buNone/>
            </a:pPr>
            <a:r>
              <a:rPr lang="it-IT" altLang="it-IT" sz="3200" dirty="0"/>
              <a:t>Durante il periodo prefissato per il conseguimento degli obiettivi vanno effettuate frequenti verifiche delle abilità e conoscenze e capacità che gli allievi stanno acquisendo e sviluppando, per poter fornire nell’immediato i sostegni individuali necessari per consentire di proseguire con successo il percorso di apprendimento.</a:t>
            </a:r>
            <a:endParaRPr lang="it-IT" altLang="it-IT" sz="3200" dirty="0">
              <a:solidFill>
                <a:srgbClr val="FC0128"/>
              </a:solidFill>
            </a:endParaRPr>
          </a:p>
          <a:p>
            <a:pPr marL="0">
              <a:spcBef>
                <a:spcPts val="0"/>
              </a:spcBef>
              <a:buNone/>
            </a:pPr>
            <a:endParaRPr lang="it-IT" sz="3200" b="1" dirty="0"/>
          </a:p>
        </p:txBody>
      </p:sp>
      <p:pic>
        <p:nvPicPr>
          <p:cNvPr id="5" name="Immagine 4">
            <a:extLst>
              <a:ext uri="{FF2B5EF4-FFF2-40B4-BE49-F238E27FC236}">
                <a16:creationId xmlns:a16="http://schemas.microsoft.com/office/drawing/2014/main" id="{5EBA200A-B5B4-43ED-9162-ABE97C8E98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288" y="230189"/>
            <a:ext cx="1709530" cy="999770"/>
          </a:xfrm>
          <a:prstGeom prst="rect">
            <a:avLst/>
          </a:prstGeom>
        </p:spPr>
      </p:pic>
      <p:pic>
        <p:nvPicPr>
          <p:cNvPr id="4" name="Immagine 3">
            <a:extLst>
              <a:ext uri="{FF2B5EF4-FFF2-40B4-BE49-F238E27FC236}">
                <a16:creationId xmlns:a16="http://schemas.microsoft.com/office/drawing/2014/main" id="{1F908667-F8E5-43A8-8EA9-82362C02BD7E}"/>
              </a:ext>
            </a:extLst>
          </p:cNvPr>
          <p:cNvPicPr>
            <a:picLocks noChangeAspect="1"/>
          </p:cNvPicPr>
          <p:nvPr/>
        </p:nvPicPr>
        <p:blipFill>
          <a:blip r:embed="rId3"/>
          <a:stretch>
            <a:fillRect/>
          </a:stretch>
        </p:blipFill>
        <p:spPr>
          <a:xfrm>
            <a:off x="8422999" y="1218084"/>
            <a:ext cx="2619375" cy="1743075"/>
          </a:xfrm>
          <a:prstGeom prst="rect">
            <a:avLst/>
          </a:prstGeom>
        </p:spPr>
      </p:pic>
    </p:spTree>
    <p:extLst>
      <p:ext uri="{BB962C8B-B14F-4D97-AF65-F5344CB8AC3E}">
        <p14:creationId xmlns:p14="http://schemas.microsoft.com/office/powerpoint/2010/main" val="30778673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D0B4AC29-14F6-4A1A-851A-EF9002E78E2C}"/>
              </a:ext>
            </a:extLst>
          </p:cNvPr>
          <p:cNvPicPr>
            <a:picLocks noChangeAspect="1"/>
          </p:cNvPicPr>
          <p:nvPr/>
        </p:nvPicPr>
        <p:blipFill>
          <a:blip r:embed="rId2"/>
          <a:stretch>
            <a:fillRect/>
          </a:stretch>
        </p:blipFill>
        <p:spPr>
          <a:xfrm>
            <a:off x="8042413" y="4545497"/>
            <a:ext cx="2657922" cy="2175638"/>
          </a:xfrm>
          <a:prstGeom prst="rect">
            <a:avLst/>
          </a:prstGeom>
        </p:spPr>
      </p:pic>
      <p:sp>
        <p:nvSpPr>
          <p:cNvPr id="2" name="Titolo 1">
            <a:extLst>
              <a:ext uri="{FF2B5EF4-FFF2-40B4-BE49-F238E27FC236}">
                <a16:creationId xmlns:a16="http://schemas.microsoft.com/office/drawing/2014/main" id="{3979373F-66DA-4050-BB30-C452EFC32A73}"/>
              </a:ext>
            </a:extLst>
          </p:cNvPr>
          <p:cNvSpPr>
            <a:spLocks noGrp="1"/>
          </p:cNvSpPr>
          <p:nvPr>
            <p:ph type="title"/>
          </p:nvPr>
        </p:nvSpPr>
        <p:spPr>
          <a:xfrm>
            <a:off x="1676400" y="67292"/>
            <a:ext cx="10515600" cy="1325563"/>
          </a:xfrm>
        </p:spPr>
        <p:txBody>
          <a:bodyPr>
            <a:normAutofit/>
          </a:bodyPr>
          <a:lstStyle/>
          <a:p>
            <a:pPr algn="ctr"/>
            <a:r>
              <a:rPr lang="it-IT" sz="4000" b="1" dirty="0">
                <a:solidFill>
                  <a:srgbClr val="FF0000"/>
                </a:solidFill>
              </a:rPr>
              <a:t>Come strutturare un sistema di valutazione</a:t>
            </a:r>
          </a:p>
        </p:txBody>
      </p:sp>
      <p:sp>
        <p:nvSpPr>
          <p:cNvPr id="3" name="Segnaposto contenuto 2">
            <a:extLst>
              <a:ext uri="{FF2B5EF4-FFF2-40B4-BE49-F238E27FC236}">
                <a16:creationId xmlns:a16="http://schemas.microsoft.com/office/drawing/2014/main" id="{CD9D73C8-20D6-4F21-8FC3-BE8AC570B146}"/>
              </a:ext>
            </a:extLst>
          </p:cNvPr>
          <p:cNvSpPr>
            <a:spLocks noGrp="1"/>
          </p:cNvSpPr>
          <p:nvPr>
            <p:ph idx="1"/>
          </p:nvPr>
        </p:nvSpPr>
        <p:spPr>
          <a:xfrm>
            <a:off x="1080053" y="1555752"/>
            <a:ext cx="10399642" cy="4985311"/>
          </a:xfrm>
        </p:spPr>
        <p:txBody>
          <a:bodyPr>
            <a:noAutofit/>
          </a:bodyPr>
          <a:lstStyle/>
          <a:p>
            <a:pPr marL="0" algn="ctr">
              <a:spcBef>
                <a:spcPts val="0"/>
              </a:spcBef>
              <a:buNone/>
            </a:pPr>
            <a:r>
              <a:rPr lang="it-IT" sz="3200" b="1" dirty="0"/>
              <a:t>Valutazione finale</a:t>
            </a:r>
          </a:p>
          <a:p>
            <a:pPr marL="0" algn="ctr">
              <a:spcBef>
                <a:spcPts val="0"/>
              </a:spcBef>
              <a:buNone/>
            </a:pPr>
            <a:endParaRPr lang="it-IT" sz="3200" b="1" dirty="0"/>
          </a:p>
          <a:p>
            <a:pPr marL="0">
              <a:spcBef>
                <a:spcPts val="0"/>
              </a:spcBef>
              <a:buNone/>
            </a:pPr>
            <a:r>
              <a:rPr lang="it-IT" altLang="it-IT" sz="3200" dirty="0"/>
              <a:t>Al termine di un percorso si effettua un controllo d'insieme dell’intero programma che comprenda la verifica del raggiungimento degli obiettivi, dei </a:t>
            </a:r>
            <a:r>
              <a:rPr lang="it-IT" altLang="it-IT" sz="3200" dirty="0" err="1"/>
              <a:t>miglioriamenti</a:t>
            </a:r>
            <a:r>
              <a:rPr lang="it-IT" altLang="it-IT" sz="3200" dirty="0"/>
              <a:t> individuali e delle capacità sviluppate da ogni atleta e di conseguenza la validità delle scelte didattiche effettuate.</a:t>
            </a:r>
            <a:endParaRPr lang="it-IT" sz="3200" b="1" dirty="0"/>
          </a:p>
        </p:txBody>
      </p:sp>
      <p:pic>
        <p:nvPicPr>
          <p:cNvPr id="5" name="Immagine 4">
            <a:extLst>
              <a:ext uri="{FF2B5EF4-FFF2-40B4-BE49-F238E27FC236}">
                <a16:creationId xmlns:a16="http://schemas.microsoft.com/office/drawing/2014/main" id="{5EBA200A-B5B4-43ED-9162-ABE97C8E98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288" y="230189"/>
            <a:ext cx="1709530" cy="999770"/>
          </a:xfrm>
          <a:prstGeom prst="rect">
            <a:avLst/>
          </a:prstGeom>
        </p:spPr>
      </p:pic>
    </p:spTree>
    <p:extLst>
      <p:ext uri="{BB962C8B-B14F-4D97-AF65-F5344CB8AC3E}">
        <p14:creationId xmlns:p14="http://schemas.microsoft.com/office/powerpoint/2010/main" val="41024421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BBCE0F28-36FE-478E-BBA5-ACD6D6A9B17C}"/>
              </a:ext>
            </a:extLst>
          </p:cNvPr>
          <p:cNvPicPr>
            <a:picLocks noChangeAspect="1"/>
          </p:cNvPicPr>
          <p:nvPr/>
        </p:nvPicPr>
        <p:blipFill>
          <a:blip r:embed="rId2"/>
          <a:stretch>
            <a:fillRect/>
          </a:stretch>
        </p:blipFill>
        <p:spPr>
          <a:xfrm>
            <a:off x="3503128" y="4509833"/>
            <a:ext cx="6369741" cy="2348167"/>
          </a:xfrm>
          <a:prstGeom prst="rect">
            <a:avLst/>
          </a:prstGeom>
        </p:spPr>
      </p:pic>
      <p:sp>
        <p:nvSpPr>
          <p:cNvPr id="2" name="Titolo 1">
            <a:extLst>
              <a:ext uri="{FF2B5EF4-FFF2-40B4-BE49-F238E27FC236}">
                <a16:creationId xmlns:a16="http://schemas.microsoft.com/office/drawing/2014/main" id="{3979373F-66DA-4050-BB30-C452EFC32A73}"/>
              </a:ext>
            </a:extLst>
          </p:cNvPr>
          <p:cNvSpPr>
            <a:spLocks noGrp="1"/>
          </p:cNvSpPr>
          <p:nvPr>
            <p:ph type="title"/>
          </p:nvPr>
        </p:nvSpPr>
        <p:spPr>
          <a:xfrm>
            <a:off x="1676400" y="67292"/>
            <a:ext cx="10515600" cy="1325563"/>
          </a:xfrm>
        </p:spPr>
        <p:txBody>
          <a:bodyPr>
            <a:normAutofit/>
          </a:bodyPr>
          <a:lstStyle/>
          <a:p>
            <a:pPr algn="ctr"/>
            <a:r>
              <a:rPr lang="it-IT" sz="4000" b="1" dirty="0">
                <a:solidFill>
                  <a:srgbClr val="FF0000"/>
                </a:solidFill>
              </a:rPr>
              <a:t>Come strutturare un sistema di valutazione</a:t>
            </a:r>
          </a:p>
        </p:txBody>
      </p:sp>
      <p:sp>
        <p:nvSpPr>
          <p:cNvPr id="3" name="Segnaposto contenuto 2">
            <a:extLst>
              <a:ext uri="{FF2B5EF4-FFF2-40B4-BE49-F238E27FC236}">
                <a16:creationId xmlns:a16="http://schemas.microsoft.com/office/drawing/2014/main" id="{CD9D73C8-20D6-4F21-8FC3-BE8AC570B146}"/>
              </a:ext>
            </a:extLst>
          </p:cNvPr>
          <p:cNvSpPr>
            <a:spLocks noGrp="1"/>
          </p:cNvSpPr>
          <p:nvPr>
            <p:ph idx="1"/>
          </p:nvPr>
        </p:nvSpPr>
        <p:spPr>
          <a:xfrm>
            <a:off x="1239079" y="1872689"/>
            <a:ext cx="10399642" cy="4985311"/>
          </a:xfrm>
        </p:spPr>
        <p:txBody>
          <a:bodyPr>
            <a:noAutofit/>
          </a:bodyPr>
          <a:lstStyle/>
          <a:p>
            <a:pPr marL="0" algn="ctr">
              <a:spcBef>
                <a:spcPts val="0"/>
              </a:spcBef>
              <a:buNone/>
            </a:pPr>
            <a:r>
              <a:rPr lang="it-IT" sz="3200" b="1" dirty="0"/>
              <a:t>Modalità di valutazione:</a:t>
            </a:r>
          </a:p>
          <a:p>
            <a:pPr marL="0" algn="ctr">
              <a:spcBef>
                <a:spcPts val="0"/>
              </a:spcBef>
              <a:buNone/>
            </a:pPr>
            <a:endParaRPr lang="it-IT" sz="3200" b="1" dirty="0"/>
          </a:p>
          <a:p>
            <a:pPr indent="-457200" algn="ctr">
              <a:spcBef>
                <a:spcPts val="0"/>
              </a:spcBef>
            </a:pPr>
            <a:r>
              <a:rPr lang="it-IT" sz="3200" dirty="0"/>
              <a:t>Analisi delle esperienze pregresse</a:t>
            </a:r>
          </a:p>
          <a:p>
            <a:pPr indent="-457200" algn="ctr">
              <a:spcBef>
                <a:spcPts val="0"/>
              </a:spcBef>
            </a:pPr>
            <a:r>
              <a:rPr lang="it-IT" sz="3200" dirty="0"/>
              <a:t>Test motori</a:t>
            </a:r>
          </a:p>
          <a:p>
            <a:pPr indent="-457200" algn="ctr">
              <a:spcBef>
                <a:spcPts val="0"/>
              </a:spcBef>
            </a:pPr>
            <a:r>
              <a:rPr lang="it-IT" sz="3200" dirty="0"/>
              <a:t>Giochi</a:t>
            </a:r>
          </a:p>
          <a:p>
            <a:pPr indent="-457200" algn="ctr">
              <a:spcBef>
                <a:spcPts val="0"/>
              </a:spcBef>
            </a:pPr>
            <a:r>
              <a:rPr lang="it-IT" sz="3200" dirty="0"/>
              <a:t>‘Garette’ interne</a:t>
            </a:r>
          </a:p>
        </p:txBody>
      </p:sp>
      <p:pic>
        <p:nvPicPr>
          <p:cNvPr id="5" name="Immagine 4">
            <a:extLst>
              <a:ext uri="{FF2B5EF4-FFF2-40B4-BE49-F238E27FC236}">
                <a16:creationId xmlns:a16="http://schemas.microsoft.com/office/drawing/2014/main" id="{5EBA200A-B5B4-43ED-9162-ABE97C8E98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288" y="230189"/>
            <a:ext cx="1709530" cy="999770"/>
          </a:xfrm>
          <a:prstGeom prst="rect">
            <a:avLst/>
          </a:prstGeom>
        </p:spPr>
      </p:pic>
    </p:spTree>
    <p:extLst>
      <p:ext uri="{BB962C8B-B14F-4D97-AF65-F5344CB8AC3E}">
        <p14:creationId xmlns:p14="http://schemas.microsoft.com/office/powerpoint/2010/main" val="16843626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79373F-66DA-4050-BB30-C452EFC32A73}"/>
              </a:ext>
            </a:extLst>
          </p:cNvPr>
          <p:cNvSpPr>
            <a:spLocks noGrp="1"/>
          </p:cNvSpPr>
          <p:nvPr>
            <p:ph type="title"/>
          </p:nvPr>
        </p:nvSpPr>
        <p:spPr>
          <a:xfrm>
            <a:off x="1676400" y="67292"/>
            <a:ext cx="10515600" cy="1325563"/>
          </a:xfrm>
        </p:spPr>
        <p:txBody>
          <a:bodyPr>
            <a:normAutofit/>
          </a:bodyPr>
          <a:lstStyle/>
          <a:p>
            <a:pPr algn="ctr"/>
            <a:r>
              <a:rPr lang="it-IT" sz="4000" b="1" dirty="0">
                <a:solidFill>
                  <a:srgbClr val="FF0000"/>
                </a:solidFill>
              </a:rPr>
              <a:t>Talento, agonismo, alta specializzazione</a:t>
            </a:r>
          </a:p>
        </p:txBody>
      </p:sp>
      <p:pic>
        <p:nvPicPr>
          <p:cNvPr id="4" name="Segnaposto contenuto 3">
            <a:extLst>
              <a:ext uri="{FF2B5EF4-FFF2-40B4-BE49-F238E27FC236}">
                <a16:creationId xmlns:a16="http://schemas.microsoft.com/office/drawing/2014/main" id="{99FA4907-1CC9-4192-BEF8-CC093C080A4D}"/>
              </a:ext>
            </a:extLst>
          </p:cNvPr>
          <p:cNvPicPr>
            <a:picLocks noGrp="1" noChangeAspect="1"/>
          </p:cNvPicPr>
          <p:nvPr>
            <p:ph idx="1"/>
          </p:nvPr>
        </p:nvPicPr>
        <p:blipFill>
          <a:blip r:embed="rId2"/>
          <a:stretch>
            <a:fillRect/>
          </a:stretch>
        </p:blipFill>
        <p:spPr>
          <a:xfrm>
            <a:off x="1237836" y="1868557"/>
            <a:ext cx="3286774" cy="2207177"/>
          </a:xfrm>
          <a:prstGeom prst="rect">
            <a:avLst/>
          </a:prstGeom>
        </p:spPr>
      </p:pic>
      <p:pic>
        <p:nvPicPr>
          <p:cNvPr id="5" name="Immagine 4">
            <a:extLst>
              <a:ext uri="{FF2B5EF4-FFF2-40B4-BE49-F238E27FC236}">
                <a16:creationId xmlns:a16="http://schemas.microsoft.com/office/drawing/2014/main" id="{5EBA200A-B5B4-43ED-9162-ABE97C8E98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288" y="230189"/>
            <a:ext cx="1709530" cy="999770"/>
          </a:xfrm>
          <a:prstGeom prst="rect">
            <a:avLst/>
          </a:prstGeom>
        </p:spPr>
      </p:pic>
      <p:pic>
        <p:nvPicPr>
          <p:cNvPr id="6" name="Immagine 5">
            <a:extLst>
              <a:ext uri="{FF2B5EF4-FFF2-40B4-BE49-F238E27FC236}">
                <a16:creationId xmlns:a16="http://schemas.microsoft.com/office/drawing/2014/main" id="{3FCEDCB7-3C27-49E6-A1D7-1BFFBEEE9DB1}"/>
              </a:ext>
            </a:extLst>
          </p:cNvPr>
          <p:cNvPicPr>
            <a:picLocks noChangeAspect="1"/>
          </p:cNvPicPr>
          <p:nvPr/>
        </p:nvPicPr>
        <p:blipFill>
          <a:blip r:embed="rId4"/>
          <a:stretch>
            <a:fillRect/>
          </a:stretch>
        </p:blipFill>
        <p:spPr>
          <a:xfrm>
            <a:off x="7832419" y="1868557"/>
            <a:ext cx="3316796" cy="2207177"/>
          </a:xfrm>
          <a:prstGeom prst="rect">
            <a:avLst/>
          </a:prstGeom>
        </p:spPr>
      </p:pic>
      <p:pic>
        <p:nvPicPr>
          <p:cNvPr id="7" name="Immagine 6">
            <a:extLst>
              <a:ext uri="{FF2B5EF4-FFF2-40B4-BE49-F238E27FC236}">
                <a16:creationId xmlns:a16="http://schemas.microsoft.com/office/drawing/2014/main" id="{A74046BE-A163-43AA-97E1-4E0AE89DDA17}"/>
              </a:ext>
            </a:extLst>
          </p:cNvPr>
          <p:cNvPicPr>
            <a:picLocks noChangeAspect="1"/>
          </p:cNvPicPr>
          <p:nvPr/>
        </p:nvPicPr>
        <p:blipFill>
          <a:blip r:embed="rId5"/>
          <a:stretch>
            <a:fillRect/>
          </a:stretch>
        </p:blipFill>
        <p:spPr>
          <a:xfrm>
            <a:off x="4437602" y="4266717"/>
            <a:ext cx="3316796" cy="2207177"/>
          </a:xfrm>
          <a:prstGeom prst="rect">
            <a:avLst/>
          </a:prstGeom>
        </p:spPr>
      </p:pic>
      <p:pic>
        <p:nvPicPr>
          <p:cNvPr id="8" name="Immagine 7">
            <a:extLst>
              <a:ext uri="{FF2B5EF4-FFF2-40B4-BE49-F238E27FC236}">
                <a16:creationId xmlns:a16="http://schemas.microsoft.com/office/drawing/2014/main" id="{92299C05-5F49-412A-A22D-C07062A7496C}"/>
              </a:ext>
            </a:extLst>
          </p:cNvPr>
          <p:cNvPicPr>
            <a:picLocks noChangeAspect="1"/>
          </p:cNvPicPr>
          <p:nvPr/>
        </p:nvPicPr>
        <p:blipFill>
          <a:blip r:embed="rId6"/>
          <a:stretch>
            <a:fillRect/>
          </a:stretch>
        </p:blipFill>
        <p:spPr>
          <a:xfrm>
            <a:off x="5083761" y="2028100"/>
            <a:ext cx="2143125" cy="2143125"/>
          </a:xfrm>
          <a:prstGeom prst="rect">
            <a:avLst/>
          </a:prstGeom>
        </p:spPr>
      </p:pic>
    </p:spTree>
    <p:extLst>
      <p:ext uri="{BB962C8B-B14F-4D97-AF65-F5344CB8AC3E}">
        <p14:creationId xmlns:p14="http://schemas.microsoft.com/office/powerpoint/2010/main" val="40520186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79373F-66DA-4050-BB30-C452EFC32A73}"/>
              </a:ext>
            </a:extLst>
          </p:cNvPr>
          <p:cNvSpPr>
            <a:spLocks noGrp="1"/>
          </p:cNvSpPr>
          <p:nvPr>
            <p:ph type="title"/>
          </p:nvPr>
        </p:nvSpPr>
        <p:spPr>
          <a:xfrm>
            <a:off x="530087" y="0"/>
            <a:ext cx="11661913" cy="1392855"/>
          </a:xfrm>
        </p:spPr>
        <p:txBody>
          <a:bodyPr>
            <a:normAutofit/>
          </a:bodyPr>
          <a:lstStyle/>
          <a:p>
            <a:pPr algn="ctr"/>
            <a:r>
              <a:rPr lang="it-IT" sz="4000" b="1" dirty="0">
                <a:solidFill>
                  <a:srgbClr val="FF0000"/>
                </a:solidFill>
                <a:latin typeface="+mn-lt"/>
              </a:rPr>
              <a:t>Bibliografia </a:t>
            </a:r>
          </a:p>
        </p:txBody>
      </p:sp>
      <p:pic>
        <p:nvPicPr>
          <p:cNvPr id="5" name="Immagine 4">
            <a:extLst>
              <a:ext uri="{FF2B5EF4-FFF2-40B4-BE49-F238E27FC236}">
                <a16:creationId xmlns:a16="http://schemas.microsoft.com/office/drawing/2014/main" id="{5EBA200A-B5B4-43ED-9162-ABE97C8E98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288" y="230189"/>
            <a:ext cx="1709530" cy="999770"/>
          </a:xfrm>
          <a:prstGeom prst="rect">
            <a:avLst/>
          </a:prstGeom>
        </p:spPr>
      </p:pic>
      <p:sp>
        <p:nvSpPr>
          <p:cNvPr id="9" name="Segnaposto contenuto 8">
            <a:extLst>
              <a:ext uri="{FF2B5EF4-FFF2-40B4-BE49-F238E27FC236}">
                <a16:creationId xmlns:a16="http://schemas.microsoft.com/office/drawing/2014/main" id="{4A119E03-D5D3-4177-A982-8D960EE8A975}"/>
              </a:ext>
            </a:extLst>
          </p:cNvPr>
          <p:cNvSpPr>
            <a:spLocks noGrp="1"/>
          </p:cNvSpPr>
          <p:nvPr>
            <p:ph idx="1"/>
          </p:nvPr>
        </p:nvSpPr>
        <p:spPr>
          <a:xfrm>
            <a:off x="838200" y="1650925"/>
            <a:ext cx="10515600" cy="5021197"/>
          </a:xfrm>
        </p:spPr>
        <p:txBody>
          <a:bodyPr>
            <a:normAutofit/>
          </a:bodyPr>
          <a:lstStyle/>
          <a:p>
            <a:pPr marL="342900" lvl="0" indent="-342900" eaLnBrk="0" fontAlgn="base" hangingPunct="0">
              <a:lnSpc>
                <a:spcPct val="100000"/>
              </a:lnSpc>
              <a:spcBef>
                <a:spcPct val="20000"/>
              </a:spcBef>
              <a:spcAft>
                <a:spcPct val="0"/>
              </a:spcAft>
              <a:buSzPct val="90000"/>
            </a:pPr>
            <a:r>
              <a:rPr lang="it-IT" sz="2000" kern="0" dirty="0">
                <a:solidFill>
                  <a:srgbClr val="545472"/>
                </a:solidFill>
                <a:ea typeface="ＭＳ Ｐゴシック" pitchFamily="-1" charset="-128"/>
              </a:rPr>
              <a:t>Mantovani C., Insegnare per Allenare, Roma, CONI, Scuola dello Sport, 2016, 1,3,6,5,5,10.</a:t>
            </a:r>
          </a:p>
          <a:p>
            <a:pPr marL="342900" lvl="0" indent="-342900" eaLnBrk="0" fontAlgn="base" hangingPunct="0">
              <a:lnSpc>
                <a:spcPct val="100000"/>
              </a:lnSpc>
              <a:spcBef>
                <a:spcPct val="20000"/>
              </a:spcBef>
              <a:spcAft>
                <a:spcPct val="0"/>
              </a:spcAft>
              <a:buSzPct val="90000"/>
            </a:pPr>
            <a:r>
              <a:rPr lang="it-IT" sz="2000" kern="0" dirty="0">
                <a:solidFill>
                  <a:srgbClr val="545472"/>
                </a:solidFill>
                <a:ea typeface="ＭＳ Ｐゴシック" pitchFamily="-1" charset="-128"/>
              </a:rPr>
              <a:t>La Torre A., Allenare per Vincere , Roma, CONI, Scuola dello Sport, 2016, </a:t>
            </a:r>
          </a:p>
          <a:p>
            <a:pPr marL="342900" lvl="0" indent="-342900" eaLnBrk="0" fontAlgn="base" hangingPunct="0">
              <a:lnSpc>
                <a:spcPct val="100000"/>
              </a:lnSpc>
              <a:spcBef>
                <a:spcPct val="20000"/>
              </a:spcBef>
              <a:spcAft>
                <a:spcPct val="0"/>
              </a:spcAft>
              <a:buSzPct val="90000"/>
            </a:pPr>
            <a:r>
              <a:rPr lang="it-IT" sz="2000" kern="0" dirty="0">
                <a:solidFill>
                  <a:srgbClr val="545472"/>
                </a:solidFill>
                <a:ea typeface="ＭＳ Ｐゴシック" pitchFamily="-1" charset="-128"/>
              </a:rPr>
              <a:t>Beccarini C., </a:t>
            </a:r>
            <a:r>
              <a:rPr lang="it-IT" sz="2000" kern="0" dirty="0" err="1">
                <a:solidFill>
                  <a:srgbClr val="545472"/>
                </a:solidFill>
                <a:ea typeface="ＭＳ Ｐゴシック" pitchFamily="-1" charset="-128"/>
              </a:rPr>
              <a:t>Madella</a:t>
            </a:r>
            <a:r>
              <a:rPr lang="it-IT" sz="2000" kern="0" dirty="0">
                <a:solidFill>
                  <a:srgbClr val="545472"/>
                </a:solidFill>
                <a:ea typeface="ＭＳ Ｐゴシック" pitchFamily="-1" charset="-128"/>
              </a:rPr>
              <a:t> A., Progettare e Gestire l’Allenamento Sportivo, Roma, Coni, Scuola dello Sport, 1997</a:t>
            </a:r>
          </a:p>
          <a:p>
            <a:pPr marL="342900" lvl="0" indent="-342900" eaLnBrk="0" fontAlgn="base" hangingPunct="0">
              <a:lnSpc>
                <a:spcPct val="100000"/>
              </a:lnSpc>
              <a:spcBef>
                <a:spcPct val="20000"/>
              </a:spcBef>
              <a:spcAft>
                <a:spcPct val="0"/>
              </a:spcAft>
              <a:buSzPct val="90000"/>
            </a:pPr>
            <a:r>
              <a:rPr lang="it-IT" sz="2000" kern="0" dirty="0" err="1">
                <a:solidFill>
                  <a:srgbClr val="545472"/>
                </a:solidFill>
                <a:ea typeface="ＭＳ Ｐゴシック" pitchFamily="-1" charset="-128"/>
              </a:rPr>
              <a:t>Pieron</a:t>
            </a:r>
            <a:r>
              <a:rPr lang="it-IT" sz="2000" kern="0" dirty="0">
                <a:solidFill>
                  <a:srgbClr val="545472"/>
                </a:solidFill>
                <a:ea typeface="ＭＳ Ｐゴシック" pitchFamily="-1" charset="-128"/>
              </a:rPr>
              <a:t> M., Metodologia dell’insegnamento dell’Educazione Fisica e dell’Attività Sportiva, Roma, Società Stampa Sportiva, 1989.</a:t>
            </a:r>
          </a:p>
          <a:p>
            <a:pPr marL="342900" lvl="0" indent="-342900" eaLnBrk="0" fontAlgn="base" hangingPunct="0">
              <a:lnSpc>
                <a:spcPct val="100000"/>
              </a:lnSpc>
              <a:spcBef>
                <a:spcPct val="20000"/>
              </a:spcBef>
              <a:spcAft>
                <a:spcPct val="0"/>
              </a:spcAft>
              <a:buSzPct val="90000"/>
            </a:pPr>
            <a:r>
              <a:rPr lang="it-IT" sz="2000" kern="0" dirty="0">
                <a:solidFill>
                  <a:srgbClr val="545472"/>
                </a:solidFill>
                <a:ea typeface="ＭＳ Ｐゴシック" pitchFamily="-1" charset="-128"/>
              </a:rPr>
              <a:t>Benedetti S., Landi S., Merola G., La Psicologia dello Sport nella Scuola Calcio, Pozzi, Roma, 2006</a:t>
            </a:r>
          </a:p>
          <a:p>
            <a:pPr marL="342900" lvl="0" indent="-342900" eaLnBrk="0" fontAlgn="base" hangingPunct="0">
              <a:lnSpc>
                <a:spcPct val="100000"/>
              </a:lnSpc>
              <a:spcBef>
                <a:spcPct val="20000"/>
              </a:spcBef>
              <a:spcAft>
                <a:spcPct val="0"/>
              </a:spcAft>
              <a:buSzPct val="90000"/>
            </a:pPr>
            <a:r>
              <a:rPr lang="it-IT" sz="2000" kern="0" dirty="0">
                <a:solidFill>
                  <a:srgbClr val="545472"/>
                </a:solidFill>
                <a:ea typeface="ＭＳ Ｐゴシック" pitchFamily="-1" charset="-128"/>
              </a:rPr>
              <a:t>Isidori E., Reid H.L. Filosofia dello Sport, Mondadori-</a:t>
            </a:r>
            <a:r>
              <a:rPr lang="it-IT" sz="2000" kern="0" dirty="0" err="1">
                <a:solidFill>
                  <a:srgbClr val="545472"/>
                </a:solidFill>
                <a:ea typeface="ＭＳ Ｐゴシック" pitchFamily="-1" charset="-128"/>
              </a:rPr>
              <a:t>Person</a:t>
            </a:r>
            <a:r>
              <a:rPr lang="it-IT" sz="2000" kern="0" dirty="0">
                <a:solidFill>
                  <a:srgbClr val="545472"/>
                </a:solidFill>
                <a:ea typeface="ＭＳ Ｐゴシック" pitchFamily="-1" charset="-128"/>
              </a:rPr>
              <a:t>, Milano, 2011</a:t>
            </a:r>
          </a:p>
          <a:p>
            <a:pPr marL="342900" lvl="0" indent="-342900" eaLnBrk="0" fontAlgn="base" hangingPunct="0">
              <a:lnSpc>
                <a:spcPct val="100000"/>
              </a:lnSpc>
              <a:spcBef>
                <a:spcPct val="20000"/>
              </a:spcBef>
              <a:spcAft>
                <a:spcPct val="0"/>
              </a:spcAft>
              <a:buSzPct val="90000"/>
            </a:pPr>
            <a:r>
              <a:rPr lang="it-IT" sz="2000" kern="0" dirty="0">
                <a:solidFill>
                  <a:srgbClr val="545472"/>
                </a:solidFill>
                <a:ea typeface="ＭＳ Ｐゴシック" pitchFamily="-1" charset="-128"/>
              </a:rPr>
              <a:t>Jurgen </a:t>
            </a:r>
            <a:r>
              <a:rPr lang="it-IT" sz="2000" kern="0" dirty="0" err="1">
                <a:solidFill>
                  <a:srgbClr val="545472"/>
                </a:solidFill>
                <a:ea typeface="ＭＳ Ｐゴシック" pitchFamily="-1" charset="-128"/>
              </a:rPr>
              <a:t>Weineck</a:t>
            </a:r>
            <a:r>
              <a:rPr lang="it-IT" sz="2000" kern="0" dirty="0">
                <a:solidFill>
                  <a:srgbClr val="545472"/>
                </a:solidFill>
                <a:ea typeface="ＭＳ Ｐゴシック" pitchFamily="-1" charset="-128"/>
              </a:rPr>
              <a:t>: L’allenamento ottimale, quindicesima edizione, seconda edizione italiana, </a:t>
            </a:r>
            <a:r>
              <a:rPr lang="it-IT" sz="2000" kern="0" dirty="0" err="1">
                <a:solidFill>
                  <a:srgbClr val="545472"/>
                </a:solidFill>
                <a:ea typeface="ＭＳ Ｐゴシック" pitchFamily="-1" charset="-128"/>
              </a:rPr>
              <a:t>Belingen</a:t>
            </a:r>
            <a:r>
              <a:rPr lang="it-IT" sz="2000" kern="0" dirty="0">
                <a:solidFill>
                  <a:srgbClr val="545472"/>
                </a:solidFill>
                <a:ea typeface="ＭＳ Ｐゴシック" pitchFamily="-1" charset="-128"/>
              </a:rPr>
              <a:t> Germany 2007, Torgiano 2009,</a:t>
            </a:r>
          </a:p>
          <a:p>
            <a:pPr marL="342900" lvl="0" indent="-342900" eaLnBrk="0" fontAlgn="base" hangingPunct="0">
              <a:lnSpc>
                <a:spcPct val="100000"/>
              </a:lnSpc>
              <a:spcBef>
                <a:spcPct val="20000"/>
              </a:spcBef>
              <a:spcAft>
                <a:spcPct val="0"/>
              </a:spcAft>
              <a:buSzPct val="90000"/>
            </a:pPr>
            <a:r>
              <a:rPr lang="it-IT" sz="2000" kern="0" dirty="0">
                <a:solidFill>
                  <a:srgbClr val="545472"/>
                </a:solidFill>
                <a:ea typeface="ＭＳ Ｐゴシック" pitchFamily="-1" charset="-128"/>
              </a:rPr>
              <a:t>Pellegrini F. M., Il controllo della formazione sportiva: osservazione, valutazione, test motori, Roma, CONI, Scuola dello Sport, 2015</a:t>
            </a:r>
          </a:p>
          <a:p>
            <a:pPr marL="342900" lvl="0" indent="-342900" eaLnBrk="0" fontAlgn="base" hangingPunct="0">
              <a:lnSpc>
                <a:spcPct val="100000"/>
              </a:lnSpc>
              <a:spcBef>
                <a:spcPct val="20000"/>
              </a:spcBef>
              <a:spcAft>
                <a:spcPct val="0"/>
              </a:spcAft>
              <a:buSzPct val="90000"/>
            </a:pPr>
            <a:r>
              <a:rPr lang="it-IT" sz="2000" kern="0" dirty="0">
                <a:solidFill>
                  <a:srgbClr val="545472"/>
                </a:solidFill>
                <a:ea typeface="ＭＳ Ｐゴシック" pitchFamily="-1" charset="-128"/>
              </a:rPr>
              <a:t>Ulteriori testi disponibili presso i comitati provinciali del CONI e presso SDS CONI LIGURIA</a:t>
            </a:r>
          </a:p>
          <a:p>
            <a:pPr marL="0" lvl="0" indent="0" eaLnBrk="0" fontAlgn="base" hangingPunct="0">
              <a:lnSpc>
                <a:spcPct val="100000"/>
              </a:lnSpc>
              <a:spcBef>
                <a:spcPct val="20000"/>
              </a:spcBef>
              <a:spcAft>
                <a:spcPct val="0"/>
              </a:spcAft>
              <a:buSzPct val="90000"/>
              <a:buNone/>
            </a:pPr>
            <a:endParaRPr lang="it-IT" dirty="0"/>
          </a:p>
        </p:txBody>
      </p:sp>
    </p:spTree>
    <p:extLst>
      <p:ext uri="{BB962C8B-B14F-4D97-AF65-F5344CB8AC3E}">
        <p14:creationId xmlns:p14="http://schemas.microsoft.com/office/powerpoint/2010/main" val="705962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D47F9C-FE8D-484E-AEB5-5F16BFE4F8FC}"/>
              </a:ext>
            </a:extLst>
          </p:cNvPr>
          <p:cNvSpPr>
            <a:spLocks noGrp="1"/>
          </p:cNvSpPr>
          <p:nvPr>
            <p:ph type="title"/>
          </p:nvPr>
        </p:nvSpPr>
        <p:spPr>
          <a:xfrm>
            <a:off x="3369365" y="349221"/>
            <a:ext cx="6423991" cy="1325563"/>
          </a:xfrm>
        </p:spPr>
        <p:txBody>
          <a:bodyPr/>
          <a:lstStyle/>
          <a:p>
            <a:r>
              <a:rPr lang="it-IT" b="1" dirty="0">
                <a:solidFill>
                  <a:schemeClr val="accent1"/>
                </a:solidFill>
              </a:rPr>
              <a:t>Cos’è un Apprendimento?</a:t>
            </a:r>
          </a:p>
        </p:txBody>
      </p:sp>
      <p:sp>
        <p:nvSpPr>
          <p:cNvPr id="3" name="Segnaposto contenuto 2">
            <a:extLst>
              <a:ext uri="{FF2B5EF4-FFF2-40B4-BE49-F238E27FC236}">
                <a16:creationId xmlns:a16="http://schemas.microsoft.com/office/drawing/2014/main" id="{0686C126-70D8-40D0-9DE4-CD73ED3ACFDF}"/>
              </a:ext>
            </a:extLst>
          </p:cNvPr>
          <p:cNvSpPr>
            <a:spLocks noGrp="1"/>
          </p:cNvSpPr>
          <p:nvPr>
            <p:ph idx="1"/>
          </p:nvPr>
        </p:nvSpPr>
        <p:spPr>
          <a:xfrm>
            <a:off x="818322" y="1674784"/>
            <a:ext cx="10515600" cy="2400201"/>
          </a:xfrm>
        </p:spPr>
        <p:txBody>
          <a:bodyPr>
            <a:noAutofit/>
          </a:bodyPr>
          <a:lstStyle/>
          <a:p>
            <a:pPr marL="0" indent="0" algn="ctr">
              <a:buNone/>
            </a:pPr>
            <a:r>
              <a:rPr lang="it-IT" sz="3200" dirty="0">
                <a:latin typeface="Calibri" pitchFamily="-1" charset="0"/>
              </a:rPr>
              <a:t>Cambiamento relativamente permanente che deriva da una nuova esperienza o dalla pratica di nuovi comportamenti</a:t>
            </a:r>
            <a:r>
              <a:rPr lang="it-IT" sz="3200" dirty="0"/>
              <a:t>, </a:t>
            </a:r>
            <a:r>
              <a:rPr lang="it-IT" sz="3200" dirty="0">
                <a:latin typeface="Calibri" pitchFamily="-1" charset="0"/>
              </a:rPr>
              <a:t>ovvero una modificazione di un comportamento complesso abbastanza stabile nel tempo, derivante dalle esperienze di vita e/o dalle attività del soggetto.</a:t>
            </a:r>
          </a:p>
          <a:p>
            <a:pPr algn="ctr"/>
            <a:endParaRPr lang="it-IT" sz="3200" dirty="0"/>
          </a:p>
        </p:txBody>
      </p:sp>
      <p:pic>
        <p:nvPicPr>
          <p:cNvPr id="5" name="Immagine 4">
            <a:extLst>
              <a:ext uri="{FF2B5EF4-FFF2-40B4-BE49-F238E27FC236}">
                <a16:creationId xmlns:a16="http://schemas.microsoft.com/office/drawing/2014/main" id="{C4C41337-6E90-4B0D-ACB0-481208C1AF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288" y="230189"/>
            <a:ext cx="1709530" cy="999770"/>
          </a:xfrm>
          <a:prstGeom prst="rect">
            <a:avLst/>
          </a:prstGeom>
        </p:spPr>
      </p:pic>
      <p:pic>
        <p:nvPicPr>
          <p:cNvPr id="4" name="Immagine 3">
            <a:extLst>
              <a:ext uri="{FF2B5EF4-FFF2-40B4-BE49-F238E27FC236}">
                <a16:creationId xmlns:a16="http://schemas.microsoft.com/office/drawing/2014/main" id="{A42CA6BC-E5DB-4311-9C1C-CA417366EAE0}"/>
              </a:ext>
            </a:extLst>
          </p:cNvPr>
          <p:cNvPicPr>
            <a:picLocks noChangeAspect="1"/>
          </p:cNvPicPr>
          <p:nvPr/>
        </p:nvPicPr>
        <p:blipFill>
          <a:blip r:embed="rId3"/>
          <a:stretch>
            <a:fillRect/>
          </a:stretch>
        </p:blipFill>
        <p:spPr>
          <a:xfrm>
            <a:off x="3631096" y="4457878"/>
            <a:ext cx="4890052" cy="1881691"/>
          </a:xfrm>
          <a:prstGeom prst="rect">
            <a:avLst/>
          </a:prstGeom>
        </p:spPr>
      </p:pic>
    </p:spTree>
    <p:extLst>
      <p:ext uri="{BB962C8B-B14F-4D97-AF65-F5344CB8AC3E}">
        <p14:creationId xmlns:p14="http://schemas.microsoft.com/office/powerpoint/2010/main" val="1438793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D47F9C-FE8D-484E-AEB5-5F16BFE4F8FC}"/>
              </a:ext>
            </a:extLst>
          </p:cNvPr>
          <p:cNvSpPr>
            <a:spLocks noGrp="1"/>
          </p:cNvSpPr>
          <p:nvPr>
            <p:ph type="title"/>
          </p:nvPr>
        </p:nvSpPr>
        <p:spPr>
          <a:xfrm>
            <a:off x="3329608" y="230189"/>
            <a:ext cx="6423991" cy="1325563"/>
          </a:xfrm>
        </p:spPr>
        <p:txBody>
          <a:bodyPr/>
          <a:lstStyle/>
          <a:p>
            <a:r>
              <a:rPr lang="it-IT" b="1" dirty="0">
                <a:solidFill>
                  <a:schemeClr val="accent1"/>
                </a:solidFill>
              </a:rPr>
              <a:t>Cos’è un Apprendimento?</a:t>
            </a:r>
          </a:p>
        </p:txBody>
      </p:sp>
      <p:sp>
        <p:nvSpPr>
          <p:cNvPr id="3" name="Segnaposto contenuto 2">
            <a:extLst>
              <a:ext uri="{FF2B5EF4-FFF2-40B4-BE49-F238E27FC236}">
                <a16:creationId xmlns:a16="http://schemas.microsoft.com/office/drawing/2014/main" id="{0686C126-70D8-40D0-9DE4-CD73ED3ACFDF}"/>
              </a:ext>
            </a:extLst>
          </p:cNvPr>
          <p:cNvSpPr>
            <a:spLocks noGrp="1"/>
          </p:cNvSpPr>
          <p:nvPr>
            <p:ph idx="1"/>
          </p:nvPr>
        </p:nvSpPr>
        <p:spPr>
          <a:xfrm>
            <a:off x="838200" y="1526534"/>
            <a:ext cx="10515600" cy="3804931"/>
          </a:xfrm>
        </p:spPr>
        <p:txBody>
          <a:bodyPr>
            <a:noAutofit/>
          </a:bodyPr>
          <a:lstStyle/>
          <a:p>
            <a:pPr marL="0" indent="0" algn="ctr">
              <a:buNone/>
            </a:pPr>
            <a:r>
              <a:rPr lang="it-IT" sz="3200" b="1" dirty="0"/>
              <a:t>L’apprendimento</a:t>
            </a:r>
            <a:r>
              <a:rPr lang="it-IT" sz="3200" dirty="0"/>
              <a:t> è la modificazione stabile di un comportamento dettata dall’esperienza e si basa sull’acquisizione di informazioni.</a:t>
            </a:r>
          </a:p>
          <a:p>
            <a:pPr marL="0" indent="0" algn="ctr">
              <a:buNone/>
            </a:pPr>
            <a:endParaRPr lang="it-IT" sz="3200" dirty="0"/>
          </a:p>
          <a:p>
            <a:pPr marL="0" indent="0" algn="ctr">
              <a:buNone/>
            </a:pPr>
            <a:r>
              <a:rPr lang="it-IT" sz="3200" dirty="0"/>
              <a:t>A determinare l’apprendimento concorrono sia condizioni soggettive, legate alle aree della personalità, sia condizioni oggettive, legate all’ambiente.</a:t>
            </a:r>
          </a:p>
          <a:p>
            <a:pPr algn="ctr"/>
            <a:endParaRPr lang="it-IT" sz="3200" dirty="0"/>
          </a:p>
        </p:txBody>
      </p:sp>
      <p:pic>
        <p:nvPicPr>
          <p:cNvPr id="5" name="Immagine 4">
            <a:extLst>
              <a:ext uri="{FF2B5EF4-FFF2-40B4-BE49-F238E27FC236}">
                <a16:creationId xmlns:a16="http://schemas.microsoft.com/office/drawing/2014/main" id="{C4C41337-6E90-4B0D-ACB0-481208C1AF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288" y="230189"/>
            <a:ext cx="1709530" cy="999770"/>
          </a:xfrm>
          <a:prstGeom prst="rect">
            <a:avLst/>
          </a:prstGeom>
        </p:spPr>
      </p:pic>
      <p:pic>
        <p:nvPicPr>
          <p:cNvPr id="4" name="Immagine 3">
            <a:extLst>
              <a:ext uri="{FF2B5EF4-FFF2-40B4-BE49-F238E27FC236}">
                <a16:creationId xmlns:a16="http://schemas.microsoft.com/office/drawing/2014/main" id="{1E3A687F-D20A-4336-ABC6-7954BF09D6ED}"/>
              </a:ext>
            </a:extLst>
          </p:cNvPr>
          <p:cNvPicPr>
            <a:picLocks noChangeAspect="1"/>
          </p:cNvPicPr>
          <p:nvPr/>
        </p:nvPicPr>
        <p:blipFill>
          <a:blip r:embed="rId3"/>
          <a:stretch>
            <a:fillRect/>
          </a:stretch>
        </p:blipFill>
        <p:spPr>
          <a:xfrm>
            <a:off x="1627478" y="4862860"/>
            <a:ext cx="8937043" cy="1995140"/>
          </a:xfrm>
          <a:prstGeom prst="rect">
            <a:avLst/>
          </a:prstGeom>
        </p:spPr>
      </p:pic>
    </p:spTree>
    <p:extLst>
      <p:ext uri="{BB962C8B-B14F-4D97-AF65-F5344CB8AC3E}">
        <p14:creationId xmlns:p14="http://schemas.microsoft.com/office/powerpoint/2010/main" val="2108388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A059C1-20A3-4F5E-A52D-E835CCF2792C}"/>
              </a:ext>
            </a:extLst>
          </p:cNvPr>
          <p:cNvSpPr>
            <a:spLocks noGrp="1"/>
          </p:cNvSpPr>
          <p:nvPr>
            <p:ph type="title"/>
          </p:nvPr>
        </p:nvSpPr>
        <p:spPr/>
        <p:txBody>
          <a:bodyPr/>
          <a:lstStyle/>
          <a:p>
            <a:pPr algn="ctr"/>
            <a:r>
              <a:rPr lang="it-IT" b="1" dirty="0">
                <a:solidFill>
                  <a:srgbClr val="FF0000"/>
                </a:solidFill>
              </a:rPr>
              <a:t>Apprendimento motorio</a:t>
            </a:r>
          </a:p>
        </p:txBody>
      </p:sp>
      <p:sp>
        <p:nvSpPr>
          <p:cNvPr id="3" name="Segnaposto contenuto 2">
            <a:extLst>
              <a:ext uri="{FF2B5EF4-FFF2-40B4-BE49-F238E27FC236}">
                <a16:creationId xmlns:a16="http://schemas.microsoft.com/office/drawing/2014/main" id="{EAE59B59-E19A-4475-8E81-A722966F0795}"/>
              </a:ext>
            </a:extLst>
          </p:cNvPr>
          <p:cNvSpPr>
            <a:spLocks noGrp="1"/>
          </p:cNvSpPr>
          <p:nvPr>
            <p:ph idx="1"/>
          </p:nvPr>
        </p:nvSpPr>
        <p:spPr>
          <a:xfrm>
            <a:off x="838200" y="1825625"/>
            <a:ext cx="10515600" cy="4667250"/>
          </a:xfrm>
        </p:spPr>
        <p:txBody>
          <a:bodyPr>
            <a:noAutofit/>
          </a:bodyPr>
          <a:lstStyle/>
          <a:p>
            <a:pPr marL="0" indent="0" algn="just">
              <a:buNone/>
            </a:pPr>
            <a:r>
              <a:rPr lang="it-IT" i="1" dirty="0">
                <a:cs typeface="ＭＳ Ｐゴシック" pitchFamily="-1" charset="-128"/>
              </a:rPr>
              <a:t>Si comincia ad apprendere appena nati e si continua tutta la vita!</a:t>
            </a:r>
          </a:p>
          <a:p>
            <a:pPr marL="0" indent="0" algn="ctr">
              <a:buNone/>
            </a:pPr>
            <a:endParaRPr lang="it-IT" sz="3200" dirty="0">
              <a:latin typeface="Calibri" pitchFamily="-1" charset="0"/>
            </a:endParaRPr>
          </a:p>
          <a:p>
            <a:pPr marL="0" indent="0" algn="ctr">
              <a:buNone/>
            </a:pPr>
            <a:r>
              <a:rPr lang="it-IT" sz="3200" dirty="0">
                <a:latin typeface="Calibri" pitchFamily="-1" charset="0"/>
              </a:rPr>
              <a:t>Tra i 6-10 anni la capacità di apprendimento è crescente e raggiunge il massimo grado tra i 10-12 anni. </a:t>
            </a:r>
          </a:p>
          <a:p>
            <a:pPr marL="0" indent="0" algn="ctr">
              <a:buNone/>
            </a:pPr>
            <a:r>
              <a:rPr lang="it-IT" sz="3200" dirty="0">
                <a:latin typeface="Calibri" pitchFamily="-1" charset="0"/>
              </a:rPr>
              <a:t>Negli anni successivi c’è una stabilizzazione che si riduce in maniera significativa nella tarda età adulta. </a:t>
            </a:r>
          </a:p>
          <a:p>
            <a:pPr marL="0" indent="0" algn="just">
              <a:buNone/>
            </a:pPr>
            <a:endParaRPr lang="it-IT" sz="3200" dirty="0">
              <a:latin typeface="Calibri" pitchFamily="-1" charset="0"/>
            </a:endParaRPr>
          </a:p>
          <a:p>
            <a:pPr marL="0" indent="0" algn="just">
              <a:buNone/>
            </a:pPr>
            <a:r>
              <a:rPr lang="it-IT" sz="3200" dirty="0">
                <a:latin typeface="Calibri" pitchFamily="-1" charset="0"/>
              </a:rPr>
              <a:t>L’unico modo per mantenersi attivi è il costante esercizio.</a:t>
            </a:r>
          </a:p>
          <a:p>
            <a:endParaRPr lang="it-IT" sz="3200" dirty="0"/>
          </a:p>
        </p:txBody>
      </p:sp>
      <p:pic>
        <p:nvPicPr>
          <p:cNvPr id="5" name="Immagine 4">
            <a:extLst>
              <a:ext uri="{FF2B5EF4-FFF2-40B4-BE49-F238E27FC236}">
                <a16:creationId xmlns:a16="http://schemas.microsoft.com/office/drawing/2014/main" id="{F1D9FE51-2397-46B0-ACD1-96FD3672E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288" y="230189"/>
            <a:ext cx="1709530" cy="999770"/>
          </a:xfrm>
          <a:prstGeom prst="rect">
            <a:avLst/>
          </a:prstGeom>
        </p:spPr>
      </p:pic>
    </p:spTree>
    <p:extLst>
      <p:ext uri="{BB962C8B-B14F-4D97-AF65-F5344CB8AC3E}">
        <p14:creationId xmlns:p14="http://schemas.microsoft.com/office/powerpoint/2010/main" val="3458512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A059C1-20A3-4F5E-A52D-E835CCF2792C}"/>
              </a:ext>
            </a:extLst>
          </p:cNvPr>
          <p:cNvSpPr>
            <a:spLocks noGrp="1"/>
          </p:cNvSpPr>
          <p:nvPr>
            <p:ph type="title"/>
          </p:nvPr>
        </p:nvSpPr>
        <p:spPr/>
        <p:txBody>
          <a:bodyPr/>
          <a:lstStyle/>
          <a:p>
            <a:pPr lvl="0" algn="ctr">
              <a:spcBef>
                <a:spcPts val="1000"/>
              </a:spcBef>
            </a:pPr>
            <a:r>
              <a:rPr lang="it-IT" dirty="0">
                <a:solidFill>
                  <a:srgbClr val="FF0000"/>
                </a:solidFill>
                <a:latin typeface="Calibri" panose="020F0502020204030204"/>
                <a:ea typeface="+mn-ea"/>
                <a:cs typeface="+mn-cs"/>
              </a:rPr>
              <a:t>	Facilitare l’apprendimento motorio</a:t>
            </a:r>
            <a:br>
              <a:rPr lang="it-IT" sz="3200" dirty="0">
                <a:solidFill>
                  <a:prstClr val="black"/>
                </a:solidFill>
                <a:latin typeface="Calibri" panose="020F0502020204030204"/>
                <a:ea typeface="+mn-ea"/>
                <a:cs typeface="+mn-cs"/>
              </a:rPr>
            </a:br>
            <a:r>
              <a:rPr lang="it-IT" b="1" dirty="0">
                <a:solidFill>
                  <a:srgbClr val="FF0000"/>
                </a:solidFill>
              </a:rPr>
              <a:t> </a:t>
            </a:r>
          </a:p>
        </p:txBody>
      </p:sp>
      <p:pic>
        <p:nvPicPr>
          <p:cNvPr id="5" name="Immagine 4">
            <a:extLst>
              <a:ext uri="{FF2B5EF4-FFF2-40B4-BE49-F238E27FC236}">
                <a16:creationId xmlns:a16="http://schemas.microsoft.com/office/drawing/2014/main" id="{F1D9FE51-2397-46B0-ACD1-96FD3672E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288" y="230189"/>
            <a:ext cx="1709530" cy="999770"/>
          </a:xfrm>
          <a:prstGeom prst="rect">
            <a:avLst/>
          </a:prstGeom>
        </p:spPr>
      </p:pic>
      <p:sp>
        <p:nvSpPr>
          <p:cNvPr id="8" name="Segnaposto contenuto 7">
            <a:extLst>
              <a:ext uri="{FF2B5EF4-FFF2-40B4-BE49-F238E27FC236}">
                <a16:creationId xmlns:a16="http://schemas.microsoft.com/office/drawing/2014/main" id="{D7546A5C-01A0-4F51-8477-FD08D26B45AE}"/>
              </a:ext>
            </a:extLst>
          </p:cNvPr>
          <p:cNvSpPr>
            <a:spLocks noGrp="1"/>
          </p:cNvSpPr>
          <p:nvPr>
            <p:ph idx="1"/>
          </p:nvPr>
        </p:nvSpPr>
        <p:spPr>
          <a:xfrm>
            <a:off x="1222513" y="1690688"/>
            <a:ext cx="10515600" cy="4802186"/>
          </a:xfrm>
        </p:spPr>
        <p:txBody>
          <a:bodyPr>
            <a:noAutofit/>
          </a:bodyPr>
          <a:lstStyle/>
          <a:p>
            <a:r>
              <a:rPr lang="it-IT" sz="3200" dirty="0"/>
              <a:t>scelta delle attività da proporre in base all’obiettivo che voglio raggiungere</a:t>
            </a:r>
          </a:p>
          <a:p>
            <a:r>
              <a:rPr lang="it-IT" sz="3200" dirty="0"/>
              <a:t>livello di difficoltà stimolante ma attuabile</a:t>
            </a:r>
          </a:p>
          <a:p>
            <a:r>
              <a:rPr lang="it-IT" sz="3200" dirty="0"/>
              <a:t>informazioni sul compito verbali e visive il più esaurienti possibile</a:t>
            </a:r>
          </a:p>
          <a:p>
            <a:r>
              <a:rPr lang="it-IT" sz="3200" dirty="0"/>
              <a:t>ripetizione del compito</a:t>
            </a:r>
          </a:p>
          <a:p>
            <a:r>
              <a:rPr lang="it-IT" sz="3200" dirty="0"/>
              <a:t>riflessione sugli errori</a:t>
            </a:r>
          </a:p>
          <a:p>
            <a:r>
              <a:rPr lang="it-IT" sz="3200" dirty="0"/>
              <a:t>variabilità</a:t>
            </a:r>
          </a:p>
          <a:p>
            <a:r>
              <a:rPr lang="it-IT" sz="3200" dirty="0"/>
              <a:t>individualizzazione</a:t>
            </a:r>
          </a:p>
        </p:txBody>
      </p:sp>
      <p:pic>
        <p:nvPicPr>
          <p:cNvPr id="3" name="Immagine 2">
            <a:extLst>
              <a:ext uri="{FF2B5EF4-FFF2-40B4-BE49-F238E27FC236}">
                <a16:creationId xmlns:a16="http://schemas.microsoft.com/office/drawing/2014/main" id="{0B62C6EB-5C07-4996-9CE4-3AF87485B347}"/>
              </a:ext>
            </a:extLst>
          </p:cNvPr>
          <p:cNvPicPr>
            <a:picLocks noChangeAspect="1"/>
          </p:cNvPicPr>
          <p:nvPr/>
        </p:nvPicPr>
        <p:blipFill>
          <a:blip r:embed="rId3"/>
          <a:stretch>
            <a:fillRect/>
          </a:stretch>
        </p:blipFill>
        <p:spPr>
          <a:xfrm>
            <a:off x="8173486" y="3824227"/>
            <a:ext cx="2796001" cy="2668647"/>
          </a:xfrm>
          <a:prstGeom prst="rect">
            <a:avLst/>
          </a:prstGeom>
        </p:spPr>
      </p:pic>
    </p:spTree>
    <p:extLst>
      <p:ext uri="{BB962C8B-B14F-4D97-AF65-F5344CB8AC3E}">
        <p14:creationId xmlns:p14="http://schemas.microsoft.com/office/powerpoint/2010/main" val="863304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A059C1-20A3-4F5E-A52D-E835CCF2792C}"/>
              </a:ext>
            </a:extLst>
          </p:cNvPr>
          <p:cNvSpPr>
            <a:spLocks noGrp="1"/>
          </p:cNvSpPr>
          <p:nvPr>
            <p:ph type="title"/>
          </p:nvPr>
        </p:nvSpPr>
        <p:spPr/>
        <p:txBody>
          <a:bodyPr/>
          <a:lstStyle/>
          <a:p>
            <a:pPr algn="ctr"/>
            <a:r>
              <a:rPr lang="it-IT" b="1" dirty="0">
                <a:solidFill>
                  <a:srgbClr val="FF0000"/>
                </a:solidFill>
              </a:rPr>
              <a:t>Le diverse fasce d’età</a:t>
            </a:r>
          </a:p>
        </p:txBody>
      </p:sp>
      <p:sp>
        <p:nvSpPr>
          <p:cNvPr id="3" name="Segnaposto contenuto 2">
            <a:extLst>
              <a:ext uri="{FF2B5EF4-FFF2-40B4-BE49-F238E27FC236}">
                <a16:creationId xmlns:a16="http://schemas.microsoft.com/office/drawing/2014/main" id="{EAE59B59-E19A-4475-8E81-A722966F0795}"/>
              </a:ext>
            </a:extLst>
          </p:cNvPr>
          <p:cNvSpPr>
            <a:spLocks noGrp="1"/>
          </p:cNvSpPr>
          <p:nvPr>
            <p:ph idx="1"/>
          </p:nvPr>
        </p:nvSpPr>
        <p:spPr>
          <a:xfrm>
            <a:off x="838200" y="1825625"/>
            <a:ext cx="10515600" cy="4667250"/>
          </a:xfrm>
        </p:spPr>
        <p:txBody>
          <a:bodyPr>
            <a:noAutofit/>
          </a:bodyPr>
          <a:lstStyle/>
          <a:p>
            <a:pPr marL="342900" lvl="1" indent="-342900" algn="just">
              <a:spcAft>
                <a:spcPts val="1200"/>
              </a:spcAft>
              <a:buFont typeface="Arial" charset="0"/>
              <a:buChar char="•"/>
            </a:pPr>
            <a:r>
              <a:rPr lang="it-IT" sz="3200" dirty="0">
                <a:latin typeface="Calibri" pitchFamily="-1" charset="0"/>
              </a:rPr>
              <a:t>Età evolutiva:</a:t>
            </a:r>
          </a:p>
          <a:p>
            <a:pPr marL="0" lvl="1" indent="0" algn="just">
              <a:lnSpc>
                <a:spcPct val="50000"/>
              </a:lnSpc>
              <a:spcAft>
                <a:spcPts val="1200"/>
              </a:spcAft>
              <a:buNone/>
            </a:pPr>
            <a:r>
              <a:rPr lang="it-IT" sz="3200" dirty="0">
                <a:latin typeface="Calibri" pitchFamily="-1" charset="0"/>
              </a:rPr>
              <a:t>	- Infanzia (1-5 anni)</a:t>
            </a:r>
          </a:p>
          <a:p>
            <a:pPr marL="0" lvl="1" indent="0" algn="just">
              <a:lnSpc>
                <a:spcPct val="50000"/>
              </a:lnSpc>
              <a:spcAft>
                <a:spcPts val="1200"/>
              </a:spcAft>
              <a:buNone/>
            </a:pPr>
            <a:r>
              <a:rPr lang="it-IT" sz="3200" dirty="0">
                <a:latin typeface="Calibri" pitchFamily="-1" charset="0"/>
              </a:rPr>
              <a:t>	- Fanciullezza (6-11 anni)</a:t>
            </a:r>
          </a:p>
          <a:p>
            <a:pPr marL="0" lvl="1" indent="0" algn="just">
              <a:lnSpc>
                <a:spcPct val="50000"/>
              </a:lnSpc>
              <a:spcAft>
                <a:spcPts val="1200"/>
              </a:spcAft>
              <a:buNone/>
            </a:pPr>
            <a:r>
              <a:rPr lang="it-IT" sz="3200" dirty="0">
                <a:latin typeface="Calibri" pitchFamily="-1" charset="0"/>
              </a:rPr>
              <a:t>	- Adolescenza (11-18/19 anni)</a:t>
            </a:r>
          </a:p>
          <a:p>
            <a:pPr marL="342900" lvl="1" indent="-342900" algn="just">
              <a:buFont typeface="Arial" charset="0"/>
              <a:buChar char="•"/>
            </a:pPr>
            <a:endParaRPr lang="it-IT" sz="3200" dirty="0">
              <a:latin typeface="Calibri" pitchFamily="-1" charset="0"/>
            </a:endParaRPr>
          </a:p>
          <a:p>
            <a:pPr marL="342900" lvl="1" indent="-342900" algn="just">
              <a:buFont typeface="Arial" charset="0"/>
              <a:buChar char="•"/>
            </a:pPr>
            <a:r>
              <a:rPr lang="it-IT" sz="3200" dirty="0"/>
              <a:t>Età adulta: </a:t>
            </a:r>
          </a:p>
          <a:p>
            <a:pPr marL="0" indent="0" algn="just">
              <a:buNone/>
            </a:pPr>
            <a:r>
              <a:rPr lang="it-IT" sz="3200" dirty="0"/>
              <a:t>	è la fase successiva che passa attraverso la fine della 	crescita e ci traghetta all’età anziana</a:t>
            </a:r>
            <a:endParaRPr lang="it-IT" dirty="0"/>
          </a:p>
          <a:p>
            <a:endParaRPr lang="it-IT" sz="3200" dirty="0"/>
          </a:p>
        </p:txBody>
      </p:sp>
      <p:pic>
        <p:nvPicPr>
          <p:cNvPr id="5" name="Immagine 4">
            <a:extLst>
              <a:ext uri="{FF2B5EF4-FFF2-40B4-BE49-F238E27FC236}">
                <a16:creationId xmlns:a16="http://schemas.microsoft.com/office/drawing/2014/main" id="{F1D9FE51-2397-46B0-ACD1-96FD3672E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288" y="230189"/>
            <a:ext cx="1709530" cy="999770"/>
          </a:xfrm>
          <a:prstGeom prst="rect">
            <a:avLst/>
          </a:prstGeom>
        </p:spPr>
      </p:pic>
    </p:spTree>
    <p:extLst>
      <p:ext uri="{BB962C8B-B14F-4D97-AF65-F5344CB8AC3E}">
        <p14:creationId xmlns:p14="http://schemas.microsoft.com/office/powerpoint/2010/main" val="275935079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480</TotalTime>
  <Words>2124</Words>
  <Application>Microsoft Office PowerPoint</Application>
  <PresentationFormat>Widescreen</PresentationFormat>
  <Paragraphs>309</Paragraphs>
  <Slides>44</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44</vt:i4>
      </vt:variant>
    </vt:vector>
  </HeadingPairs>
  <TitlesOfParts>
    <vt:vector size="48" baseType="lpstr">
      <vt:lpstr>Arial</vt:lpstr>
      <vt:lpstr>Calibri</vt:lpstr>
      <vt:lpstr>Calibri Light</vt:lpstr>
      <vt:lpstr>Tema di Office</vt:lpstr>
      <vt:lpstr>Corso Allenatori 1° livello FIS</vt:lpstr>
      <vt:lpstr>Chi è un allenatore?</vt:lpstr>
      <vt:lpstr>Presentazione standard di PowerPoint</vt:lpstr>
      <vt:lpstr>Cosa significa insegnamento?</vt:lpstr>
      <vt:lpstr>Cos’è un Apprendimento?</vt:lpstr>
      <vt:lpstr>Cos’è un Apprendimento?</vt:lpstr>
      <vt:lpstr>Apprendimento motorio</vt:lpstr>
      <vt:lpstr> Facilitare l’apprendimento motorio  </vt:lpstr>
      <vt:lpstr>Le diverse fasce d’età</vt:lpstr>
      <vt:lpstr>Infanzia </vt:lpstr>
      <vt:lpstr>Fanciullezza </vt:lpstr>
      <vt:lpstr>Adolescenza  </vt:lpstr>
      <vt:lpstr> Funzioni e responsabilità di un tecnico </vt:lpstr>
      <vt:lpstr> A chi insegno? </vt:lpstr>
      <vt:lpstr> Il principiante </vt:lpstr>
      <vt:lpstr>Il principiante </vt:lpstr>
      <vt:lpstr> Il gruppo </vt:lpstr>
      <vt:lpstr> Il gruppo </vt:lpstr>
      <vt:lpstr>Che cosa insegno </vt:lpstr>
      <vt:lpstr>Che cosa insegno </vt:lpstr>
      <vt:lpstr>Che cosa insegno </vt:lpstr>
      <vt:lpstr> Dove insegno </vt:lpstr>
      <vt:lpstr> Come insegno </vt:lpstr>
      <vt:lpstr>Come insegno </vt:lpstr>
      <vt:lpstr>Come insegno </vt:lpstr>
      <vt:lpstr>Come insegno </vt:lpstr>
      <vt:lpstr>Come insegno </vt:lpstr>
      <vt:lpstr>Come insegno </vt:lpstr>
      <vt:lpstr> Come insegno </vt:lpstr>
      <vt:lpstr>Piccoli suggerimenti pratici</vt:lpstr>
      <vt:lpstr>Cosa evitare</vt:lpstr>
      <vt:lpstr>Obiettivi dell’insegnamento</vt:lpstr>
      <vt:lpstr>Obiettivi dell’insegnamento</vt:lpstr>
      <vt:lpstr>Obiettivi dell’insegnamento</vt:lpstr>
      <vt:lpstr>La valutazione</vt:lpstr>
      <vt:lpstr>La valutazione</vt:lpstr>
      <vt:lpstr>La valutazione</vt:lpstr>
      <vt:lpstr>Come strutturare un sistema di valutazione</vt:lpstr>
      <vt:lpstr>Come strutturare un sistema di valutazione</vt:lpstr>
      <vt:lpstr>Come strutturare un sistema di valutazione</vt:lpstr>
      <vt:lpstr>Come strutturare un sistema di valutazione</vt:lpstr>
      <vt:lpstr>Come strutturare un sistema di valutazione</vt:lpstr>
      <vt:lpstr>Talento, agonismo, alta specializzazione</vt:lpstr>
      <vt:lpstr>Bibliografia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Corso Allenatori 1° livello FIS</dc:title>
  <dc:creator>Claudia bassi</dc:creator>
  <cp:lastModifiedBy>Claudia bassi</cp:lastModifiedBy>
  <cp:revision>52</cp:revision>
  <dcterms:created xsi:type="dcterms:W3CDTF">2019-11-10T16:16:28Z</dcterms:created>
  <dcterms:modified xsi:type="dcterms:W3CDTF">2019-11-20T09:59:05Z</dcterms:modified>
</cp:coreProperties>
</file>