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12"/>
  </p:notesMasterIdLst>
  <p:sldIdLst>
    <p:sldId id="339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267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B48"/>
    <a:srgbClr val="B7A66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246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1BF18-6651-4689-A0F2-70C12A129282}" type="datetimeFigureOut">
              <a:rPr lang="it-IT" smtClean="0"/>
              <a:t>17/06/2020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FD096-3724-4646-9664-FBAE029334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25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16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pertina RO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flipH="1">
            <a:off x="4927600" y="2352700"/>
            <a:ext cx="335236" cy="1751532"/>
          </a:xfrm>
          <a:prstGeom prst="line">
            <a:avLst/>
          </a:prstGeom>
          <a:ln w="38100">
            <a:solidFill>
              <a:srgbClr val="FFFFFF">
                <a:alpha val="20000"/>
              </a:srgbClr>
            </a:solidFill>
            <a:miter lim="400000"/>
          </a:ln>
        </p:spPr>
        <p:txBody>
          <a:bodyPr lIns="25400" tIns="25400" rIns="25400" bIns="25400" anchor="ctr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>
              <a:solidFill>
                <a:prstClr val="black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947555" y="6616700"/>
            <a:ext cx="123623" cy="123190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12750">
              <a:lnSpc>
                <a:spcPct val="120000"/>
              </a:lnSpc>
              <a:defRPr sz="9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50656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 cop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314885" y="318790"/>
            <a:ext cx="10817047" cy="571261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SzTx/>
              <a:buNone/>
              <a:defRPr sz="2000" cap="all">
                <a:solidFill>
                  <a:srgbClr val="063F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Titolo Testo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6046201" y="6650567"/>
            <a:ext cx="112298" cy="114301"/>
          </a:xfrm>
          <a:prstGeom prst="rect">
            <a:avLst/>
          </a:prstGeom>
        </p:spPr>
        <p:txBody>
          <a:bodyPr lIns="0" tIns="0" rIns="0" bIns="0"/>
          <a:lstStyle>
            <a:lvl1pPr algn="ctr" defTabSz="412750">
              <a:defRPr sz="75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  <p:pic>
        <p:nvPicPr>
          <p:cNvPr id="93" name="image2.png" descr="coni_flat_positive.png"/>
          <p:cNvPicPr>
            <a:picLocks noChangeAspect="1"/>
          </p:cNvPicPr>
          <p:nvPr/>
        </p:nvPicPr>
        <p:blipFill>
          <a:blip r:embed="rId2"/>
          <a:srcRect r="53759"/>
          <a:stretch>
            <a:fillRect/>
          </a:stretch>
        </p:blipFill>
        <p:spPr>
          <a:xfrm>
            <a:off x="11200392" y="242073"/>
            <a:ext cx="644474" cy="118195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17500" y="952448"/>
            <a:ext cx="11569701" cy="5080001"/>
          </a:xfrm>
          <a:prstGeom prst="rect">
            <a:avLst/>
          </a:prstGeom>
        </p:spPr>
        <p:txBody>
          <a:bodyPr lIns="0" tIns="0" rIns="0" bIns="0"/>
          <a:lstStyle>
            <a:lvl1pPr marL="152400" indent="-152400" defTabSz="412750">
              <a:lnSpc>
                <a:spcPct val="110000"/>
              </a:lnSpc>
              <a:spcBef>
                <a:spcPts val="1500"/>
              </a:spcBef>
              <a:buSzPct val="30000"/>
              <a:buBlip>
                <a:blip r:embed="rId3"/>
              </a:buBlip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143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429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5" name="Shape 95"/>
          <p:cNvSpPr/>
          <p:nvPr/>
        </p:nvSpPr>
        <p:spPr>
          <a:xfrm>
            <a:off x="5219096" y="6427573"/>
            <a:ext cx="176651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2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1000"/>
              <a:t>Direzione Marketing e Sviluppo</a:t>
            </a:r>
          </a:p>
        </p:txBody>
      </p:sp>
    </p:spTree>
    <p:extLst>
      <p:ext uri="{BB962C8B-B14F-4D97-AF65-F5344CB8AC3E}">
        <p14:creationId xmlns:p14="http://schemas.microsoft.com/office/powerpoint/2010/main" val="199015840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4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13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60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10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23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8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53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8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39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 cop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314885" y="318790"/>
            <a:ext cx="10817047" cy="571261"/>
          </a:xfrm>
          <a:prstGeom prst="rect">
            <a:avLst/>
          </a:prstGeom>
        </p:spPr>
        <p:txBody>
          <a:bodyPr lIns="0" tIns="0" rIns="0" bIns="0" anchor="t"/>
          <a:lstStyle>
            <a:lvl1pPr marL="0" indent="0" defTabSz="412750">
              <a:lnSpc>
                <a:spcPct val="80000"/>
              </a:lnSpc>
              <a:spcBef>
                <a:spcPts val="0"/>
              </a:spcBef>
              <a:buSzTx/>
              <a:buNone/>
              <a:defRPr sz="20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6006233" y="6419107"/>
            <a:ext cx="179536" cy="153888"/>
          </a:xfrm>
          <a:prstGeom prst="rect">
            <a:avLst/>
          </a:prstGeom>
        </p:spPr>
        <p:txBody>
          <a:bodyPr lIns="0" tIns="0" rIns="0" bIns="0"/>
          <a:lstStyle>
            <a:lvl1pPr algn="ctr" defTabSz="412750">
              <a:defRPr sz="100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  <p:pic>
        <p:nvPicPr>
          <p:cNvPr id="93" name="image2.png" descr="coni_flat_positive.png"/>
          <p:cNvPicPr>
            <a:picLocks noChangeAspect="1"/>
          </p:cNvPicPr>
          <p:nvPr/>
        </p:nvPicPr>
        <p:blipFill>
          <a:blip r:embed="rId2"/>
          <a:srcRect r="53759"/>
          <a:stretch>
            <a:fillRect/>
          </a:stretch>
        </p:blipFill>
        <p:spPr>
          <a:xfrm>
            <a:off x="11378192" y="13473"/>
            <a:ext cx="644474" cy="1181954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Shape 94"/>
          <p:cNvSpPr>
            <a:spLocks noGrp="1"/>
          </p:cNvSpPr>
          <p:nvPr>
            <p:ph type="body" idx="1"/>
          </p:nvPr>
        </p:nvSpPr>
        <p:spPr>
          <a:xfrm>
            <a:off x="317500" y="952448"/>
            <a:ext cx="11569701" cy="5080001"/>
          </a:xfrm>
          <a:prstGeom prst="rect">
            <a:avLst/>
          </a:prstGeom>
        </p:spPr>
        <p:txBody>
          <a:bodyPr lIns="0" tIns="0" rIns="0" bIns="0"/>
          <a:lstStyle>
            <a:lvl1pPr marL="152400" indent="-152400" defTabSz="412750">
              <a:lnSpc>
                <a:spcPct val="110000"/>
              </a:lnSpc>
              <a:spcBef>
                <a:spcPts val="1500"/>
              </a:spcBef>
              <a:buSzPct val="30000"/>
              <a:buBlip>
                <a:blip r:embed="rId3"/>
              </a:buBlip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143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429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defTabSz="412750">
              <a:lnSpc>
                <a:spcPct val="110000"/>
              </a:lnSpc>
              <a:spcBef>
                <a:spcPts val="1500"/>
              </a:spcBef>
              <a:buSzTx/>
              <a:buNone/>
              <a:defRPr sz="16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  <p:extLst>
      <p:ext uri="{BB962C8B-B14F-4D97-AF65-F5344CB8AC3E}">
        <p14:creationId xmlns:p14="http://schemas.microsoft.com/office/powerpoint/2010/main" val="307907346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1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0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6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FD84-F1A5-4DEE-BF06-FFC37AA7981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3665-E981-40AB-AEB5-D21EC6D1C337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6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F415-F5C0-4804-9B5D-59FC7CE89587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C4D4-5806-4006-AAC2-395BB94EEFC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6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2B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5264371" y="3075018"/>
            <a:ext cx="6153647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algn="ctr">
              <a:lnSpc>
                <a:spcPct val="90000"/>
              </a:lnSpc>
              <a:defRPr sz="58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l"/>
            <a:r>
              <a:rPr lang="it-IT" sz="2400" i="0" dirty="0">
                <a:latin typeface="Gotham Medium"/>
                <a:cs typeface="Gotham Medium"/>
              </a:rPr>
              <a:t>Comitato Olimpico Nazionale Italiano</a:t>
            </a:r>
          </a:p>
        </p:txBody>
      </p:sp>
      <p:pic>
        <p:nvPicPr>
          <p:cNvPr id="5" name="italiateam-cerchioro.png"/>
          <p:cNvPicPr>
            <a:picLocks noChangeAspect="1"/>
          </p:cNvPicPr>
          <p:nvPr/>
        </p:nvPicPr>
        <p:blipFill rotWithShape="1">
          <a:blip r:embed="rId2"/>
          <a:srcRect b="27158"/>
          <a:stretch/>
        </p:blipFill>
        <p:spPr>
          <a:xfrm>
            <a:off x="2901232" y="1795043"/>
            <a:ext cx="1858750" cy="25599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ttangolo 1"/>
          <p:cNvSpPr/>
          <p:nvPr/>
        </p:nvSpPr>
        <p:spPr>
          <a:xfrm>
            <a:off x="5264371" y="3708358"/>
            <a:ext cx="6820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prstClr val="white"/>
                </a:solidFill>
              </a:rPr>
              <a:t>ATTIVITA’ SPORTIVA GIOVANILE CONI</a:t>
            </a:r>
          </a:p>
          <a:p>
            <a:r>
              <a:rPr lang="en-GB" sz="2400" b="1" dirty="0">
                <a:solidFill>
                  <a:prstClr val="white"/>
                </a:solidFill>
              </a:rPr>
              <a:t>PROGETTO DI FORMAZIONE NAZIONALE</a:t>
            </a:r>
          </a:p>
        </p:txBody>
      </p:sp>
    </p:spTree>
    <p:extLst>
      <p:ext uri="{BB962C8B-B14F-4D97-AF65-F5344CB8AC3E}">
        <p14:creationId xmlns:p14="http://schemas.microsoft.com/office/powerpoint/2010/main" val="15954043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Modelli organizzativi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Organizzazione dei gruppi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Individuazione delle attività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Timing giornaliero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Timing settimanale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Definizione degli spazi utili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Consapevolezza dei luoghi e dei rapporti attraverso giochi sportivi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Consapevolezza delle procedure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Approccio psicologico positivo</a:t>
            </a:r>
          </a:p>
          <a:p>
            <a:endParaRPr lang="it-IT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FF07A282-9E8E-4A4F-9D82-5C8AA56AB4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37672190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Formazione specifica per i tecnici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Uso e gestione delle attrezzature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L’adattamento dei giochi sportivi nelle varianti proposte</a:t>
            </a:r>
          </a:p>
          <a:p>
            <a:endParaRPr lang="it-IT" dirty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Specifiche organizzative per fasce di età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Metodologia dell’insegnamento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Aspetti piscologici di gestione dei gruppi in distanziamento fisico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Modalità di intervento in caso di infortunio</a:t>
            </a: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0C7B0AAA-56CE-46F1-A3F8-02CA5630A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401594153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Formazione specifica per i tecnici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Uso e gestione delle attrezzature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Quando usarle ?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Come usarle?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Il singolo 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Il gruppo </a:t>
            </a: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0C7B0AAA-56CE-46F1-A3F8-02CA5630A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377764197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Formazione specifica per i tecnici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L’adattamento dei giochi sportivi nelle varianti proposte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Partire dalla proposta per adattare una risposta 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Regole : </a:t>
            </a: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Distanze / Materiali 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Comportamenti : </a:t>
            </a: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Cosa vedere / Cosa Fare</a:t>
            </a:r>
          </a:p>
          <a:p>
            <a:endParaRPr lang="it-IT" dirty="0">
              <a:solidFill>
                <a:srgbClr val="FF0000"/>
              </a:solidFill>
              <a:latin typeface="+mj-lt"/>
            </a:endParaRPr>
          </a:p>
          <a:p>
            <a:endParaRPr lang="it-IT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0C7B0AAA-56CE-46F1-A3F8-02CA5630A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213082797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Formazione specifica per i tecnici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endParaRPr lang="it-IT" dirty="0">
              <a:solidFill>
                <a:srgbClr val="FF0000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Specifiche organizzative per fasce di età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Più piccoli :</a:t>
            </a: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Giochi e prove sfida con abilità tecniche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Più grandi :</a:t>
            </a: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Abilità complesse / Prove con risultato / confronto tecnico - tattico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0C7B0AAA-56CE-46F1-A3F8-02CA5630A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311464003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Formazione specifica per i tecnici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it-IT" dirty="0">
                <a:solidFill>
                  <a:srgbClr val="162B48"/>
                </a:solidFill>
                <a:latin typeface="+mj-lt"/>
              </a:rPr>
              <a:t>Metodologia dell’insegnamento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Imparare facendo 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Autovalutazione 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Osservare e ripetere 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Polivalenza / Multidisciplinare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0C7B0AAA-56CE-46F1-A3F8-02CA5630A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118757273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F12A374-0ACD-4986-934B-42BD0693A1B4}"/>
              </a:ext>
            </a:extLst>
          </p:cNvPr>
          <p:cNvSpPr/>
          <p:nvPr/>
        </p:nvSpPr>
        <p:spPr>
          <a:xfrm>
            <a:off x="427370" y="1786108"/>
            <a:ext cx="108170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162B48"/>
                </a:solidFill>
                <a:latin typeface="+mj-lt"/>
              </a:rPr>
              <a:t>Formazione specifica per i tecnici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Fare un video delle attività fatte / descrizione giochi e proposte</a:t>
            </a: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 </a:t>
            </a: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Analisi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Varianti</a:t>
            </a:r>
          </a:p>
          <a:p>
            <a:endParaRPr lang="it-IT" dirty="0">
              <a:solidFill>
                <a:srgbClr val="162B48"/>
              </a:solidFill>
              <a:latin typeface="+mj-lt"/>
            </a:endParaRPr>
          </a:p>
          <a:p>
            <a:r>
              <a:rPr lang="it-IT" dirty="0">
                <a:solidFill>
                  <a:srgbClr val="162B48"/>
                </a:solidFill>
                <a:latin typeface="+mj-lt"/>
              </a:rPr>
              <a:t>Sviluppi </a:t>
            </a:r>
          </a:p>
        </p:txBody>
      </p:sp>
      <p:sp>
        <p:nvSpPr>
          <p:cNvPr id="11" name="Segnaposto testo 5">
            <a:extLst>
              <a:ext uri="{FF2B5EF4-FFF2-40B4-BE49-F238E27FC236}">
                <a16:creationId xmlns:a16="http://schemas.microsoft.com/office/drawing/2014/main" id="{198027EF-08FA-48DF-A731-ECA75C3DD953}"/>
              </a:ext>
            </a:extLst>
          </p:cNvPr>
          <p:cNvSpPr txBox="1">
            <a:spLocks/>
          </p:cNvSpPr>
          <p:nvPr/>
        </p:nvSpPr>
        <p:spPr>
          <a:xfrm>
            <a:off x="427370" y="885224"/>
            <a:ext cx="10817047" cy="408797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j-lt"/>
              </a:rPr>
              <a:t>METODOLOGICO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0C7B0AAA-56CE-46F1-A3F8-02CA5630A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7370" y="318789"/>
            <a:ext cx="11318427" cy="408796"/>
          </a:xfrm>
        </p:spPr>
        <p:txBody>
          <a:bodyPr anchor="ctr">
            <a:normAutofit/>
          </a:bodyPr>
          <a:lstStyle/>
          <a:p>
            <a:pPr algn="ctr"/>
            <a:r>
              <a:rPr lang="it-IT" altLang="ja-JP" b="1" dirty="0">
                <a:solidFill>
                  <a:srgbClr val="162B48"/>
                </a:solidFill>
                <a:latin typeface="+mj-lt"/>
              </a:rPr>
              <a:t>FORMAZIONE NAZIONALE per i progetti di attività sportiva giovanile CONI</a:t>
            </a:r>
          </a:p>
        </p:txBody>
      </p:sp>
    </p:spTree>
    <p:extLst>
      <p:ext uri="{BB962C8B-B14F-4D97-AF65-F5344CB8AC3E}">
        <p14:creationId xmlns:p14="http://schemas.microsoft.com/office/powerpoint/2010/main" val="171047052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5">
            <a:extLst>
              <a:ext uri="{FF2B5EF4-FFF2-40B4-BE49-F238E27FC236}">
                <a16:creationId xmlns:a16="http://schemas.microsoft.com/office/drawing/2014/main" id="{75212625-BCC8-4588-BBFF-15347CD799CD}"/>
              </a:ext>
            </a:extLst>
          </p:cNvPr>
          <p:cNvSpPr txBox="1">
            <a:spLocks/>
          </p:cNvSpPr>
          <p:nvPr/>
        </p:nvSpPr>
        <p:spPr>
          <a:xfrm>
            <a:off x="441500" y="1684593"/>
            <a:ext cx="11309001" cy="3488813"/>
          </a:xfrm>
          <a:prstGeom prst="rect">
            <a:avLst/>
          </a:prstGeom>
          <a:solidFill>
            <a:srgbClr val="162B48"/>
          </a:solidFill>
        </p:spPr>
        <p:txBody>
          <a:bodyPr vert="horz" lIns="0" tIns="0" rIns="0" bIns="0" rtlCol="0" anchor="ctr">
            <a:normAutofit/>
          </a:bodyPr>
          <a:lstStyle>
            <a:lvl1pPr marL="0" indent="0" algn="l" defTabSz="412750" rtl="0" eaLnBrk="1" latinLnBrk="0" hangingPunct="1">
              <a:lnSpc>
                <a:spcPct val="80000"/>
              </a:lnSpc>
              <a:spcBef>
                <a:spcPts val="0"/>
              </a:spcBef>
              <a:buSzTx/>
              <a:buFont typeface="Arial" panose="020B0604020202020204" pitchFamily="34" charset="0"/>
              <a:buNone/>
              <a:defRPr sz="2000" kern="1200" cap="all">
                <a:solidFill>
                  <a:srgbClr val="162C4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8414B16-77C4-4B6A-B903-F2C1E9800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33" t="31890" r="23609" b="26460"/>
          <a:stretch/>
        </p:blipFill>
        <p:spPr>
          <a:xfrm>
            <a:off x="4710811" y="3601022"/>
            <a:ext cx="2770377" cy="1249144"/>
          </a:xfrm>
          <a:prstGeom prst="rect">
            <a:avLst/>
          </a:prstGeom>
        </p:spPr>
      </p:pic>
      <p:sp>
        <p:nvSpPr>
          <p:cNvPr id="4" name="Shape 297">
            <a:extLst>
              <a:ext uri="{FF2B5EF4-FFF2-40B4-BE49-F238E27FC236}">
                <a16:creationId xmlns:a16="http://schemas.microsoft.com/office/drawing/2014/main" id="{209D58C3-220E-4E79-A83A-5F7ABB7A1357}"/>
              </a:ext>
            </a:extLst>
          </p:cNvPr>
          <p:cNvSpPr/>
          <p:nvPr/>
        </p:nvSpPr>
        <p:spPr>
          <a:xfrm>
            <a:off x="0" y="2173101"/>
            <a:ext cx="12192000" cy="383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5400" tIns="25400" rIns="25400" bIns="25400" anchor="b">
            <a:spAutoFit/>
          </a:bodyPr>
          <a:lstStyle>
            <a:lvl1pPr algn="ctr">
              <a:lnSpc>
                <a:spcPct val="90000"/>
              </a:lnSpc>
              <a:defRPr sz="5800" b="1" i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it-IT" sz="2400" i="0" dirty="0">
                <a:solidFill>
                  <a:schemeClr val="bg1"/>
                </a:solidFill>
                <a:latin typeface="Gotham Medium"/>
                <a:cs typeface="Gotham Medium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10957782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287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Gotham Medium</vt:lpstr>
      <vt:lpstr>Helvetica</vt:lpstr>
      <vt:lpstr>Myriad Pro</vt:lpstr>
      <vt:lpstr>Wingdings</vt:lpstr>
      <vt:lpstr>1_Tema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Campogrande Paolo Massimo Maria</dc:creator>
  <cp:lastModifiedBy>SABRINA CASULA</cp:lastModifiedBy>
  <cp:revision>278</cp:revision>
  <dcterms:created xsi:type="dcterms:W3CDTF">2017-07-06T14:17:30Z</dcterms:created>
  <dcterms:modified xsi:type="dcterms:W3CDTF">2020-06-17T13:00:06Z</dcterms:modified>
</cp:coreProperties>
</file>